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1.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74" r:id="rId6"/>
    <p:sldMasterId id="2147484464" r:id="rId7"/>
    <p:sldMasterId id="2147484493" r:id="rId8"/>
  </p:sldMasterIdLst>
  <p:notesMasterIdLst>
    <p:notesMasterId r:id="rId37"/>
  </p:notesMasterIdLst>
  <p:handoutMasterIdLst>
    <p:handoutMasterId r:id="rId38"/>
  </p:handoutMasterIdLst>
  <p:sldIdLst>
    <p:sldId id="326" r:id="rId9"/>
    <p:sldId id="334" r:id="rId10"/>
    <p:sldId id="319" r:id="rId11"/>
    <p:sldId id="335" r:id="rId12"/>
    <p:sldId id="327" r:id="rId13"/>
    <p:sldId id="337" r:id="rId14"/>
    <p:sldId id="295" r:id="rId15"/>
    <p:sldId id="349" r:id="rId16"/>
    <p:sldId id="350" r:id="rId17"/>
    <p:sldId id="355" r:id="rId18"/>
    <p:sldId id="356" r:id="rId19"/>
    <p:sldId id="358" r:id="rId20"/>
    <p:sldId id="359" r:id="rId21"/>
    <p:sldId id="360" r:id="rId22"/>
    <p:sldId id="361" r:id="rId23"/>
    <p:sldId id="362" r:id="rId24"/>
    <p:sldId id="363" r:id="rId25"/>
    <p:sldId id="364" r:id="rId26"/>
    <p:sldId id="341" r:id="rId27"/>
    <p:sldId id="347" r:id="rId28"/>
    <p:sldId id="344" r:id="rId29"/>
    <p:sldId id="345" r:id="rId30"/>
    <p:sldId id="346" r:id="rId31"/>
    <p:sldId id="348" r:id="rId32"/>
    <p:sldId id="365" r:id="rId33"/>
    <p:sldId id="340" r:id="rId34"/>
    <p:sldId id="338" r:id="rId35"/>
    <p:sldId id="366" r:id="rId3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Judi Lee" initials="JL" lastIdx="6" clrIdx="4">
    <p:extLst>
      <p:ext uri="{19B8F6BF-5375-455C-9EA6-DF929625EA0E}">
        <p15:presenceInfo xmlns:p15="http://schemas.microsoft.com/office/powerpoint/2012/main" userId="Judi Lee" providerId="None"/>
      </p:ext>
    </p:extLst>
  </p:cmAuthor>
  <p:cmAuthor id="5" name="Kaylee McAvoy" initials="KM" lastIdx="7" clrIdx="5">
    <p:extLst>
      <p:ext uri="{19B8F6BF-5375-455C-9EA6-DF929625EA0E}">
        <p15:presenceInfo xmlns:p15="http://schemas.microsoft.com/office/powerpoint/2012/main" userId="Kaylee McAvo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0078D7"/>
    <a:srgbClr val="94BEFF"/>
    <a:srgbClr val="053B7D"/>
    <a:srgbClr val="F2C812"/>
    <a:srgbClr val="000000"/>
    <a:srgbClr val="969696"/>
    <a:srgbClr val="00188F"/>
    <a:srgbClr val="00193E"/>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17" autoAdjust="0"/>
    <p:restoredTop sz="92363" autoAdjust="0"/>
  </p:normalViewPr>
  <p:slideViewPr>
    <p:cSldViewPr snapToGrid="0">
      <p:cViewPr varScale="1">
        <p:scale>
          <a:sx n="84" d="100"/>
          <a:sy n="84" d="100"/>
        </p:scale>
        <p:origin x="176" y="6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p:scale>
          <a:sx n="75" d="100"/>
          <a:sy n="75" d="100"/>
        </p:scale>
        <p:origin x="3288" y="21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commentAuthors" Target="commentAuthors.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theme" Target="theme/theme1.xml"/><Relationship Id="rId7" Type="http://schemas.openxmlformats.org/officeDocument/2006/relationships/slideMaster" Target="slideMasters/slideMaster2.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customXml" Target="../customXml/item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tableStyles" Target="tableStyles.xml"/><Relationship Id="rId8" Type="http://schemas.openxmlformats.org/officeDocument/2006/relationships/slideMaster" Target="slideMasters/slideMaster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31830F-45DC-4CE4-9C4E-3E2490AF9761}" type="doc">
      <dgm:prSet loTypeId="urn:microsoft.com/office/officeart/2005/8/layout/vList3" loCatId="picture" qsTypeId="urn:microsoft.com/office/officeart/2005/8/quickstyle/simple1" qsCatId="simple" csTypeId="urn:microsoft.com/office/officeart/2005/8/colors/accent6_2" csCatId="accent6" phldr="1"/>
      <dgm:spPr/>
    </dgm:pt>
    <dgm:pt modelId="{86242301-A399-4D02-9C59-654F1DFF3DCD}">
      <dgm:prSet phldrT="[Text]"/>
      <dgm:spPr>
        <a:xfrm rot="10800000">
          <a:off x="260531" y="7"/>
          <a:ext cx="850570" cy="185159"/>
        </a:xfr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r>
            <a:rPr lang="en-US" dirty="0">
              <a:solidFill>
                <a:sysClr val="window" lastClr="FFFFFF"/>
              </a:solidFill>
              <a:latin typeface="Calibri" panose="020F0502020204030204"/>
              <a:ea typeface="+mn-ea"/>
              <a:cs typeface="+mn-cs"/>
            </a:rPr>
            <a:t>Customer1</a:t>
          </a:r>
        </a:p>
      </dgm:t>
    </dgm:pt>
    <dgm:pt modelId="{594999EF-725D-4169-94C3-F0EB942ABB52}" type="parTrans" cxnId="{F10B3CAA-56E1-49C2-AC78-308643D67D4C}">
      <dgm:prSet/>
      <dgm:spPr/>
      <dgm:t>
        <a:bodyPr/>
        <a:lstStyle/>
        <a:p>
          <a:endParaRPr lang="en-US"/>
        </a:p>
      </dgm:t>
    </dgm:pt>
    <dgm:pt modelId="{8DA93187-03BC-45F9-B87C-95D2F1BF49A5}" type="sibTrans" cxnId="{F10B3CAA-56E1-49C2-AC78-308643D67D4C}">
      <dgm:prSet/>
      <dgm:spPr/>
      <dgm:t>
        <a:bodyPr/>
        <a:lstStyle/>
        <a:p>
          <a:endParaRPr lang="en-US"/>
        </a:p>
      </dgm:t>
    </dgm:pt>
    <dgm:pt modelId="{4587F3EE-C43A-4766-85D0-8197C4E8AC24}">
      <dgm:prSet phldrT="[Text]"/>
      <dgm:spPr>
        <a:xfrm rot="10800000">
          <a:off x="260531" y="240439"/>
          <a:ext cx="850570" cy="185159"/>
        </a:xfr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r>
            <a:rPr lang="en-US" dirty="0">
              <a:solidFill>
                <a:sysClr val="window" lastClr="FFFFFF"/>
              </a:solidFill>
              <a:latin typeface="Calibri" panose="020F0502020204030204"/>
              <a:ea typeface="+mn-ea"/>
              <a:cs typeface="+mn-cs"/>
            </a:rPr>
            <a:t>Customer2</a:t>
          </a:r>
        </a:p>
      </dgm:t>
    </dgm:pt>
    <dgm:pt modelId="{B4B74ECC-C958-47E6-AFD3-5D431486445D}" type="parTrans" cxnId="{8D7F0342-E28C-4FE0-810F-73B346CCB546}">
      <dgm:prSet/>
      <dgm:spPr/>
      <dgm:t>
        <a:bodyPr/>
        <a:lstStyle/>
        <a:p>
          <a:endParaRPr lang="en-US"/>
        </a:p>
      </dgm:t>
    </dgm:pt>
    <dgm:pt modelId="{9037F5C2-756B-479D-8B2F-528CBCCE318B}" type="sibTrans" cxnId="{8D7F0342-E28C-4FE0-810F-73B346CCB546}">
      <dgm:prSet/>
      <dgm:spPr/>
      <dgm:t>
        <a:bodyPr/>
        <a:lstStyle/>
        <a:p>
          <a:endParaRPr lang="en-US"/>
        </a:p>
      </dgm:t>
    </dgm:pt>
    <dgm:pt modelId="{E6012B62-FC6A-4D65-AF23-0CE315CC25EE}">
      <dgm:prSet phldrT="[Text]"/>
      <dgm:spPr>
        <a:xfrm rot="10800000">
          <a:off x="260531" y="480870"/>
          <a:ext cx="850570" cy="185159"/>
        </a:xfr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r>
            <a:rPr lang="en-US" dirty="0">
              <a:solidFill>
                <a:sysClr val="window" lastClr="FFFFFF"/>
              </a:solidFill>
              <a:latin typeface="Calibri" panose="020F0502020204030204"/>
              <a:ea typeface="+mn-ea"/>
              <a:cs typeface="+mn-cs"/>
            </a:rPr>
            <a:t>Customer3</a:t>
          </a:r>
        </a:p>
      </dgm:t>
    </dgm:pt>
    <dgm:pt modelId="{77E86E54-881B-47E7-89E3-F18ED5E1F58E}" type="parTrans" cxnId="{DDB31C6C-CD70-4E1E-BA5A-507522695FF1}">
      <dgm:prSet/>
      <dgm:spPr/>
      <dgm:t>
        <a:bodyPr/>
        <a:lstStyle/>
        <a:p>
          <a:endParaRPr lang="en-US"/>
        </a:p>
      </dgm:t>
    </dgm:pt>
    <dgm:pt modelId="{7AF8DC19-4821-47B5-B0D0-299599CB1D08}" type="sibTrans" cxnId="{DDB31C6C-CD70-4E1E-BA5A-507522695FF1}">
      <dgm:prSet/>
      <dgm:spPr/>
      <dgm:t>
        <a:bodyPr/>
        <a:lstStyle/>
        <a:p>
          <a:endParaRPr lang="en-US"/>
        </a:p>
      </dgm:t>
    </dgm:pt>
    <dgm:pt modelId="{10C1BFFC-8E43-4F10-9F30-1699D3CC4459}" type="pres">
      <dgm:prSet presAssocID="{1231830F-45DC-4CE4-9C4E-3E2490AF9761}" presName="linearFlow" presStyleCnt="0">
        <dgm:presLayoutVars>
          <dgm:dir/>
          <dgm:resizeHandles val="exact"/>
        </dgm:presLayoutVars>
      </dgm:prSet>
      <dgm:spPr/>
    </dgm:pt>
    <dgm:pt modelId="{7A22EE67-E71A-4358-8837-29CF952EF073}" type="pres">
      <dgm:prSet presAssocID="{86242301-A399-4D02-9C59-654F1DFF3DCD}" presName="composite" presStyleCnt="0"/>
      <dgm:spPr/>
    </dgm:pt>
    <dgm:pt modelId="{7D97F08E-5292-49CF-94C4-53FE10A84D7C}" type="pres">
      <dgm:prSet presAssocID="{86242301-A399-4D02-9C59-654F1DFF3DCD}" presName="imgShp" presStyleLbl="fgImgPlace1" presStyleIdx="0" presStyleCnt="3"/>
      <dgm:spPr>
        <a:xfrm>
          <a:off x="167951" y="7"/>
          <a:ext cx="185159" cy="185159"/>
        </a:xfrm>
        <a:prstGeom prst="ellipse">
          <a:avLst/>
        </a:prstGeom>
        <a:solidFill>
          <a:srgbClr val="70AD47">
            <a:tint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pt>
    <dgm:pt modelId="{E13F17DE-DA58-40DB-9B8C-D2496BD3D737}" type="pres">
      <dgm:prSet presAssocID="{86242301-A399-4D02-9C59-654F1DFF3DCD}" presName="txShp" presStyleLbl="node1" presStyleIdx="0" presStyleCnt="3">
        <dgm:presLayoutVars>
          <dgm:bulletEnabled val="1"/>
        </dgm:presLayoutVars>
      </dgm:prSet>
      <dgm:spPr>
        <a:prstGeom prst="homePlate">
          <a:avLst/>
        </a:prstGeom>
      </dgm:spPr>
    </dgm:pt>
    <dgm:pt modelId="{E2B13F3A-CCFA-4B92-99E0-7E35D995BB80}" type="pres">
      <dgm:prSet presAssocID="{8DA93187-03BC-45F9-B87C-95D2F1BF49A5}" presName="spacing" presStyleCnt="0"/>
      <dgm:spPr/>
    </dgm:pt>
    <dgm:pt modelId="{7D81FC9D-E76D-4252-B07D-67C4316313A6}" type="pres">
      <dgm:prSet presAssocID="{4587F3EE-C43A-4766-85D0-8197C4E8AC24}" presName="composite" presStyleCnt="0"/>
      <dgm:spPr/>
    </dgm:pt>
    <dgm:pt modelId="{14553D68-4F77-4C44-981B-3865843A233A}" type="pres">
      <dgm:prSet presAssocID="{4587F3EE-C43A-4766-85D0-8197C4E8AC24}" presName="imgShp" presStyleLbl="fgImgPlace1" presStyleIdx="1" presStyleCnt="3"/>
      <dgm:spPr>
        <a:xfrm>
          <a:off x="167951" y="240439"/>
          <a:ext cx="185159" cy="185159"/>
        </a:xfrm>
        <a:prstGeom prst="ellipse">
          <a:avLst/>
        </a:prstGeom>
        <a:solidFill>
          <a:srgbClr val="70AD47">
            <a:tint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pt>
    <dgm:pt modelId="{26D23399-11D6-44AC-8C61-52B1F763FB38}" type="pres">
      <dgm:prSet presAssocID="{4587F3EE-C43A-4766-85D0-8197C4E8AC24}" presName="txShp" presStyleLbl="node1" presStyleIdx="1" presStyleCnt="3">
        <dgm:presLayoutVars>
          <dgm:bulletEnabled val="1"/>
        </dgm:presLayoutVars>
      </dgm:prSet>
      <dgm:spPr>
        <a:prstGeom prst="homePlate">
          <a:avLst/>
        </a:prstGeom>
      </dgm:spPr>
    </dgm:pt>
    <dgm:pt modelId="{5602251A-456E-4C33-86E2-9C8B66C646D2}" type="pres">
      <dgm:prSet presAssocID="{9037F5C2-756B-479D-8B2F-528CBCCE318B}" presName="spacing" presStyleCnt="0"/>
      <dgm:spPr/>
    </dgm:pt>
    <dgm:pt modelId="{1859BE7C-B778-4C70-8354-CCE8631D89CB}" type="pres">
      <dgm:prSet presAssocID="{E6012B62-FC6A-4D65-AF23-0CE315CC25EE}" presName="composite" presStyleCnt="0"/>
      <dgm:spPr/>
    </dgm:pt>
    <dgm:pt modelId="{7581BF07-D87B-4766-9F80-8CF876262502}" type="pres">
      <dgm:prSet presAssocID="{E6012B62-FC6A-4D65-AF23-0CE315CC25EE}" presName="imgShp" presStyleLbl="fgImgPlace1" presStyleIdx="2" presStyleCnt="3"/>
      <dgm:spPr>
        <a:xfrm>
          <a:off x="167951" y="480870"/>
          <a:ext cx="185159" cy="185159"/>
        </a:xfrm>
        <a:prstGeom prst="ellipse">
          <a:avLst/>
        </a:prstGeom>
        <a:solidFill>
          <a:srgbClr val="70AD47">
            <a:tint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pt>
    <dgm:pt modelId="{9274F97B-7CC1-4A7C-8C47-3E965E59C505}" type="pres">
      <dgm:prSet presAssocID="{E6012B62-FC6A-4D65-AF23-0CE315CC25EE}" presName="txShp" presStyleLbl="node1" presStyleIdx="2" presStyleCnt="3">
        <dgm:presLayoutVars>
          <dgm:bulletEnabled val="1"/>
        </dgm:presLayoutVars>
      </dgm:prSet>
      <dgm:spPr>
        <a:prstGeom prst="homePlate">
          <a:avLst/>
        </a:prstGeom>
      </dgm:spPr>
    </dgm:pt>
  </dgm:ptLst>
  <dgm:cxnLst>
    <dgm:cxn modelId="{0A699788-B4AB-444E-A151-986A2B5220FF}" type="presOf" srcId="{1231830F-45DC-4CE4-9C4E-3E2490AF9761}" destId="{10C1BFFC-8E43-4F10-9F30-1699D3CC4459}" srcOrd="0" destOrd="0" presId="urn:microsoft.com/office/officeart/2005/8/layout/vList3"/>
    <dgm:cxn modelId="{5B3E65B6-D0BE-41B2-88A3-0110E06C0AF7}" type="presOf" srcId="{E6012B62-FC6A-4D65-AF23-0CE315CC25EE}" destId="{9274F97B-7CC1-4A7C-8C47-3E965E59C505}" srcOrd="0" destOrd="0" presId="urn:microsoft.com/office/officeart/2005/8/layout/vList3"/>
    <dgm:cxn modelId="{F10B3CAA-56E1-49C2-AC78-308643D67D4C}" srcId="{1231830F-45DC-4CE4-9C4E-3E2490AF9761}" destId="{86242301-A399-4D02-9C59-654F1DFF3DCD}" srcOrd="0" destOrd="0" parTransId="{594999EF-725D-4169-94C3-F0EB942ABB52}" sibTransId="{8DA93187-03BC-45F9-B87C-95D2F1BF49A5}"/>
    <dgm:cxn modelId="{A9241FEC-DDD1-461B-A54A-1A999E2B7F20}" type="presOf" srcId="{4587F3EE-C43A-4766-85D0-8197C4E8AC24}" destId="{26D23399-11D6-44AC-8C61-52B1F763FB38}" srcOrd="0" destOrd="0" presId="urn:microsoft.com/office/officeart/2005/8/layout/vList3"/>
    <dgm:cxn modelId="{CA90E81C-E426-43C0-9309-82F7542C4031}" type="presOf" srcId="{86242301-A399-4D02-9C59-654F1DFF3DCD}" destId="{E13F17DE-DA58-40DB-9B8C-D2496BD3D737}" srcOrd="0" destOrd="0" presId="urn:microsoft.com/office/officeart/2005/8/layout/vList3"/>
    <dgm:cxn modelId="{8D7F0342-E28C-4FE0-810F-73B346CCB546}" srcId="{1231830F-45DC-4CE4-9C4E-3E2490AF9761}" destId="{4587F3EE-C43A-4766-85D0-8197C4E8AC24}" srcOrd="1" destOrd="0" parTransId="{B4B74ECC-C958-47E6-AFD3-5D431486445D}" sibTransId="{9037F5C2-756B-479D-8B2F-528CBCCE318B}"/>
    <dgm:cxn modelId="{DDB31C6C-CD70-4E1E-BA5A-507522695FF1}" srcId="{1231830F-45DC-4CE4-9C4E-3E2490AF9761}" destId="{E6012B62-FC6A-4D65-AF23-0CE315CC25EE}" srcOrd="2" destOrd="0" parTransId="{77E86E54-881B-47E7-89E3-F18ED5E1F58E}" sibTransId="{7AF8DC19-4821-47B5-B0D0-299599CB1D08}"/>
    <dgm:cxn modelId="{B2ADC342-7360-4675-B0B1-D31461611CE9}" type="presParOf" srcId="{10C1BFFC-8E43-4F10-9F30-1699D3CC4459}" destId="{7A22EE67-E71A-4358-8837-29CF952EF073}" srcOrd="0" destOrd="0" presId="urn:microsoft.com/office/officeart/2005/8/layout/vList3"/>
    <dgm:cxn modelId="{20772C67-66E9-4673-B1D8-8AE8B1DC127C}" type="presParOf" srcId="{7A22EE67-E71A-4358-8837-29CF952EF073}" destId="{7D97F08E-5292-49CF-94C4-53FE10A84D7C}" srcOrd="0" destOrd="0" presId="urn:microsoft.com/office/officeart/2005/8/layout/vList3"/>
    <dgm:cxn modelId="{E19CA0F4-E58F-4CC3-960C-A91CEE22E7E7}" type="presParOf" srcId="{7A22EE67-E71A-4358-8837-29CF952EF073}" destId="{E13F17DE-DA58-40DB-9B8C-D2496BD3D737}" srcOrd="1" destOrd="0" presId="urn:microsoft.com/office/officeart/2005/8/layout/vList3"/>
    <dgm:cxn modelId="{AC0CE6F3-8C92-425B-8EAA-369B6DAA51B6}" type="presParOf" srcId="{10C1BFFC-8E43-4F10-9F30-1699D3CC4459}" destId="{E2B13F3A-CCFA-4B92-99E0-7E35D995BB80}" srcOrd="1" destOrd="0" presId="urn:microsoft.com/office/officeart/2005/8/layout/vList3"/>
    <dgm:cxn modelId="{8967290D-7DC3-4DBB-BE2E-2B19D72A6A64}" type="presParOf" srcId="{10C1BFFC-8E43-4F10-9F30-1699D3CC4459}" destId="{7D81FC9D-E76D-4252-B07D-67C4316313A6}" srcOrd="2" destOrd="0" presId="urn:microsoft.com/office/officeart/2005/8/layout/vList3"/>
    <dgm:cxn modelId="{881C4B8D-3F41-4AF0-BC0F-7A32ECE80E18}" type="presParOf" srcId="{7D81FC9D-E76D-4252-B07D-67C4316313A6}" destId="{14553D68-4F77-4C44-981B-3865843A233A}" srcOrd="0" destOrd="0" presId="urn:microsoft.com/office/officeart/2005/8/layout/vList3"/>
    <dgm:cxn modelId="{A6E07E24-F160-4FD0-84C4-F802894FA632}" type="presParOf" srcId="{7D81FC9D-E76D-4252-B07D-67C4316313A6}" destId="{26D23399-11D6-44AC-8C61-52B1F763FB38}" srcOrd="1" destOrd="0" presId="urn:microsoft.com/office/officeart/2005/8/layout/vList3"/>
    <dgm:cxn modelId="{7809F8AB-8A35-4B66-B59C-BBF7FBC07809}" type="presParOf" srcId="{10C1BFFC-8E43-4F10-9F30-1699D3CC4459}" destId="{5602251A-456E-4C33-86E2-9C8B66C646D2}" srcOrd="3" destOrd="0" presId="urn:microsoft.com/office/officeart/2005/8/layout/vList3"/>
    <dgm:cxn modelId="{2C8FE6B5-E92B-48FF-A527-BC32018E196A}" type="presParOf" srcId="{10C1BFFC-8E43-4F10-9F30-1699D3CC4459}" destId="{1859BE7C-B778-4C70-8354-CCE8631D89CB}" srcOrd="4" destOrd="0" presId="urn:microsoft.com/office/officeart/2005/8/layout/vList3"/>
    <dgm:cxn modelId="{B80D12FD-DB53-4D0C-953E-8DACF6CBE941}" type="presParOf" srcId="{1859BE7C-B778-4C70-8354-CCE8631D89CB}" destId="{7581BF07-D87B-4766-9F80-8CF876262502}" srcOrd="0" destOrd="0" presId="urn:microsoft.com/office/officeart/2005/8/layout/vList3"/>
    <dgm:cxn modelId="{9B448B07-6C5D-4E36-8675-389889EEEC8E}" type="presParOf" srcId="{1859BE7C-B778-4C70-8354-CCE8631D89CB}" destId="{9274F97B-7CC1-4A7C-8C47-3E965E59C505}"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1231830F-45DC-4CE4-9C4E-3E2490AF9761}" type="doc">
      <dgm:prSet loTypeId="urn:microsoft.com/office/officeart/2005/8/layout/vList3" loCatId="picture" qsTypeId="urn:microsoft.com/office/officeart/2005/8/quickstyle/simple1" qsCatId="simple" csTypeId="urn:microsoft.com/office/officeart/2005/8/colors/accent6_2" csCatId="accent6" phldr="1"/>
      <dgm:spPr/>
    </dgm:pt>
    <dgm:pt modelId="{86242301-A399-4D02-9C59-654F1DFF3DCD}">
      <dgm:prSet phldrT="[Text]"/>
      <dgm:spPr>
        <a:xfrm rot="10800000">
          <a:off x="260531" y="7"/>
          <a:ext cx="850570" cy="185159"/>
        </a:xfr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r>
            <a:rPr lang="en-US" dirty="0">
              <a:solidFill>
                <a:sysClr val="window" lastClr="FFFFFF"/>
              </a:solidFill>
              <a:latin typeface="Calibri" panose="020F0502020204030204"/>
              <a:ea typeface="+mn-ea"/>
              <a:cs typeface="+mn-cs"/>
            </a:rPr>
            <a:t>Customer1</a:t>
          </a:r>
        </a:p>
      </dgm:t>
    </dgm:pt>
    <dgm:pt modelId="{594999EF-725D-4169-94C3-F0EB942ABB52}" type="parTrans" cxnId="{F10B3CAA-56E1-49C2-AC78-308643D67D4C}">
      <dgm:prSet/>
      <dgm:spPr/>
      <dgm:t>
        <a:bodyPr/>
        <a:lstStyle/>
        <a:p>
          <a:endParaRPr lang="en-US"/>
        </a:p>
      </dgm:t>
    </dgm:pt>
    <dgm:pt modelId="{8DA93187-03BC-45F9-B87C-95D2F1BF49A5}" type="sibTrans" cxnId="{F10B3CAA-56E1-49C2-AC78-308643D67D4C}">
      <dgm:prSet/>
      <dgm:spPr/>
      <dgm:t>
        <a:bodyPr/>
        <a:lstStyle/>
        <a:p>
          <a:endParaRPr lang="en-US"/>
        </a:p>
      </dgm:t>
    </dgm:pt>
    <dgm:pt modelId="{4587F3EE-C43A-4766-85D0-8197C4E8AC24}">
      <dgm:prSet phldrT="[Text]"/>
      <dgm:spPr>
        <a:xfrm rot="10800000">
          <a:off x="260531" y="240439"/>
          <a:ext cx="850570" cy="185159"/>
        </a:xfr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r>
            <a:rPr lang="en-US" dirty="0">
              <a:solidFill>
                <a:sysClr val="window" lastClr="FFFFFF"/>
              </a:solidFill>
              <a:latin typeface="Calibri" panose="020F0502020204030204"/>
              <a:ea typeface="+mn-ea"/>
              <a:cs typeface="+mn-cs"/>
            </a:rPr>
            <a:t>Customer2</a:t>
          </a:r>
        </a:p>
      </dgm:t>
    </dgm:pt>
    <dgm:pt modelId="{B4B74ECC-C958-47E6-AFD3-5D431486445D}" type="parTrans" cxnId="{8D7F0342-E28C-4FE0-810F-73B346CCB546}">
      <dgm:prSet/>
      <dgm:spPr/>
      <dgm:t>
        <a:bodyPr/>
        <a:lstStyle/>
        <a:p>
          <a:endParaRPr lang="en-US"/>
        </a:p>
      </dgm:t>
    </dgm:pt>
    <dgm:pt modelId="{9037F5C2-756B-479D-8B2F-528CBCCE318B}" type="sibTrans" cxnId="{8D7F0342-E28C-4FE0-810F-73B346CCB546}">
      <dgm:prSet/>
      <dgm:spPr/>
      <dgm:t>
        <a:bodyPr/>
        <a:lstStyle/>
        <a:p>
          <a:endParaRPr lang="en-US"/>
        </a:p>
      </dgm:t>
    </dgm:pt>
    <dgm:pt modelId="{E6012B62-FC6A-4D65-AF23-0CE315CC25EE}">
      <dgm:prSet phldrT="[Text]"/>
      <dgm:spPr>
        <a:xfrm rot="10800000">
          <a:off x="260531" y="480870"/>
          <a:ext cx="850570" cy="185159"/>
        </a:xfr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r>
            <a:rPr lang="en-US" dirty="0">
              <a:solidFill>
                <a:sysClr val="window" lastClr="FFFFFF"/>
              </a:solidFill>
              <a:latin typeface="Calibri" panose="020F0502020204030204"/>
              <a:ea typeface="+mn-ea"/>
              <a:cs typeface="+mn-cs"/>
            </a:rPr>
            <a:t>Customer3</a:t>
          </a:r>
        </a:p>
      </dgm:t>
    </dgm:pt>
    <dgm:pt modelId="{77E86E54-881B-47E7-89E3-F18ED5E1F58E}" type="parTrans" cxnId="{DDB31C6C-CD70-4E1E-BA5A-507522695FF1}">
      <dgm:prSet/>
      <dgm:spPr/>
      <dgm:t>
        <a:bodyPr/>
        <a:lstStyle/>
        <a:p>
          <a:endParaRPr lang="en-US"/>
        </a:p>
      </dgm:t>
    </dgm:pt>
    <dgm:pt modelId="{7AF8DC19-4821-47B5-B0D0-299599CB1D08}" type="sibTrans" cxnId="{DDB31C6C-CD70-4E1E-BA5A-507522695FF1}">
      <dgm:prSet/>
      <dgm:spPr/>
      <dgm:t>
        <a:bodyPr/>
        <a:lstStyle/>
        <a:p>
          <a:endParaRPr lang="en-US"/>
        </a:p>
      </dgm:t>
    </dgm:pt>
    <dgm:pt modelId="{10C1BFFC-8E43-4F10-9F30-1699D3CC4459}" type="pres">
      <dgm:prSet presAssocID="{1231830F-45DC-4CE4-9C4E-3E2490AF9761}" presName="linearFlow" presStyleCnt="0">
        <dgm:presLayoutVars>
          <dgm:dir/>
          <dgm:resizeHandles val="exact"/>
        </dgm:presLayoutVars>
      </dgm:prSet>
      <dgm:spPr/>
    </dgm:pt>
    <dgm:pt modelId="{7A22EE67-E71A-4358-8837-29CF952EF073}" type="pres">
      <dgm:prSet presAssocID="{86242301-A399-4D02-9C59-654F1DFF3DCD}" presName="composite" presStyleCnt="0"/>
      <dgm:spPr/>
    </dgm:pt>
    <dgm:pt modelId="{7D97F08E-5292-49CF-94C4-53FE10A84D7C}" type="pres">
      <dgm:prSet presAssocID="{86242301-A399-4D02-9C59-654F1DFF3DCD}" presName="imgShp" presStyleLbl="fgImgPlace1" presStyleIdx="0" presStyleCnt="3"/>
      <dgm:spPr>
        <a:xfrm>
          <a:off x="167951" y="7"/>
          <a:ext cx="185159" cy="185159"/>
        </a:xfrm>
        <a:prstGeom prst="ellipse">
          <a:avLst/>
        </a:prstGeom>
        <a:solidFill>
          <a:srgbClr val="70AD47">
            <a:tint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pt>
    <dgm:pt modelId="{E13F17DE-DA58-40DB-9B8C-D2496BD3D737}" type="pres">
      <dgm:prSet presAssocID="{86242301-A399-4D02-9C59-654F1DFF3DCD}" presName="txShp" presStyleLbl="node1" presStyleIdx="0" presStyleCnt="3">
        <dgm:presLayoutVars>
          <dgm:bulletEnabled val="1"/>
        </dgm:presLayoutVars>
      </dgm:prSet>
      <dgm:spPr>
        <a:prstGeom prst="homePlate">
          <a:avLst/>
        </a:prstGeom>
      </dgm:spPr>
    </dgm:pt>
    <dgm:pt modelId="{E2B13F3A-CCFA-4B92-99E0-7E35D995BB80}" type="pres">
      <dgm:prSet presAssocID="{8DA93187-03BC-45F9-B87C-95D2F1BF49A5}" presName="spacing" presStyleCnt="0"/>
      <dgm:spPr/>
    </dgm:pt>
    <dgm:pt modelId="{7D81FC9D-E76D-4252-B07D-67C4316313A6}" type="pres">
      <dgm:prSet presAssocID="{4587F3EE-C43A-4766-85D0-8197C4E8AC24}" presName="composite" presStyleCnt="0"/>
      <dgm:spPr/>
    </dgm:pt>
    <dgm:pt modelId="{14553D68-4F77-4C44-981B-3865843A233A}" type="pres">
      <dgm:prSet presAssocID="{4587F3EE-C43A-4766-85D0-8197C4E8AC24}" presName="imgShp" presStyleLbl="fgImgPlace1" presStyleIdx="1" presStyleCnt="3"/>
      <dgm:spPr>
        <a:xfrm>
          <a:off x="167951" y="240439"/>
          <a:ext cx="185159" cy="185159"/>
        </a:xfrm>
        <a:prstGeom prst="ellipse">
          <a:avLst/>
        </a:prstGeom>
        <a:solidFill>
          <a:srgbClr val="70AD47">
            <a:tint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pt>
    <dgm:pt modelId="{26D23399-11D6-44AC-8C61-52B1F763FB38}" type="pres">
      <dgm:prSet presAssocID="{4587F3EE-C43A-4766-85D0-8197C4E8AC24}" presName="txShp" presStyleLbl="node1" presStyleIdx="1" presStyleCnt="3">
        <dgm:presLayoutVars>
          <dgm:bulletEnabled val="1"/>
        </dgm:presLayoutVars>
      </dgm:prSet>
      <dgm:spPr>
        <a:prstGeom prst="homePlate">
          <a:avLst/>
        </a:prstGeom>
      </dgm:spPr>
    </dgm:pt>
    <dgm:pt modelId="{5602251A-456E-4C33-86E2-9C8B66C646D2}" type="pres">
      <dgm:prSet presAssocID="{9037F5C2-756B-479D-8B2F-528CBCCE318B}" presName="spacing" presStyleCnt="0"/>
      <dgm:spPr/>
    </dgm:pt>
    <dgm:pt modelId="{1859BE7C-B778-4C70-8354-CCE8631D89CB}" type="pres">
      <dgm:prSet presAssocID="{E6012B62-FC6A-4D65-AF23-0CE315CC25EE}" presName="composite" presStyleCnt="0"/>
      <dgm:spPr/>
    </dgm:pt>
    <dgm:pt modelId="{7581BF07-D87B-4766-9F80-8CF876262502}" type="pres">
      <dgm:prSet presAssocID="{E6012B62-FC6A-4D65-AF23-0CE315CC25EE}" presName="imgShp" presStyleLbl="fgImgPlace1" presStyleIdx="2" presStyleCnt="3"/>
      <dgm:spPr>
        <a:xfrm>
          <a:off x="167951" y="480870"/>
          <a:ext cx="185159" cy="185159"/>
        </a:xfrm>
        <a:prstGeom prst="ellipse">
          <a:avLst/>
        </a:prstGeom>
        <a:solidFill>
          <a:srgbClr val="70AD47">
            <a:tint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pt>
    <dgm:pt modelId="{9274F97B-7CC1-4A7C-8C47-3E965E59C505}" type="pres">
      <dgm:prSet presAssocID="{E6012B62-FC6A-4D65-AF23-0CE315CC25EE}" presName="txShp" presStyleLbl="node1" presStyleIdx="2" presStyleCnt="3">
        <dgm:presLayoutVars>
          <dgm:bulletEnabled val="1"/>
        </dgm:presLayoutVars>
      </dgm:prSet>
      <dgm:spPr>
        <a:prstGeom prst="homePlate">
          <a:avLst/>
        </a:prstGeom>
      </dgm:spPr>
    </dgm:pt>
  </dgm:ptLst>
  <dgm:cxnLst>
    <dgm:cxn modelId="{DDB31C6C-CD70-4E1E-BA5A-507522695FF1}" srcId="{1231830F-45DC-4CE4-9C4E-3E2490AF9761}" destId="{E6012B62-FC6A-4D65-AF23-0CE315CC25EE}" srcOrd="2" destOrd="0" parTransId="{77E86E54-881B-47E7-89E3-F18ED5E1F58E}" sibTransId="{7AF8DC19-4821-47B5-B0D0-299599CB1D08}"/>
    <dgm:cxn modelId="{E851F85B-BB71-420F-8779-85D8FC105F5E}" type="presOf" srcId="{4587F3EE-C43A-4766-85D0-8197C4E8AC24}" destId="{26D23399-11D6-44AC-8C61-52B1F763FB38}" srcOrd="0" destOrd="0" presId="urn:microsoft.com/office/officeart/2005/8/layout/vList3"/>
    <dgm:cxn modelId="{B55DA708-2694-46C6-AB02-E560DC2F291E}" type="presOf" srcId="{86242301-A399-4D02-9C59-654F1DFF3DCD}" destId="{E13F17DE-DA58-40DB-9B8C-D2496BD3D737}" srcOrd="0" destOrd="0" presId="urn:microsoft.com/office/officeart/2005/8/layout/vList3"/>
    <dgm:cxn modelId="{8D7F0342-E28C-4FE0-810F-73B346CCB546}" srcId="{1231830F-45DC-4CE4-9C4E-3E2490AF9761}" destId="{4587F3EE-C43A-4766-85D0-8197C4E8AC24}" srcOrd="1" destOrd="0" parTransId="{B4B74ECC-C958-47E6-AFD3-5D431486445D}" sibTransId="{9037F5C2-756B-479D-8B2F-528CBCCE318B}"/>
    <dgm:cxn modelId="{76681412-B714-43BA-BD88-976FAEFA6AD9}" type="presOf" srcId="{E6012B62-FC6A-4D65-AF23-0CE315CC25EE}" destId="{9274F97B-7CC1-4A7C-8C47-3E965E59C505}" srcOrd="0" destOrd="0" presId="urn:microsoft.com/office/officeart/2005/8/layout/vList3"/>
    <dgm:cxn modelId="{E3832403-FDAA-4D79-81E7-D840A0CE2FDD}" type="presOf" srcId="{1231830F-45DC-4CE4-9C4E-3E2490AF9761}" destId="{10C1BFFC-8E43-4F10-9F30-1699D3CC4459}" srcOrd="0" destOrd="0" presId="urn:microsoft.com/office/officeart/2005/8/layout/vList3"/>
    <dgm:cxn modelId="{F10B3CAA-56E1-49C2-AC78-308643D67D4C}" srcId="{1231830F-45DC-4CE4-9C4E-3E2490AF9761}" destId="{86242301-A399-4D02-9C59-654F1DFF3DCD}" srcOrd="0" destOrd="0" parTransId="{594999EF-725D-4169-94C3-F0EB942ABB52}" sibTransId="{8DA93187-03BC-45F9-B87C-95D2F1BF49A5}"/>
    <dgm:cxn modelId="{BFBC9119-4A28-4F65-8F8B-D85484494658}" type="presParOf" srcId="{10C1BFFC-8E43-4F10-9F30-1699D3CC4459}" destId="{7A22EE67-E71A-4358-8837-29CF952EF073}" srcOrd="0" destOrd="0" presId="urn:microsoft.com/office/officeart/2005/8/layout/vList3"/>
    <dgm:cxn modelId="{E0503C43-8598-4E9C-B5AF-4A318263C85A}" type="presParOf" srcId="{7A22EE67-E71A-4358-8837-29CF952EF073}" destId="{7D97F08E-5292-49CF-94C4-53FE10A84D7C}" srcOrd="0" destOrd="0" presId="urn:microsoft.com/office/officeart/2005/8/layout/vList3"/>
    <dgm:cxn modelId="{E99CF6C4-AE82-49B0-AF8E-BE370E6C0E8D}" type="presParOf" srcId="{7A22EE67-E71A-4358-8837-29CF952EF073}" destId="{E13F17DE-DA58-40DB-9B8C-D2496BD3D737}" srcOrd="1" destOrd="0" presId="urn:microsoft.com/office/officeart/2005/8/layout/vList3"/>
    <dgm:cxn modelId="{1573AC3A-A274-4393-B624-FCBE2945AD1D}" type="presParOf" srcId="{10C1BFFC-8E43-4F10-9F30-1699D3CC4459}" destId="{E2B13F3A-CCFA-4B92-99E0-7E35D995BB80}" srcOrd="1" destOrd="0" presId="urn:microsoft.com/office/officeart/2005/8/layout/vList3"/>
    <dgm:cxn modelId="{DC853FBD-3B31-4D53-87A9-E8A41A861DA1}" type="presParOf" srcId="{10C1BFFC-8E43-4F10-9F30-1699D3CC4459}" destId="{7D81FC9D-E76D-4252-B07D-67C4316313A6}" srcOrd="2" destOrd="0" presId="urn:microsoft.com/office/officeart/2005/8/layout/vList3"/>
    <dgm:cxn modelId="{2C595C9B-9C56-4405-AFB4-2AA79A2A7EB2}" type="presParOf" srcId="{7D81FC9D-E76D-4252-B07D-67C4316313A6}" destId="{14553D68-4F77-4C44-981B-3865843A233A}" srcOrd="0" destOrd="0" presId="urn:microsoft.com/office/officeart/2005/8/layout/vList3"/>
    <dgm:cxn modelId="{03BC924E-EF28-4CFC-8453-D90C70750DC4}" type="presParOf" srcId="{7D81FC9D-E76D-4252-B07D-67C4316313A6}" destId="{26D23399-11D6-44AC-8C61-52B1F763FB38}" srcOrd="1" destOrd="0" presId="urn:microsoft.com/office/officeart/2005/8/layout/vList3"/>
    <dgm:cxn modelId="{ECC8752B-95C8-4BC6-A53B-0B694B3095E0}" type="presParOf" srcId="{10C1BFFC-8E43-4F10-9F30-1699D3CC4459}" destId="{5602251A-456E-4C33-86E2-9C8B66C646D2}" srcOrd="3" destOrd="0" presId="urn:microsoft.com/office/officeart/2005/8/layout/vList3"/>
    <dgm:cxn modelId="{9B003B9A-7C45-4885-A838-896A05BBEA64}" type="presParOf" srcId="{10C1BFFC-8E43-4F10-9F30-1699D3CC4459}" destId="{1859BE7C-B778-4C70-8354-CCE8631D89CB}" srcOrd="4" destOrd="0" presId="urn:microsoft.com/office/officeart/2005/8/layout/vList3"/>
    <dgm:cxn modelId="{00218CD0-4743-4DA6-B864-D69BF7718110}" type="presParOf" srcId="{1859BE7C-B778-4C70-8354-CCE8631D89CB}" destId="{7581BF07-D87B-4766-9F80-8CF876262502}" srcOrd="0" destOrd="0" presId="urn:microsoft.com/office/officeart/2005/8/layout/vList3"/>
    <dgm:cxn modelId="{4CF3D1FA-0C9F-41CA-B1E5-12567CF7EAFF}" type="presParOf" srcId="{1859BE7C-B778-4C70-8354-CCE8631D89CB}" destId="{9274F97B-7CC1-4A7C-8C47-3E965E59C505}"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3F17DE-DA58-40DB-9B8C-D2496BD3D737}">
      <dsp:nvSpPr>
        <dsp:cNvPr id="0" name=""/>
        <dsp:cNvSpPr/>
      </dsp:nvSpPr>
      <dsp:spPr>
        <a:xfrm rot="10800000">
          <a:off x="265717" y="7"/>
          <a:ext cx="867503" cy="188845"/>
        </a:xfrm>
        <a:prstGeom prst="homePlate">
          <a:avLst/>
        </a:prstGeo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276" tIns="30480" rIns="56896" bIns="30480" numCol="1" spcCol="1270" anchor="ctr" anchorCtr="0">
          <a:noAutofit/>
        </a:bodyPr>
        <a:lstStyle/>
        <a:p>
          <a:pPr marL="0" lvl="0" indent="0" algn="ctr" defTabSz="355600">
            <a:lnSpc>
              <a:spcPct val="90000"/>
            </a:lnSpc>
            <a:spcBef>
              <a:spcPct val="0"/>
            </a:spcBef>
            <a:spcAft>
              <a:spcPct val="35000"/>
            </a:spcAft>
            <a:buNone/>
          </a:pPr>
          <a:r>
            <a:rPr lang="en-US" sz="800" kern="1200" dirty="0">
              <a:solidFill>
                <a:sysClr val="window" lastClr="FFFFFF"/>
              </a:solidFill>
              <a:latin typeface="Calibri" panose="020F0502020204030204"/>
              <a:ea typeface="+mn-ea"/>
              <a:cs typeface="+mn-cs"/>
            </a:rPr>
            <a:t>Customer1</a:t>
          </a:r>
        </a:p>
      </dsp:txBody>
      <dsp:txXfrm rot="10800000">
        <a:off x="312928" y="7"/>
        <a:ext cx="820292" cy="188845"/>
      </dsp:txXfrm>
    </dsp:sp>
    <dsp:sp modelId="{7D97F08E-5292-49CF-94C4-53FE10A84D7C}">
      <dsp:nvSpPr>
        <dsp:cNvPr id="0" name=""/>
        <dsp:cNvSpPr/>
      </dsp:nvSpPr>
      <dsp:spPr>
        <a:xfrm>
          <a:off x="171294" y="7"/>
          <a:ext cx="188845" cy="188845"/>
        </a:xfrm>
        <a:prstGeom prst="ellipse">
          <a:avLst/>
        </a:prstGeom>
        <a:solidFill>
          <a:srgbClr val="70AD47">
            <a:tint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 modelId="{26D23399-11D6-44AC-8C61-52B1F763FB38}">
      <dsp:nvSpPr>
        <dsp:cNvPr id="0" name=""/>
        <dsp:cNvSpPr/>
      </dsp:nvSpPr>
      <dsp:spPr>
        <a:xfrm rot="10800000">
          <a:off x="265717" y="245225"/>
          <a:ext cx="867503" cy="188845"/>
        </a:xfrm>
        <a:prstGeom prst="homePlate">
          <a:avLst/>
        </a:prstGeo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276" tIns="30480" rIns="56896" bIns="30480" numCol="1" spcCol="1270" anchor="ctr" anchorCtr="0">
          <a:noAutofit/>
        </a:bodyPr>
        <a:lstStyle/>
        <a:p>
          <a:pPr marL="0" lvl="0" indent="0" algn="ctr" defTabSz="355600">
            <a:lnSpc>
              <a:spcPct val="90000"/>
            </a:lnSpc>
            <a:spcBef>
              <a:spcPct val="0"/>
            </a:spcBef>
            <a:spcAft>
              <a:spcPct val="35000"/>
            </a:spcAft>
            <a:buNone/>
          </a:pPr>
          <a:r>
            <a:rPr lang="en-US" sz="800" kern="1200" dirty="0">
              <a:solidFill>
                <a:sysClr val="window" lastClr="FFFFFF"/>
              </a:solidFill>
              <a:latin typeface="Calibri" panose="020F0502020204030204"/>
              <a:ea typeface="+mn-ea"/>
              <a:cs typeface="+mn-cs"/>
            </a:rPr>
            <a:t>Customer2</a:t>
          </a:r>
        </a:p>
      </dsp:txBody>
      <dsp:txXfrm rot="10800000">
        <a:off x="312928" y="245225"/>
        <a:ext cx="820292" cy="188845"/>
      </dsp:txXfrm>
    </dsp:sp>
    <dsp:sp modelId="{14553D68-4F77-4C44-981B-3865843A233A}">
      <dsp:nvSpPr>
        <dsp:cNvPr id="0" name=""/>
        <dsp:cNvSpPr/>
      </dsp:nvSpPr>
      <dsp:spPr>
        <a:xfrm>
          <a:off x="171294" y="245225"/>
          <a:ext cx="188845" cy="188845"/>
        </a:xfrm>
        <a:prstGeom prst="ellipse">
          <a:avLst/>
        </a:prstGeom>
        <a:solidFill>
          <a:srgbClr val="70AD47">
            <a:tint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 modelId="{9274F97B-7CC1-4A7C-8C47-3E965E59C505}">
      <dsp:nvSpPr>
        <dsp:cNvPr id="0" name=""/>
        <dsp:cNvSpPr/>
      </dsp:nvSpPr>
      <dsp:spPr>
        <a:xfrm rot="10800000">
          <a:off x="265717" y="490443"/>
          <a:ext cx="867503" cy="188845"/>
        </a:xfrm>
        <a:prstGeom prst="homePlate">
          <a:avLst/>
        </a:prstGeo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276" tIns="30480" rIns="56896" bIns="30480" numCol="1" spcCol="1270" anchor="ctr" anchorCtr="0">
          <a:noAutofit/>
        </a:bodyPr>
        <a:lstStyle/>
        <a:p>
          <a:pPr marL="0" lvl="0" indent="0" algn="ctr" defTabSz="355600">
            <a:lnSpc>
              <a:spcPct val="90000"/>
            </a:lnSpc>
            <a:spcBef>
              <a:spcPct val="0"/>
            </a:spcBef>
            <a:spcAft>
              <a:spcPct val="35000"/>
            </a:spcAft>
            <a:buNone/>
          </a:pPr>
          <a:r>
            <a:rPr lang="en-US" sz="800" kern="1200" dirty="0">
              <a:solidFill>
                <a:sysClr val="window" lastClr="FFFFFF"/>
              </a:solidFill>
              <a:latin typeface="Calibri" panose="020F0502020204030204"/>
              <a:ea typeface="+mn-ea"/>
              <a:cs typeface="+mn-cs"/>
            </a:rPr>
            <a:t>Customer3</a:t>
          </a:r>
        </a:p>
      </dsp:txBody>
      <dsp:txXfrm rot="10800000">
        <a:off x="312928" y="490443"/>
        <a:ext cx="820292" cy="188845"/>
      </dsp:txXfrm>
    </dsp:sp>
    <dsp:sp modelId="{7581BF07-D87B-4766-9F80-8CF876262502}">
      <dsp:nvSpPr>
        <dsp:cNvPr id="0" name=""/>
        <dsp:cNvSpPr/>
      </dsp:nvSpPr>
      <dsp:spPr>
        <a:xfrm>
          <a:off x="171294" y="490443"/>
          <a:ext cx="188845" cy="188845"/>
        </a:xfrm>
        <a:prstGeom prst="ellipse">
          <a:avLst/>
        </a:prstGeom>
        <a:solidFill>
          <a:srgbClr val="70AD47">
            <a:tint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3F17DE-DA58-40DB-9B8C-D2496BD3D737}">
      <dsp:nvSpPr>
        <dsp:cNvPr id="0" name=""/>
        <dsp:cNvSpPr/>
      </dsp:nvSpPr>
      <dsp:spPr>
        <a:xfrm rot="10800000">
          <a:off x="265717" y="7"/>
          <a:ext cx="867503" cy="188845"/>
        </a:xfrm>
        <a:prstGeom prst="homePlate">
          <a:avLst/>
        </a:prstGeo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276" tIns="30480" rIns="56896" bIns="30480" numCol="1" spcCol="1270" anchor="ctr" anchorCtr="0">
          <a:noAutofit/>
        </a:bodyPr>
        <a:lstStyle/>
        <a:p>
          <a:pPr marL="0" lvl="0" indent="0" algn="ctr" defTabSz="355600">
            <a:lnSpc>
              <a:spcPct val="90000"/>
            </a:lnSpc>
            <a:spcBef>
              <a:spcPct val="0"/>
            </a:spcBef>
            <a:spcAft>
              <a:spcPct val="35000"/>
            </a:spcAft>
            <a:buNone/>
          </a:pPr>
          <a:r>
            <a:rPr lang="en-US" sz="800" kern="1200" dirty="0">
              <a:solidFill>
                <a:sysClr val="window" lastClr="FFFFFF"/>
              </a:solidFill>
              <a:latin typeface="Calibri" panose="020F0502020204030204"/>
              <a:ea typeface="+mn-ea"/>
              <a:cs typeface="+mn-cs"/>
            </a:rPr>
            <a:t>Customer1</a:t>
          </a:r>
        </a:p>
      </dsp:txBody>
      <dsp:txXfrm rot="10800000">
        <a:off x="312928" y="7"/>
        <a:ext cx="820292" cy="188845"/>
      </dsp:txXfrm>
    </dsp:sp>
    <dsp:sp modelId="{7D97F08E-5292-49CF-94C4-53FE10A84D7C}">
      <dsp:nvSpPr>
        <dsp:cNvPr id="0" name=""/>
        <dsp:cNvSpPr/>
      </dsp:nvSpPr>
      <dsp:spPr>
        <a:xfrm>
          <a:off x="171294" y="7"/>
          <a:ext cx="188845" cy="188845"/>
        </a:xfrm>
        <a:prstGeom prst="ellipse">
          <a:avLst/>
        </a:prstGeom>
        <a:solidFill>
          <a:srgbClr val="70AD47">
            <a:tint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 modelId="{26D23399-11D6-44AC-8C61-52B1F763FB38}">
      <dsp:nvSpPr>
        <dsp:cNvPr id="0" name=""/>
        <dsp:cNvSpPr/>
      </dsp:nvSpPr>
      <dsp:spPr>
        <a:xfrm rot="10800000">
          <a:off x="265717" y="245225"/>
          <a:ext cx="867503" cy="188845"/>
        </a:xfrm>
        <a:prstGeom prst="homePlate">
          <a:avLst/>
        </a:prstGeo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276" tIns="30480" rIns="56896" bIns="30480" numCol="1" spcCol="1270" anchor="ctr" anchorCtr="0">
          <a:noAutofit/>
        </a:bodyPr>
        <a:lstStyle/>
        <a:p>
          <a:pPr marL="0" lvl="0" indent="0" algn="ctr" defTabSz="355600">
            <a:lnSpc>
              <a:spcPct val="90000"/>
            </a:lnSpc>
            <a:spcBef>
              <a:spcPct val="0"/>
            </a:spcBef>
            <a:spcAft>
              <a:spcPct val="35000"/>
            </a:spcAft>
            <a:buNone/>
          </a:pPr>
          <a:r>
            <a:rPr lang="en-US" sz="800" kern="1200" dirty="0">
              <a:solidFill>
                <a:sysClr val="window" lastClr="FFFFFF"/>
              </a:solidFill>
              <a:latin typeface="Calibri" panose="020F0502020204030204"/>
              <a:ea typeface="+mn-ea"/>
              <a:cs typeface="+mn-cs"/>
            </a:rPr>
            <a:t>Customer2</a:t>
          </a:r>
        </a:p>
      </dsp:txBody>
      <dsp:txXfrm rot="10800000">
        <a:off x="312928" y="245225"/>
        <a:ext cx="820292" cy="188845"/>
      </dsp:txXfrm>
    </dsp:sp>
    <dsp:sp modelId="{14553D68-4F77-4C44-981B-3865843A233A}">
      <dsp:nvSpPr>
        <dsp:cNvPr id="0" name=""/>
        <dsp:cNvSpPr/>
      </dsp:nvSpPr>
      <dsp:spPr>
        <a:xfrm>
          <a:off x="171294" y="245225"/>
          <a:ext cx="188845" cy="188845"/>
        </a:xfrm>
        <a:prstGeom prst="ellipse">
          <a:avLst/>
        </a:prstGeom>
        <a:solidFill>
          <a:srgbClr val="70AD47">
            <a:tint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 modelId="{9274F97B-7CC1-4A7C-8C47-3E965E59C505}">
      <dsp:nvSpPr>
        <dsp:cNvPr id="0" name=""/>
        <dsp:cNvSpPr/>
      </dsp:nvSpPr>
      <dsp:spPr>
        <a:xfrm rot="10800000">
          <a:off x="265717" y="490443"/>
          <a:ext cx="867503" cy="188845"/>
        </a:xfrm>
        <a:prstGeom prst="homePlate">
          <a:avLst/>
        </a:prstGeo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276" tIns="30480" rIns="56896" bIns="30480" numCol="1" spcCol="1270" anchor="ctr" anchorCtr="0">
          <a:noAutofit/>
        </a:bodyPr>
        <a:lstStyle/>
        <a:p>
          <a:pPr marL="0" lvl="0" indent="0" algn="ctr" defTabSz="355600">
            <a:lnSpc>
              <a:spcPct val="90000"/>
            </a:lnSpc>
            <a:spcBef>
              <a:spcPct val="0"/>
            </a:spcBef>
            <a:spcAft>
              <a:spcPct val="35000"/>
            </a:spcAft>
            <a:buNone/>
          </a:pPr>
          <a:r>
            <a:rPr lang="en-US" sz="800" kern="1200" dirty="0">
              <a:solidFill>
                <a:sysClr val="window" lastClr="FFFFFF"/>
              </a:solidFill>
              <a:latin typeface="Calibri" panose="020F0502020204030204"/>
              <a:ea typeface="+mn-ea"/>
              <a:cs typeface="+mn-cs"/>
            </a:rPr>
            <a:t>Customer3</a:t>
          </a:r>
        </a:p>
      </dsp:txBody>
      <dsp:txXfrm rot="10800000">
        <a:off x="312928" y="490443"/>
        <a:ext cx="820292" cy="188845"/>
      </dsp:txXfrm>
    </dsp:sp>
    <dsp:sp modelId="{7581BF07-D87B-4766-9F80-8CF876262502}">
      <dsp:nvSpPr>
        <dsp:cNvPr id="0" name=""/>
        <dsp:cNvSpPr/>
      </dsp:nvSpPr>
      <dsp:spPr>
        <a:xfrm>
          <a:off x="171294" y="490443"/>
          <a:ext cx="188845" cy="188845"/>
        </a:xfrm>
        <a:prstGeom prst="ellipse">
          <a:avLst/>
        </a:prstGeom>
        <a:solidFill>
          <a:srgbClr val="70AD47">
            <a:tint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Worldwide Partner Conference 2015</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3/9/2016 10:11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Worldwide Partner Conference 2015</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3/9/2016 10:11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go.microsoft.com/fwlink/?LinkID=522705"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46BACC3-97CA-4E5F-AED5-61699BDB7212}" type="datetime8">
              <a:rPr lang="en-US" smtClean="0"/>
              <a:t>3/9/2016 10:11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2889378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305278E-5E87-46DA-836C-231A3458D216}" type="slidenum">
              <a:rPr lang="en-US" smtClean="0"/>
              <a:t>21</a:t>
            </a:fld>
            <a:endParaRPr lang="en-US" dirty="0"/>
          </a:p>
        </p:txBody>
      </p:sp>
    </p:spTree>
    <p:extLst>
      <p:ext uri="{BB962C8B-B14F-4D97-AF65-F5344CB8AC3E}">
        <p14:creationId xmlns:p14="http://schemas.microsoft.com/office/powerpoint/2010/main" val="749867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Segoe UI Semibold" panose="020B0702040204020203" pitchFamily="34" charset="0"/>
              <a:cs typeface="Segoe UI Semibold" panose="020B0702040204020203" pitchFamily="34" charset="0"/>
            </a:endParaRPr>
          </a:p>
        </p:txBody>
      </p:sp>
      <p:sp>
        <p:nvSpPr>
          <p:cNvPr id="4" name="Slide Number Placeholder 3"/>
          <p:cNvSpPr>
            <a:spLocks noGrp="1"/>
          </p:cNvSpPr>
          <p:nvPr>
            <p:ph type="sldNum" sz="quarter" idx="10"/>
          </p:nvPr>
        </p:nvSpPr>
        <p:spPr/>
        <p:txBody>
          <a:bodyPr/>
          <a:lstStyle/>
          <a:p>
            <a:fld id="{A305278E-5E87-46DA-836C-231A3458D216}"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2714991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05278E-5E87-46DA-836C-231A3458D216}" type="slidenum">
              <a:rPr lang="en-US" smtClean="0">
                <a:latin typeface="Segoe UI" panose="020B0502040204020203" pitchFamily="34" charset="0"/>
              </a:rPr>
              <a:t>23</a:t>
            </a:fld>
            <a:endParaRPr lang="en-US">
              <a:latin typeface="Segoe UI" panose="020B0502040204020203" pitchFamily="34" charset="0"/>
            </a:endParaRPr>
          </a:p>
        </p:txBody>
      </p:sp>
    </p:spTree>
    <p:extLst>
      <p:ext uri="{BB962C8B-B14F-4D97-AF65-F5344CB8AC3E}">
        <p14:creationId xmlns:p14="http://schemas.microsoft.com/office/powerpoint/2010/main" val="30982860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305278E-5E87-46DA-836C-231A3458D216}" type="slidenum">
              <a:rPr lang="en-US" smtClean="0"/>
              <a:t>24</a:t>
            </a:fld>
            <a:endParaRPr lang="en-US"/>
          </a:p>
        </p:txBody>
      </p:sp>
    </p:spTree>
    <p:extLst>
      <p:ext uri="{BB962C8B-B14F-4D97-AF65-F5344CB8AC3E}">
        <p14:creationId xmlns:p14="http://schemas.microsoft.com/office/powerpoint/2010/main" val="1483750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305278E-5E87-46DA-836C-231A3458D216}" type="slidenum">
              <a:rPr lang="en-US" smtClean="0"/>
              <a:t>25</a:t>
            </a:fld>
            <a:endParaRPr lang="en-US"/>
          </a:p>
        </p:txBody>
      </p:sp>
    </p:spTree>
    <p:extLst>
      <p:ext uri="{BB962C8B-B14F-4D97-AF65-F5344CB8AC3E}">
        <p14:creationId xmlns:p14="http://schemas.microsoft.com/office/powerpoint/2010/main" val="1157034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a:p>
            <a:pPr marL="0" indent="0">
              <a:buFontTx/>
              <a:buNone/>
            </a:pPr>
            <a:br>
              <a:rPr lang="en-US" dirty="0"/>
            </a:br>
            <a:endParaRPr lang="en-US" dirty="0"/>
          </a:p>
          <a:p>
            <a:pPr marL="171450" indent="-171450">
              <a:buFontTx/>
              <a:buChar char="-"/>
            </a:pP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5616754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Worldwide Partner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3/9/2016 10:11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4147875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305278E-5E87-46DA-836C-231A3458D216}" type="slidenum">
              <a:rPr lang="en-US" smtClean="0"/>
              <a:t>28</a:t>
            </a:fld>
            <a:endParaRPr lang="en-US"/>
          </a:p>
        </p:txBody>
      </p:sp>
    </p:spTree>
    <p:extLst>
      <p:ext uri="{BB962C8B-B14F-4D97-AF65-F5344CB8AC3E}">
        <p14:creationId xmlns:p14="http://schemas.microsoft.com/office/powerpoint/2010/main" val="2459118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83138" marR="0" lvl="0" indent="0" algn="l" defTabSz="93271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83138" marR="0" lvl="0" indent="0" algn="l" defTabSz="93271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DBC5272-1ADD-4AF2-933B-1642BCD5E1E4}"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3/9/2016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9101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3/9/2016 10:11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614388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3/9/2016 10:11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440693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0063" y="912813"/>
            <a:ext cx="8101013" cy="4556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494075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u="sng" kern="1200" dirty="0">
                <a:solidFill>
                  <a:schemeClr val="tx1"/>
                </a:solidFill>
                <a:effectLst/>
                <a:latin typeface="+mn-lt"/>
                <a:ea typeface="+mn-ea"/>
                <a:cs typeface="+mn-cs"/>
                <a:hlinkClick r:id="rId3"/>
              </a:rPr>
              <a:t>Row-Level Security</a:t>
            </a:r>
            <a:r>
              <a:rPr lang="en-US" sz="1200" kern="1200" dirty="0">
                <a:solidFill>
                  <a:schemeClr val="tx1"/>
                </a:solidFill>
                <a:effectLst/>
                <a:latin typeface="+mn-lt"/>
                <a:ea typeface="+mn-ea"/>
                <a:cs typeface="+mn-cs"/>
              </a:rPr>
              <a:t> is a programmability security feature that can be implemented on databases to enable fine-grained access to rows of data in a table for greater control over which users can access which data. This allows for more flexibility and data protection when multiple logins need to access various records in a database and can help organizations more easily support organizational or industry compliance policies. Row-Level Security is managed at the database level and requires SQL Server Management Studio (SSMS) or SQL Server Data Tools (SSDT) to implement and manage.</a:t>
            </a:r>
          </a:p>
          <a:p>
            <a:endParaRPr lang="en-US" dirty="0"/>
          </a:p>
          <a:p>
            <a:r>
              <a:rPr lang="en-US" sz="1200" kern="1200" dirty="0">
                <a:solidFill>
                  <a:schemeClr val="tx1"/>
                </a:solidFill>
                <a:effectLst/>
                <a:latin typeface="+mn-lt"/>
                <a:ea typeface="+mn-ea"/>
                <a:cs typeface="+mn-cs"/>
              </a:rPr>
              <a:t>Generally, any application which has multiple users accessing various data records can benefit from Row-Level Security; here are a few key examples:</a:t>
            </a:r>
          </a:p>
          <a:p>
            <a:pPr lvl="0"/>
            <a:r>
              <a:rPr lang="en-US" sz="1200" kern="1200" dirty="0">
                <a:solidFill>
                  <a:schemeClr val="tx1"/>
                </a:solidFill>
                <a:effectLst/>
                <a:latin typeface="+mn-lt"/>
                <a:ea typeface="+mn-ea"/>
                <a:cs typeface="+mn-cs"/>
              </a:rPr>
              <a:t>A hospital or medical clinic could implement a security policy that allows nurses and doctors to only see data rows for their own patients.</a:t>
            </a:r>
          </a:p>
          <a:p>
            <a:pPr lvl="0"/>
            <a:r>
              <a:rPr lang="en-US" sz="1200" kern="1200" dirty="0">
                <a:solidFill>
                  <a:schemeClr val="tx1"/>
                </a:solidFill>
                <a:effectLst/>
                <a:latin typeface="+mn-lt"/>
                <a:ea typeface="+mn-ea"/>
                <a:cs typeface="+mn-cs"/>
              </a:rPr>
              <a:t>A bank might implement a security policy to restrict access to financial data rows based on the employee's business division or based on her role within the company.</a:t>
            </a:r>
          </a:p>
          <a:p>
            <a:pPr lvl="0"/>
            <a:r>
              <a:rPr lang="en-US" sz="1200" kern="1200" dirty="0">
                <a:solidFill>
                  <a:schemeClr val="tx1"/>
                </a:solidFill>
                <a:effectLst/>
                <a:latin typeface="+mn-lt"/>
                <a:ea typeface="+mn-ea"/>
                <a:cs typeface="+mn-cs"/>
              </a:rPr>
              <a:t>A multi-tenant application might store multiple customer records within a single database to achieve cost efficiencies. To ensure greater data security and isolation, a security policy can be implemented to further create a logical separation of each tenant's data rows from other tenant's rows. </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65321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Transparent Data Encryption leverages the long-time trusted encryption technology found in SQL Server and brings it to SQL Database V12 databases for encrypting a customer’s database at rest to help further protect against the threat of malicious activity. Transparent data encryption (TDE) performs real-time I/O encryption and decryption of the database, associated backups, and transaction log files. We have leveraged the latest hardware technology in the V12 service architecture to help minimize any performance impact TDE may impose on a customer’s database. </a:t>
            </a:r>
          </a:p>
          <a:p>
            <a:endParaRPr lang="en-US" dirty="0"/>
          </a:p>
          <a:p>
            <a:r>
              <a:rPr lang="en-US" sz="1200" kern="1200" dirty="0">
                <a:solidFill>
                  <a:schemeClr val="tx1"/>
                </a:solidFill>
                <a:effectLst/>
                <a:latin typeface="+mn-lt"/>
                <a:ea typeface="+mn-ea"/>
                <a:cs typeface="+mn-cs"/>
              </a:rPr>
              <a:t>It is very similar to TDE for SQL Server in that encryption/decryption is completely transparent and requires no changes to an application using a database that is protected by TDE.</a:t>
            </a:r>
          </a:p>
          <a:p>
            <a:r>
              <a:rPr lang="en-US" sz="1200" kern="1200" dirty="0">
                <a:solidFill>
                  <a:schemeClr val="tx1"/>
                </a:solidFill>
                <a:effectLst/>
                <a:latin typeface="+mn-lt"/>
                <a:ea typeface="+mn-ea"/>
                <a:cs typeface="+mn-cs"/>
              </a:rPr>
              <a:t>Unlike TDE for SQL Server, the first version of TDE for SQL DB is completely “service-managed” meaning TDE is on by default and all keys incl. rotation, backups are managed by the service. TDE for SQL DB currently does not offer an EKM option which will be provided in version 2 (see below).</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Currently, TDE uses a database encryption key (DEK) protected by a TDE certificate. The certificate is stored in the SQL Database service on separate physical hardware for availability during recovery. We will explore additional key storage options at a future date.</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65408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66156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5AFD610-1DA2-4DE2-BEB7-46AD4E3C54F9}" type="slidenum">
              <a:rPr lang="en-US" smtClean="0">
                <a:solidFill>
                  <a:prstClr val="black"/>
                </a:solidFill>
              </a:rPr>
              <a:pPr>
                <a:defRPr/>
              </a:pPr>
              <a:t>20</a:t>
            </a:fld>
            <a:endParaRPr lang="en-US">
              <a:solidFill>
                <a:prstClr val="black"/>
              </a:solidFill>
            </a:endParaRPr>
          </a:p>
        </p:txBody>
      </p:sp>
    </p:spTree>
    <p:extLst>
      <p:ext uri="{BB962C8B-B14F-4D97-AF65-F5344CB8AC3E}">
        <p14:creationId xmlns:p14="http://schemas.microsoft.com/office/powerpoint/2010/main" val="25486414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3.xml"/><Relationship Id="rId5" Type="http://schemas.openxmlformats.org/officeDocument/2006/relationships/image" Target="../media/image12.png"/><Relationship Id="rId4" Type="http://schemas.microsoft.com/office/2007/relationships/hdphoto" Target="../media/hdphoto1.wdp"/></Relationships>
</file>

<file path=ppt/slideLayouts/_rels/slideLayout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434704" cy="6994521"/>
          </a:xfrm>
          <a:prstGeom prst="rect">
            <a:avLst/>
          </a:prstGeom>
        </p:spPr>
      </p:pic>
      <p:sp>
        <p:nvSpPr>
          <p:cNvPr id="2" name="Rectangle 1"/>
          <p:cNvSpPr/>
          <p:nvPr userDrawn="1"/>
        </p:nvSpPr>
        <p:spPr bwMode="auto">
          <a:xfrm>
            <a:off x="271398" y="2125663"/>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3"/>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200" y="479425"/>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2800" dirty="0">
                <a:gradFill>
                  <a:gsLst>
                    <a:gs pos="93939">
                      <a:srgbClr val="525252"/>
                    </a:gs>
                    <a:gs pos="80808">
                      <a:srgbClr val="525252"/>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1400" dirty="0">
                <a:gradFill>
                  <a:gsLst>
                    <a:gs pos="93939">
                      <a:srgbClr val="525252"/>
                    </a:gs>
                    <a:gs pos="80808">
                      <a:srgbClr val="525252"/>
                    </a:gs>
                  </a:gsLst>
                  <a:lin ang="5400000" scaled="1"/>
                </a:gradFill>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5672" y="6149340"/>
            <a:ext cx="1702251" cy="365760"/>
          </a:xfrm>
          <a:prstGeom prst="rect">
            <a:avLst/>
          </a:prstGeom>
        </p:spPr>
      </p:pic>
    </p:spTree>
    <p:extLst>
      <p:ext uri="{BB962C8B-B14F-4D97-AF65-F5344CB8AC3E}">
        <p14:creationId xmlns:p14="http://schemas.microsoft.com/office/powerpoint/2010/main" val="2212288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25716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9511772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9913247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462153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2524920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4093832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9287834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522243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373387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98743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2708" t="16947" r="68" b="15692"/>
          <a:stretch/>
        </p:blipFill>
        <p:spPr>
          <a:xfrm>
            <a:off x="635" y="-635"/>
            <a:ext cx="12435840" cy="6995160"/>
          </a:xfrm>
          <a:prstGeom prst="rect">
            <a:avLst/>
          </a:prstGeom>
        </p:spPr>
      </p:pic>
      <p:sp>
        <p:nvSpPr>
          <p:cNvPr id="2" name="Rectangle 1"/>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89131" y="6344795"/>
            <a:ext cx="1686560" cy="363259"/>
          </a:xfrm>
          <a:prstGeom prst="rect">
            <a:avLst/>
          </a:prstGeom>
        </p:spPr>
      </p:pic>
    </p:spTree>
    <p:extLst>
      <p:ext uri="{BB962C8B-B14F-4D97-AF65-F5344CB8AC3E}">
        <p14:creationId xmlns:p14="http://schemas.microsoft.com/office/powerpoint/2010/main" val="3812514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745451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914474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98101559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43973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299943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4896">
                <a:solidFill>
                  <a:schemeClr val="tx2"/>
                </a:solidFill>
              </a:defRPr>
            </a:lvl1pPr>
          </a:lstStyle>
          <a:p>
            <a:r>
              <a:rPr lang="en-US" dirty="0"/>
              <a:t>Click to edit Master title style</a:t>
            </a:r>
          </a:p>
        </p:txBody>
      </p:sp>
      <p:sp>
        <p:nvSpPr>
          <p:cNvPr id="6" name="Slide Number Placeholder 4"/>
          <p:cNvSpPr>
            <a:spLocks noGrp="1"/>
          </p:cNvSpPr>
          <p:nvPr>
            <p:ph type="sldNum" sz="quarter" idx="4"/>
          </p:nvPr>
        </p:nvSpPr>
        <p:spPr>
          <a:xfrm>
            <a:off x="11595101" y="6761308"/>
            <a:ext cx="566738" cy="136525"/>
          </a:xfrm>
          <a:prstGeom prst="rect">
            <a:avLst/>
          </a:prstGeom>
        </p:spPr>
        <p:txBody>
          <a:bodyPr vert="horz" lIns="91440" tIns="0" rIns="0" bIns="0" rtlCol="0" anchor="ctr"/>
          <a:lstStyle>
            <a:lvl1pPr algn="r" defTabSz="932563" fontAlgn="auto">
              <a:spcBef>
                <a:spcPts val="0"/>
              </a:spcBef>
              <a:spcAft>
                <a:spcPts val="0"/>
              </a:spcAft>
              <a:defRPr lang="en-US" sz="900" b="0" kern="1200">
                <a:solidFill>
                  <a:srgbClr val="505050"/>
                </a:solidFill>
                <a:latin typeface="+mn-lt"/>
                <a:ea typeface="+mn-ea"/>
                <a:cs typeface="+mn-cs"/>
              </a:defRPr>
            </a:lvl1pPr>
          </a:lstStyle>
          <a:p>
            <a:pPr>
              <a:defRPr/>
            </a:pPr>
            <a:fld id="{75FAD755-3BD0-2447-A9DF-109DAABEFD99}" type="slidenum">
              <a:rPr/>
              <a:pPr>
                <a:defRPr/>
              </a:pPr>
              <a:t>‹#›</a:t>
            </a:fld>
            <a:endParaRPr dirty="0"/>
          </a:p>
        </p:txBody>
      </p:sp>
    </p:spTree>
    <p:extLst>
      <p:ext uri="{BB962C8B-B14F-4D97-AF65-F5344CB8AC3E}">
        <p14:creationId xmlns:p14="http://schemas.microsoft.com/office/powerpoint/2010/main" val="867990618"/>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2708" t="16947" r="68" b="15692"/>
          <a:stretch/>
        </p:blipFill>
        <p:spPr>
          <a:xfrm>
            <a:off x="635" y="-635"/>
            <a:ext cx="12435840" cy="6995160"/>
          </a:xfrm>
          <a:prstGeom prst="rect">
            <a:avLst/>
          </a:prstGeom>
        </p:spPr>
      </p:pic>
      <p:sp>
        <p:nvSpPr>
          <p:cNvPr id="2" name="Rectangle 1"/>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274586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userDrawn="1"/>
        </p:nvSpPr>
        <p:spPr bwMode="auto">
          <a:xfrm>
            <a:off x="271398" y="2125663"/>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3"/>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2597" y="6164262"/>
            <a:ext cx="1686560" cy="363259"/>
          </a:xfrm>
          <a:prstGeom prst="rect">
            <a:avLst/>
          </a:prstGeom>
        </p:spPr>
      </p:pic>
    </p:spTree>
    <p:extLst>
      <p:ext uri="{BB962C8B-B14F-4D97-AF65-F5344CB8AC3E}">
        <p14:creationId xmlns:p14="http://schemas.microsoft.com/office/powerpoint/2010/main" val="1640698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userDrawn="1"/>
        </p:nvSpPr>
        <p:spPr bwMode="auto">
          <a:xfrm>
            <a:off x="457200" y="479425"/>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2800" dirty="0">
                <a:gradFill>
                  <a:gsLst>
                    <a:gs pos="51515">
                      <a:srgbClr val="505050"/>
                    </a:gs>
                    <a:gs pos="43000">
                      <a:srgbClr val="505050"/>
                    </a:gs>
                  </a:gsLst>
                  <a:lin ang="5400000" scaled="1"/>
                </a:gradFill>
                <a:ea typeface="Segoe UI" pitchFamily="34" charset="0"/>
                <a:cs typeface="Segoe UI" pitchFamily="34" charset="0"/>
              </a:rPr>
              <a:t>Product logo</a:t>
            </a:r>
          </a:p>
        </p:txBody>
      </p:sp>
      <p:sp>
        <p:nvSpPr>
          <p:cNvPr id="11" name="Rectangle 10"/>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1400" dirty="0">
                <a:gradFill>
                  <a:gsLst>
                    <a:gs pos="51515">
                      <a:srgbClr val="505050"/>
                    </a:gs>
                    <a:gs pos="43000">
                      <a:srgbClr val="505050"/>
                    </a:gs>
                  </a:gsLst>
                  <a:lin ang="5400000" scaled="1"/>
                </a:gradFill>
                <a:ea typeface="Segoe UI" pitchFamily="34" charset="0"/>
                <a:cs typeface="Segoe UI" pitchFamily="34" charset="0"/>
              </a:rPr>
              <a:t>Update on slide master</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5672" y="6149340"/>
            <a:ext cx="1702251" cy="365760"/>
          </a:xfrm>
          <a:prstGeom prst="rect">
            <a:avLst/>
          </a:prstGeom>
        </p:spPr>
      </p:pic>
    </p:spTree>
    <p:extLst>
      <p:ext uri="{BB962C8B-B14F-4D97-AF65-F5344CB8AC3E}">
        <p14:creationId xmlns:p14="http://schemas.microsoft.com/office/powerpoint/2010/main" val="36163143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67128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userDrawn="1"/>
        </p:nvSpPr>
        <p:spPr bwMode="auto">
          <a:xfrm>
            <a:off x="271398" y="2125663"/>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3"/>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2597" y="6164262"/>
            <a:ext cx="1686560" cy="363259"/>
          </a:xfrm>
          <a:prstGeom prst="rect">
            <a:avLst/>
          </a:prstGeom>
        </p:spPr>
      </p:pic>
    </p:spTree>
    <p:extLst>
      <p:ext uri="{BB962C8B-B14F-4D97-AF65-F5344CB8AC3E}">
        <p14:creationId xmlns:p14="http://schemas.microsoft.com/office/powerpoint/2010/main" val="1313352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206797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27647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313149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907365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244329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741967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07030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187658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128294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349875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149340"/>
            <a:ext cx="1707455" cy="365760"/>
          </a:xfrm>
          <a:prstGeom prst="rect">
            <a:avLst/>
          </a:prstGeom>
        </p:spPr>
      </p:pic>
    </p:spTree>
    <p:extLst>
      <p:ext uri="{BB962C8B-B14F-4D97-AF65-F5344CB8AC3E}">
        <p14:creationId xmlns:p14="http://schemas.microsoft.com/office/powerpoint/2010/main" val="9315347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05106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914197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5066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060750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5926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94369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1438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893264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237" y="3145040"/>
            <a:ext cx="3278492" cy="704445"/>
          </a:xfrm>
          <a:prstGeom prst="rect">
            <a:avLst/>
          </a:prstGeom>
        </p:spPr>
      </p:pic>
    </p:spTree>
    <p:extLst>
      <p:ext uri="{BB962C8B-B14F-4D97-AF65-F5344CB8AC3E}">
        <p14:creationId xmlns:p14="http://schemas.microsoft.com/office/powerpoint/2010/main" val="12087003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591190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4901214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4" name="Rectangle 3"/>
          <p:cNvSpPr/>
          <p:nvPr userDrawn="1"/>
        </p:nvSpPr>
        <p:spPr bwMode="auto">
          <a:xfrm>
            <a:off x="0" y="5104776"/>
            <a:ext cx="12436475" cy="188975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r" defTabSz="932290" fontAlgn="base">
              <a:spcBef>
                <a:spcPct val="0"/>
              </a:spcBef>
              <a:spcAft>
                <a:spcPct val="0"/>
              </a:spcAft>
            </a:pPr>
            <a:endParaRPr lang="en-US" sz="1836" dirty="0">
              <a:solidFill>
                <a:srgbClr val="FFFFFF"/>
              </a:soli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6519" y="6171318"/>
            <a:ext cx="1842897" cy="677802"/>
          </a:xfrm>
          <a:prstGeom prst="rect">
            <a:avLst/>
          </a:prstGeom>
        </p:spPr>
      </p:pic>
    </p:spTree>
    <p:extLst>
      <p:ext uri="{BB962C8B-B14F-4D97-AF65-F5344CB8AC3E}">
        <p14:creationId xmlns:p14="http://schemas.microsoft.com/office/powerpoint/2010/main" val="14149234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436475" cy="6994525"/>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7682" tIns="38846" rIns="77682" bIns="38846" numCol="1" rtlCol="0" anchor="ctr" anchorCtr="0" compatLnSpc="1">
            <a:prstTxWarp prst="textNoShape">
              <a:avLst/>
            </a:prstTxWarp>
          </a:bodyPr>
          <a:lstStyle/>
          <a:p>
            <a:pPr marL="0" marR="0" lvl="0" indent="0" algn="ctr" defTabSz="776609" eaLnBrk="1" fontAlgn="auto" latinLnBrk="0" hangingPunct="1">
              <a:lnSpc>
                <a:spcPct val="100000"/>
              </a:lnSpc>
              <a:spcBef>
                <a:spcPts val="0"/>
              </a:spcBef>
              <a:spcAft>
                <a:spcPts val="0"/>
              </a:spcAft>
              <a:buClrTx/>
              <a:buSzTx/>
              <a:buFontTx/>
              <a:buNone/>
              <a:tabLst/>
              <a:defRPr/>
            </a:pPr>
            <a:endParaRPr kumimoji="0" lang="en-US" sz="1785"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1303970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1097302"/>
          </a:xfrm>
        </p:spPr>
        <p:txBody>
          <a:bodyPr lIns="146304" tIns="91440" rIns="146304" bIns="91440"/>
          <a:lstStyle>
            <a:lvl1pPr>
              <a:lnSpc>
                <a:spcPts val="6299"/>
              </a:lnSpc>
              <a:defRPr sz="5799"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sz="1800" b="0" i="0" u="none" strike="noStrike" kern="0" cap="none" spc="0" normalizeH="0" baseline="0" noProof="0">
                <a:ln>
                  <a:noFill/>
                </a:ln>
                <a:solidFill>
                  <a:srgbClr val="505050"/>
                </a:solidFill>
                <a:effectLst/>
                <a:uLnTx/>
                <a:uFillTx/>
              </a:rPr>
              <a:t>Microsoft Confidential</a:t>
            </a:r>
          </a:p>
        </p:txBody>
      </p:sp>
      <p:sp>
        <p:nvSpPr>
          <p:cNvPr id="4" name="Slide Number Placeholder 3"/>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7258FFF-F925-446B-8502-81C933981705}" type="slidenum">
              <a:rPr kumimoji="0" sz="1800" b="0" i="0" u="none" strike="noStrike" kern="0" cap="none" spc="0" normalizeH="0" baseline="0" noProof="0">
                <a:ln>
                  <a:noFill/>
                </a:ln>
                <a:solidFill>
                  <a:srgbClr val="50505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sz="1800" b="0" i="0" u="none" strike="noStrike" kern="0" cap="none" spc="0" normalizeH="0" baseline="0" noProof="0">
              <a:ln>
                <a:noFill/>
              </a:ln>
              <a:solidFill>
                <a:srgbClr val="505050"/>
              </a:solidFill>
              <a:effectLst/>
              <a:uLnTx/>
              <a:uFillTx/>
            </a:endParaRPr>
          </a:p>
        </p:txBody>
      </p:sp>
      <p:sp>
        <p:nvSpPr>
          <p:cNvPr id="8" name="Text Placeholder 7"/>
          <p:cNvSpPr>
            <a:spLocks noGrp="1"/>
          </p:cNvSpPr>
          <p:nvPr>
            <p:ph type="body" sz="quarter" idx="13" hasCustomPrompt="1"/>
          </p:nvPr>
        </p:nvSpPr>
        <p:spPr>
          <a:xfrm>
            <a:off x="274638" y="2125664"/>
            <a:ext cx="9144000" cy="2628412"/>
          </a:xfrm>
        </p:spPr>
        <p:txBody>
          <a:bodyPr/>
          <a:lstStyle>
            <a:lvl1pPr marL="233318" indent="-233318">
              <a:spcBef>
                <a:spcPts val="1199"/>
              </a:spcBef>
              <a:defRPr sz="2600">
                <a:latin typeface="+mn-lt"/>
              </a:defRPr>
            </a:lvl1pPr>
            <a:lvl2pPr marL="690430" indent="-233318">
              <a:spcBef>
                <a:spcPts val="1199"/>
              </a:spcBef>
              <a:buSzPct val="100000"/>
              <a:buFont typeface="Segoe UI" pitchFamily="34" charset="0"/>
              <a:buChar char="‐"/>
              <a:defRPr/>
            </a:lvl2pPr>
            <a:lvl3pPr marL="1147543" indent="-233318">
              <a:spcBef>
                <a:spcPts val="1199"/>
              </a:spcBef>
              <a:buFont typeface="Wingdings" pitchFamily="2" charset="2"/>
              <a:buChar char="§"/>
              <a:defRPr/>
            </a:lvl3pPr>
            <a:lvl4pPr marL="1599893" indent="-342834">
              <a:spcBef>
                <a:spcPts val="1199"/>
              </a:spcBef>
              <a:buFont typeface="+mj-lt"/>
              <a:buAutoNum type="arabicPeriod"/>
              <a:defRPr/>
            </a:lvl4pPr>
            <a:lvl5pPr marL="1945901" indent="-342834">
              <a:spcBef>
                <a:spcPts val="1199"/>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48230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6344" y="6182440"/>
            <a:ext cx="1552931" cy="332660"/>
          </a:xfrm>
          <a:prstGeom prst="rect">
            <a:avLst/>
          </a:prstGeom>
        </p:spPr>
      </p:pic>
      <p:pic>
        <p:nvPicPr>
          <p:cNvPr id="5" name="Picture 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79280" y="493939"/>
            <a:ext cx="7142451" cy="1371600"/>
          </a:xfrm>
          <a:prstGeom prst="rect">
            <a:avLst/>
          </a:prstGeom>
        </p:spPr>
      </p:pic>
    </p:spTree>
    <p:extLst>
      <p:ext uri="{BB962C8B-B14F-4D97-AF65-F5344CB8AC3E}">
        <p14:creationId xmlns:p14="http://schemas.microsoft.com/office/powerpoint/2010/main" val="410099376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8504239" y="29686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12060741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8504239" y="29686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2780207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6823107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757448" y="304193"/>
            <a:ext cx="440944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685507"/>
            <a:ext cx="7315200" cy="1829593"/>
          </a:xfrm>
          <a:noFill/>
        </p:spPr>
        <p:txBody>
          <a:bodyPr lIns="182880" tIns="146304" rIns="182880" bIns="146304">
            <a:noAutofit/>
          </a:bodyPr>
          <a:lstStyle>
            <a:lvl1pPr marL="0" indent="0">
              <a:spcBef>
                <a:spcPts val="0"/>
              </a:spcBef>
              <a:buNone/>
              <a:defRPr sz="3600"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558679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9143999" cy="2751698"/>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11" name="Picture 10"/>
          <p:cNvPicPr>
            <a:picLocks noChangeAspect="1"/>
          </p:cNvPicPr>
          <p:nvPr userDrawn="1"/>
        </p:nvPicPr>
        <p:blipFill>
          <a:blip r:embed="rId2"/>
          <a:stretch>
            <a:fillRect/>
          </a:stretch>
        </p:blipFill>
        <p:spPr>
          <a:xfrm>
            <a:off x="-222" y="3075628"/>
            <a:ext cx="12436918" cy="3292125"/>
          </a:xfrm>
          <a:prstGeom prst="rect">
            <a:avLst/>
          </a:prstGeom>
        </p:spPr>
      </p:pic>
    </p:spTree>
    <p:extLst>
      <p:ext uri="{BB962C8B-B14F-4D97-AF65-F5344CB8AC3E}">
        <p14:creationId xmlns:p14="http://schemas.microsoft.com/office/powerpoint/2010/main" val="1612697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54436798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99424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23243636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0483401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91783581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75712251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13309854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39640619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43976933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01692206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20974867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3458805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7185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1727158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9255410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1048592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6455102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11979712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3822785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7098760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660136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395141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14355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6812979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4039488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image" Target="../media/image1.png"/><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theme" Target="../theme/theme2.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image" Target="../media/image1.png"/><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theme" Target="../theme/theme3.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65894231"/>
      </p:ext>
    </p:extLst>
  </p:cSld>
  <p:clrMap bg1="dk1" tx1="lt1" bg2="dk2" tx2="lt2" accent1="accent1" accent2="accent2" accent3="accent3" accent4="accent4" accent5="accent5" accent6="accent6" hlink="hlink" folHlink="folHlink"/>
  <p:sldLayoutIdLst>
    <p:sldLayoutId id="2147484375" r:id="rId1"/>
    <p:sldLayoutId id="2147484460" r:id="rId2"/>
    <p:sldLayoutId id="2147484461" r:id="rId3"/>
    <p:sldLayoutId id="2147484376" r:id="rId4"/>
    <p:sldLayoutId id="2147484377" r:id="rId5"/>
    <p:sldLayoutId id="2147484378" r:id="rId6"/>
    <p:sldLayoutId id="2147484379" r:id="rId7"/>
    <p:sldLayoutId id="2147484380" r:id="rId8"/>
    <p:sldLayoutId id="2147484381" r:id="rId9"/>
    <p:sldLayoutId id="2147484382" r:id="rId10"/>
    <p:sldLayoutId id="2147484383" r:id="rId11"/>
    <p:sldLayoutId id="2147484384" r:id="rId12"/>
    <p:sldLayoutId id="2147484385" r:id="rId13"/>
    <p:sldLayoutId id="2147484386" r:id="rId14"/>
    <p:sldLayoutId id="2147484387" r:id="rId15"/>
    <p:sldLayoutId id="2147484388" r:id="rId16"/>
    <p:sldLayoutId id="2147484389" r:id="rId17"/>
    <p:sldLayoutId id="2147484390" r:id="rId18"/>
    <p:sldLayoutId id="2147484391" r:id="rId19"/>
    <p:sldLayoutId id="2147484392" r:id="rId20"/>
    <p:sldLayoutId id="2147484393" r:id="rId21"/>
    <p:sldLayoutId id="2147484394" r:id="rId22"/>
    <p:sldLayoutId id="2147484395" r:id="rId23"/>
    <p:sldLayoutId id="2147484462" r:id="rId24"/>
    <p:sldLayoutId id="2147484490"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336519154"/>
      </p:ext>
    </p:extLst>
  </p:cSld>
  <p:clrMap bg1="lt1" tx1="dk1" bg2="lt2" tx2="dk2" accent1="accent1" accent2="accent2" accent3="accent3" accent4="accent4" accent5="accent5" accent6="accent6" hlink="hlink" folHlink="folHlink"/>
  <p:sldLayoutIdLst>
    <p:sldLayoutId id="2147484465" r:id="rId1"/>
    <p:sldLayoutId id="2147484466" r:id="rId2"/>
    <p:sldLayoutId id="2147484467" r:id="rId3"/>
    <p:sldLayoutId id="2147484468" r:id="rId4"/>
    <p:sldLayoutId id="2147484469" r:id="rId5"/>
    <p:sldLayoutId id="2147484470" r:id="rId6"/>
    <p:sldLayoutId id="2147484471" r:id="rId7"/>
    <p:sldLayoutId id="2147484472" r:id="rId8"/>
    <p:sldLayoutId id="2147484473" r:id="rId9"/>
    <p:sldLayoutId id="2147484474" r:id="rId10"/>
    <p:sldLayoutId id="2147484475" r:id="rId11"/>
    <p:sldLayoutId id="2147484476" r:id="rId12"/>
    <p:sldLayoutId id="2147484477" r:id="rId13"/>
    <p:sldLayoutId id="2147484478" r:id="rId14"/>
    <p:sldLayoutId id="2147484479" r:id="rId15"/>
    <p:sldLayoutId id="2147484480" r:id="rId16"/>
    <p:sldLayoutId id="2147484481" r:id="rId17"/>
    <p:sldLayoutId id="2147484482" r:id="rId18"/>
    <p:sldLayoutId id="2147484483" r:id="rId19"/>
    <p:sldLayoutId id="2147484484" r:id="rId20"/>
    <p:sldLayoutId id="2147484485" r:id="rId21"/>
    <p:sldLayoutId id="2147484486" r:id="rId22"/>
    <p:sldLayoutId id="2147484487" r:id="rId23"/>
    <p:sldLayoutId id="2147484488" r:id="rId24"/>
    <p:sldLayoutId id="2147484489" r:id="rId25"/>
    <p:sldLayoutId id="2147484491" r:id="rId26"/>
    <p:sldLayoutId id="2147484492"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9"/>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1805900084"/>
      </p:ext>
    </p:extLst>
  </p:cSld>
  <p:clrMap bg1="dk1" tx1="lt1" bg2="dk2" tx2="lt2" accent1="accent1" accent2="accent2" accent3="accent3" accent4="accent4" accent5="accent5" accent6="accent6" hlink="hlink" folHlink="folHlink"/>
  <p:sldLayoutIdLst>
    <p:sldLayoutId id="2147484494" r:id="rId1"/>
    <p:sldLayoutId id="2147484495" r:id="rId2"/>
    <p:sldLayoutId id="2147484496" r:id="rId3"/>
    <p:sldLayoutId id="2147484497" r:id="rId4"/>
    <p:sldLayoutId id="2147484498" r:id="rId5"/>
    <p:sldLayoutId id="2147484499" r:id="rId6"/>
    <p:sldLayoutId id="2147484500" r:id="rId7"/>
    <p:sldLayoutId id="2147484501" r:id="rId8"/>
    <p:sldLayoutId id="2147484502" r:id="rId9"/>
    <p:sldLayoutId id="2147484503" r:id="rId10"/>
    <p:sldLayoutId id="2147484504" r:id="rId11"/>
    <p:sldLayoutId id="2147484505" r:id="rId12"/>
    <p:sldLayoutId id="2147484506" r:id="rId13"/>
    <p:sldLayoutId id="2147484507" r:id="rId14"/>
    <p:sldLayoutId id="2147484508" r:id="rId15"/>
    <p:sldLayoutId id="2147484509" r:id="rId16"/>
    <p:sldLayoutId id="2147484510" r:id="rId17"/>
    <p:sldLayoutId id="2147484511" r:id="rId18"/>
    <p:sldLayoutId id="2147484512" r:id="rId19"/>
    <p:sldLayoutId id="2147484513" r:id="rId20"/>
    <p:sldLayoutId id="2147484514" r:id="rId21"/>
    <p:sldLayoutId id="2147484515" r:id="rId22"/>
    <p:sldLayoutId id="2147484516" r:id="rId23"/>
    <p:sldLayoutId id="2147484517" r:id="rId24"/>
    <p:sldLayoutId id="2147484518" r:id="rId25"/>
    <p:sldLayoutId id="2147484519" r:id="rId26"/>
    <p:sldLayoutId id="2147484520" r:id="rId27"/>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5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51.xml"/><Relationship Id="rId6" Type="http://schemas.openxmlformats.org/officeDocument/2006/relationships/diagramColors" Target="../diagrams/colors2.xml"/><Relationship Id="rId11" Type="http://schemas.microsoft.com/office/2007/relationships/hdphoto" Target="../media/hdphoto3.wdp"/><Relationship Id="rId5" Type="http://schemas.openxmlformats.org/officeDocument/2006/relationships/diagramQuickStyle" Target="../diagrams/quickStyle2.xml"/><Relationship Id="rId10" Type="http://schemas.openxmlformats.org/officeDocument/2006/relationships/image" Target="../media/image27.png"/><Relationship Id="rId4" Type="http://schemas.openxmlformats.org/officeDocument/2006/relationships/diagramLayout" Target="../diagrams/layout2.xml"/><Relationship Id="rId9"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8.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8.xml"/><Relationship Id="rId5" Type="http://schemas.openxmlformats.org/officeDocument/2006/relationships/image" Target="../media/image32.emf"/><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8.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8.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39.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38.png"/><Relationship Id="rId2" Type="http://schemas.openxmlformats.org/officeDocument/2006/relationships/tags" Target="../tags/tag2.xml"/><Relationship Id="rId16" Type="http://schemas.openxmlformats.org/officeDocument/2006/relationships/image" Target="../media/image41.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36.png"/><Relationship Id="rId5" Type="http://schemas.openxmlformats.org/officeDocument/2006/relationships/tags" Target="../tags/tag5.xml"/><Relationship Id="rId15" Type="http://schemas.openxmlformats.org/officeDocument/2006/relationships/image" Target="../media/image40.png"/><Relationship Id="rId10" Type="http://schemas.openxmlformats.org/officeDocument/2006/relationships/notesSlide" Target="../notesSlides/notesSlide10.xml"/><Relationship Id="rId4" Type="http://schemas.openxmlformats.org/officeDocument/2006/relationships/tags" Target="../tags/tag4.xml"/><Relationship Id="rId9" Type="http://schemas.openxmlformats.org/officeDocument/2006/relationships/slideLayout" Target="../slideLayouts/slideLayout9.xml"/><Relationship Id="rId14" Type="http://schemas.microsoft.com/office/2007/relationships/hdphoto" Target="../media/hdphoto4.wdp"/></Relationships>
</file>

<file path=ppt/slides/_rels/slide22.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5.xml"/><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9.xml"/><Relationship Id="rId1" Type="http://schemas.openxmlformats.org/officeDocument/2006/relationships/vmlDrawing" Target="../drawings/vmlDrawing1.vml"/><Relationship Id="rId6" Type="http://schemas.openxmlformats.org/officeDocument/2006/relationships/image" Target="../media/image49.emf"/><Relationship Id="rId5" Type="http://schemas.openxmlformats.org/officeDocument/2006/relationships/oleObject" Target="../embeddings/oleObject1.bin"/><Relationship Id="rId4"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50.png"/><Relationship Id="rId2" Type="http://schemas.openxmlformats.org/officeDocument/2006/relationships/tags" Target="../tags/tag10.xml"/><Relationship Id="rId1" Type="http://schemas.openxmlformats.org/officeDocument/2006/relationships/vmlDrawing" Target="../drawings/vmlDrawing2.vml"/><Relationship Id="rId6" Type="http://schemas.openxmlformats.org/officeDocument/2006/relationships/image" Target="../media/image49.emf"/><Relationship Id="rId5" Type="http://schemas.openxmlformats.org/officeDocument/2006/relationships/oleObject" Target="../embeddings/oleObject1.bin"/><Relationship Id="rId4"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53.emf"/><Relationship Id="rId4" Type="http://schemas.openxmlformats.org/officeDocument/2006/relationships/image" Target="../media/image52.emf"/></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slideLayout" Target="../slideLayouts/slideLayout17.xml"/><Relationship Id="rId7" Type="http://schemas.openxmlformats.org/officeDocument/2006/relationships/image" Target="../media/image55.png"/><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image" Target="../media/image49.emf"/><Relationship Id="rId11" Type="http://schemas.openxmlformats.org/officeDocument/2006/relationships/image" Target="../media/image59.emf"/><Relationship Id="rId5" Type="http://schemas.openxmlformats.org/officeDocument/2006/relationships/oleObject" Target="../embeddings/oleObject1.bin"/><Relationship Id="rId10" Type="http://schemas.openxmlformats.org/officeDocument/2006/relationships/image" Target="../media/image58.emf"/><Relationship Id="rId4" Type="http://schemas.openxmlformats.org/officeDocument/2006/relationships/notesSlide" Target="../notesSlides/notesSlide17.xml"/><Relationship Id="rId9" Type="http://schemas.openxmlformats.org/officeDocument/2006/relationships/image" Target="../media/image5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emf"/><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Cortana Analytics Suite</a:t>
            </a:r>
            <a:br>
              <a:rPr lang="en-US" sz="4800" dirty="0"/>
            </a:br>
            <a:r>
              <a:rPr lang="en-US" sz="2800" spc="0" dirty="0">
                <a:ln>
                  <a:noFill/>
                </a:ln>
                <a:cs typeface="+mn-cs"/>
              </a:rPr>
              <a:t>Transform Data Into Intelligent Action</a:t>
            </a:r>
            <a:endParaRPr lang="en-US" sz="4400" dirty="0"/>
          </a:p>
        </p:txBody>
      </p:sp>
      <p:sp>
        <p:nvSpPr>
          <p:cNvPr id="3" name="Text Placeholder 2"/>
          <p:cNvSpPr>
            <a:spLocks noGrp="1"/>
          </p:cNvSpPr>
          <p:nvPr>
            <p:ph type="body" sz="quarter" idx="14"/>
          </p:nvPr>
        </p:nvSpPr>
        <p:spPr/>
        <p:txBody>
          <a:bodyPr/>
          <a:lstStyle/>
          <a:p>
            <a:pPr lvl="0"/>
            <a:r>
              <a:rPr lang="en-US" dirty="0"/>
              <a:t>Bianca Furtuna</a:t>
            </a:r>
          </a:p>
          <a:p>
            <a:pPr lvl="0"/>
            <a:r>
              <a:rPr lang="en-US" sz="2000" dirty="0"/>
              <a:t>Technical Evangelist</a:t>
            </a:r>
          </a:p>
          <a:p>
            <a:pPr lvl="0"/>
            <a:endParaRPr lang="en-US" sz="2000" dirty="0"/>
          </a:p>
          <a:p>
            <a:pPr lvl="0"/>
            <a:r>
              <a:rPr lang="en-US" sz="2000" dirty="0"/>
              <a:t>Microsoft</a:t>
            </a:r>
            <a:endParaRPr lang="en-US" sz="2400" dirty="0"/>
          </a:p>
        </p:txBody>
      </p:sp>
    </p:spTree>
    <p:extLst>
      <p:ext uri="{BB962C8B-B14F-4D97-AF65-F5344CB8AC3E}">
        <p14:creationId xmlns:p14="http://schemas.microsoft.com/office/powerpoint/2010/main" val="3509925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1"/>
          <p:cNvSpPr>
            <a:spLocks noGrp="1"/>
          </p:cNvSpPr>
          <p:nvPr>
            <p:ph type="title"/>
          </p:nvPr>
        </p:nvSpPr>
        <p:spPr>
          <a:xfrm>
            <a:off x="275481" y="45853"/>
            <a:ext cx="11887878" cy="917575"/>
          </a:xfrm>
        </p:spPr>
        <p:txBody>
          <a:bodyPr/>
          <a:lstStyle/>
          <a:p>
            <a:r>
              <a:rPr lang="en-US" sz="4488" dirty="0">
                <a:solidFill>
                  <a:srgbClr val="0070C0"/>
                </a:solidFill>
              </a:rPr>
              <a:t>Row-Level Security</a:t>
            </a:r>
          </a:p>
        </p:txBody>
      </p:sp>
      <p:grpSp>
        <p:nvGrpSpPr>
          <p:cNvPr id="254" name="Group 2"/>
          <p:cNvGrpSpPr/>
          <p:nvPr/>
        </p:nvGrpSpPr>
        <p:grpSpPr>
          <a:xfrm>
            <a:off x="-1203" y="6642734"/>
            <a:ext cx="12436795" cy="361047"/>
            <a:chOff x="2577137" y="4571778"/>
            <a:chExt cx="9101124" cy="1390560"/>
          </a:xfrm>
        </p:grpSpPr>
        <p:sp>
          <p:nvSpPr>
            <p:cNvPr id="255" name="TextBox 4"/>
            <p:cNvSpPr txBox="1"/>
            <p:nvPr/>
          </p:nvSpPr>
          <p:spPr>
            <a:xfrm>
              <a:off x="2577137" y="4571778"/>
              <a:ext cx="3034890" cy="1390458"/>
            </a:xfrm>
            <a:prstGeom prst="rect">
              <a:avLst/>
            </a:prstGeom>
            <a:solidFill>
              <a:schemeClr val="accent2"/>
            </a:solidFill>
          </p:spPr>
          <p:txBody>
            <a:bodyPr wrap="square" lIns="466302" tIns="139891" rIns="373041" rtlCol="0">
              <a:noAutofit/>
            </a:bodyPr>
            <a:lstStyle/>
            <a:p>
              <a:pPr marL="0" marR="0" lvl="0" indent="0" defTabSz="914400" eaLnBrk="1" fontAlgn="auto" latinLnBrk="0" hangingPunct="1">
                <a:lnSpc>
                  <a:spcPts val="3060"/>
                </a:lnSpc>
                <a:spcBef>
                  <a:spcPts val="0"/>
                </a:spcBef>
                <a:spcAft>
                  <a:spcPts val="0"/>
                </a:spcAft>
                <a:buClrTx/>
                <a:buSzTx/>
                <a:buFontTx/>
                <a:buNone/>
                <a:tabLst/>
                <a:defRPr/>
              </a:pPr>
              <a:r>
                <a:rPr kumimoji="0" lang="en-US" sz="2856" b="0" i="0" u="none" strike="noStrike" kern="0" cap="none" spc="0" normalizeH="0" baseline="0" noProof="0" dirty="0">
                  <a:ln>
                    <a:noFill/>
                  </a:ln>
                  <a:solidFill>
                    <a:srgbClr val="FFFFFF"/>
                  </a:solidFill>
                  <a:effectLst/>
                  <a:uLnTx/>
                  <a:uFillTx/>
                  <a:latin typeface="Segoe UI Light"/>
                </a:rPr>
                <a:t> </a:t>
              </a:r>
            </a:p>
          </p:txBody>
        </p:sp>
        <p:sp>
          <p:nvSpPr>
            <p:cNvPr id="256" name="TextBox 6"/>
            <p:cNvSpPr txBox="1"/>
            <p:nvPr/>
          </p:nvSpPr>
          <p:spPr>
            <a:xfrm>
              <a:off x="5612027" y="4572324"/>
              <a:ext cx="6066234" cy="1390014"/>
            </a:xfrm>
            <a:prstGeom prst="rect">
              <a:avLst/>
            </a:prstGeom>
            <a:solidFill>
              <a:schemeClr val="accent2">
                <a:lumMod val="50000"/>
              </a:schemeClr>
            </a:solidFill>
          </p:spPr>
          <p:txBody>
            <a:bodyPr wrap="square" lIns="466302" tIns="139891" rIns="652822" rtlCol="0">
              <a:noAutofit/>
            </a:bodyPr>
            <a:lstStyle/>
            <a:p>
              <a:pPr marL="0" marR="0" lvl="0" indent="0" defTabSz="932137" eaLnBrk="1" fontAlgn="auto" latinLnBrk="0" hangingPunct="1">
                <a:lnSpc>
                  <a:spcPts val="3000"/>
                </a:lnSpc>
                <a:spcBef>
                  <a:spcPts val="0"/>
                </a:spcBef>
                <a:spcAft>
                  <a:spcPts val="0"/>
                </a:spcAft>
                <a:buClrTx/>
                <a:buSzTx/>
                <a:buFontTx/>
                <a:buNone/>
                <a:tabLst/>
                <a:defRPr/>
              </a:pPr>
              <a:endParaRPr kumimoji="0" lang="en-US" sz="2856" b="0" i="0" u="none" strike="noStrike" kern="0" cap="none" spc="0" normalizeH="0" baseline="0" noProof="0" dirty="0">
                <a:ln>
                  <a:noFill/>
                </a:ln>
                <a:solidFill>
                  <a:srgbClr val="FFFFFF"/>
                </a:solidFill>
                <a:effectLst/>
                <a:uLnTx/>
                <a:uFillTx/>
                <a:latin typeface="Segoe UI Light"/>
              </a:endParaRPr>
            </a:p>
          </p:txBody>
        </p:sp>
      </p:grpSp>
      <p:sp>
        <p:nvSpPr>
          <p:cNvPr id="307" name="Content Placeholder 1"/>
          <p:cNvSpPr txBox="1">
            <a:spLocks/>
          </p:cNvSpPr>
          <p:nvPr/>
        </p:nvSpPr>
        <p:spPr>
          <a:xfrm>
            <a:off x="408484" y="1913424"/>
            <a:ext cx="6227756" cy="3037714"/>
          </a:xfrm>
          <a:prstGeom prst="rect">
            <a:avLst/>
          </a:prstGeom>
        </p:spPr>
        <p:txBody>
          <a:bodyPr lIns="253634" tIns="126817" rIns="253634" bIns="126817"/>
          <a:lstStyle>
            <a:lvl1pPr marL="342886" indent="-342886" algn="l" defTabSz="457181" rtl="0" eaLnBrk="1" latinLnBrk="0" hangingPunct="1">
              <a:spcBef>
                <a:spcPts val="1000"/>
              </a:spcBef>
              <a:buFont typeface="Arial"/>
              <a:buChar char="•"/>
              <a:defRPr sz="1800" kern="1200">
                <a:solidFill>
                  <a:srgbClr val="FFFFFF"/>
                </a:solidFill>
                <a:latin typeface="Segoe UI"/>
                <a:ea typeface="+mn-ea"/>
                <a:cs typeface="Segoe UI"/>
              </a:defRPr>
            </a:lvl1pPr>
            <a:lvl2pPr marL="742919" indent="-285738" algn="l" defTabSz="457181" rtl="0" eaLnBrk="1" latinLnBrk="0" hangingPunct="1">
              <a:spcBef>
                <a:spcPts val="1000"/>
              </a:spcBef>
              <a:buFont typeface="Arial"/>
              <a:buChar char="–"/>
              <a:defRPr sz="1600" kern="1200">
                <a:solidFill>
                  <a:srgbClr val="FFFFFF"/>
                </a:solidFill>
                <a:latin typeface="Segoe UI"/>
                <a:ea typeface="+mn-ea"/>
                <a:cs typeface="Segoe UI"/>
              </a:defRPr>
            </a:lvl2pPr>
            <a:lvl3pPr marL="1142952" indent="-228591" algn="l" defTabSz="457181" rtl="0" eaLnBrk="1" latinLnBrk="0" hangingPunct="1">
              <a:spcBef>
                <a:spcPts val="1000"/>
              </a:spcBef>
              <a:buFont typeface="Arial"/>
              <a:buChar char="•"/>
              <a:defRPr sz="1400" kern="1200">
                <a:solidFill>
                  <a:srgbClr val="FFFFFF"/>
                </a:solidFill>
                <a:latin typeface="Segoe UI"/>
                <a:ea typeface="+mn-ea"/>
                <a:cs typeface="Segoe UI"/>
              </a:defRPr>
            </a:lvl3pPr>
            <a:lvl4pPr marL="1600134" indent="-228591" algn="l" defTabSz="457181" rtl="0" eaLnBrk="1" latinLnBrk="0" hangingPunct="1">
              <a:spcBef>
                <a:spcPts val="1000"/>
              </a:spcBef>
              <a:buFont typeface="Arial"/>
              <a:buChar char="–"/>
              <a:defRPr sz="1200" kern="1200">
                <a:solidFill>
                  <a:srgbClr val="FFFFFF"/>
                </a:solidFill>
                <a:latin typeface="Segoe UI"/>
                <a:ea typeface="+mn-ea"/>
                <a:cs typeface="Segoe UI"/>
              </a:defRPr>
            </a:lvl4pPr>
            <a:lvl5pPr marL="2057314" indent="-228591" algn="l" defTabSz="457181" rtl="0" eaLnBrk="1" latinLnBrk="0" hangingPunct="1">
              <a:spcBef>
                <a:spcPts val="1000"/>
              </a:spcBef>
              <a:buFont typeface="Arial"/>
              <a:buChar char="»"/>
              <a:defRPr sz="1000" kern="1200">
                <a:solidFill>
                  <a:srgbClr val="FFFFFF"/>
                </a:solidFill>
                <a:latin typeface="Segoe UI"/>
                <a:ea typeface="+mn-ea"/>
                <a:cs typeface="Segoe UI"/>
              </a:defRPr>
            </a:lvl5pPr>
            <a:lvl6pPr marL="2514495" indent="-228591" algn="l" defTabSz="457181" rtl="0" eaLnBrk="1" latinLnBrk="0" hangingPunct="1">
              <a:spcBef>
                <a:spcPct val="20000"/>
              </a:spcBef>
              <a:buFont typeface="Arial"/>
              <a:buChar char="•"/>
              <a:defRPr sz="2000" kern="1200">
                <a:solidFill>
                  <a:schemeClr val="tx1"/>
                </a:solidFill>
                <a:latin typeface="+mn-lt"/>
                <a:ea typeface="+mn-ea"/>
                <a:cs typeface="+mn-cs"/>
              </a:defRPr>
            </a:lvl6pPr>
            <a:lvl7pPr marL="2971676" indent="-228591" algn="l" defTabSz="457181" rtl="0" eaLnBrk="1" latinLnBrk="0" hangingPunct="1">
              <a:spcBef>
                <a:spcPct val="20000"/>
              </a:spcBef>
              <a:buFont typeface="Arial"/>
              <a:buChar char="•"/>
              <a:defRPr sz="2000" kern="1200">
                <a:solidFill>
                  <a:schemeClr val="tx1"/>
                </a:solidFill>
                <a:latin typeface="+mn-lt"/>
                <a:ea typeface="+mn-ea"/>
                <a:cs typeface="+mn-cs"/>
              </a:defRPr>
            </a:lvl7pPr>
            <a:lvl8pPr marL="3428857" indent="-228591" algn="l" defTabSz="457181" rtl="0" eaLnBrk="1" latinLnBrk="0" hangingPunct="1">
              <a:spcBef>
                <a:spcPct val="20000"/>
              </a:spcBef>
              <a:buFont typeface="Arial"/>
              <a:buChar char="•"/>
              <a:defRPr sz="2000" kern="1200">
                <a:solidFill>
                  <a:schemeClr val="tx1"/>
                </a:solidFill>
                <a:latin typeface="+mn-lt"/>
                <a:ea typeface="+mn-ea"/>
                <a:cs typeface="+mn-cs"/>
              </a:defRPr>
            </a:lvl8pPr>
            <a:lvl9pPr marL="3886038" indent="-228591" algn="l" defTabSz="457181"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634092" rtl="0" eaLnBrk="1" fontAlgn="auto" latinLnBrk="0" hangingPunct="1">
              <a:lnSpc>
                <a:spcPct val="100000"/>
              </a:lnSpc>
              <a:spcBef>
                <a:spcPts val="612"/>
              </a:spcBef>
              <a:spcAft>
                <a:spcPts val="612"/>
              </a:spcAft>
              <a:buClrTx/>
              <a:buSzTx/>
              <a:buFont typeface="Arial"/>
              <a:buNone/>
              <a:tabLst/>
              <a:defRPr/>
            </a:pPr>
            <a:r>
              <a:rPr kumimoji="0" lang="en-US" sz="2040" b="0" i="0" u="none" strike="noStrike" kern="1200" cap="none" spc="0" normalizeH="0" baseline="0" noProof="0" dirty="0">
                <a:ln>
                  <a:noFill/>
                </a:ln>
                <a:solidFill>
                  <a:srgbClr val="000000"/>
                </a:solidFill>
                <a:effectLst/>
                <a:uLnTx/>
                <a:uFillTx/>
                <a:latin typeface="Segoe UI Light"/>
                <a:ea typeface="+mn-ea"/>
                <a:cs typeface="Segoe UI"/>
              </a:rPr>
              <a:t>Fine-grained access control over specific rows in a database table</a:t>
            </a:r>
          </a:p>
          <a:p>
            <a:pPr marL="0" marR="0" lvl="0" indent="0" algn="l" defTabSz="634092" rtl="0" eaLnBrk="1" fontAlgn="auto" latinLnBrk="0" hangingPunct="1">
              <a:lnSpc>
                <a:spcPct val="100000"/>
              </a:lnSpc>
              <a:spcBef>
                <a:spcPts val="612"/>
              </a:spcBef>
              <a:spcAft>
                <a:spcPts val="612"/>
              </a:spcAft>
              <a:buClrTx/>
              <a:buSzTx/>
              <a:buFont typeface="Arial"/>
              <a:buNone/>
              <a:tabLst/>
              <a:defRPr/>
            </a:pPr>
            <a:r>
              <a:rPr kumimoji="0" lang="en-US" sz="2040" b="0" i="0" u="none" strike="noStrike" kern="1200" cap="none" spc="0" normalizeH="0" baseline="0" noProof="0" dirty="0">
                <a:ln>
                  <a:noFill/>
                </a:ln>
                <a:solidFill>
                  <a:srgbClr val="000000"/>
                </a:solidFill>
                <a:effectLst/>
                <a:uLnTx/>
                <a:uFillTx/>
                <a:latin typeface="Segoe UI Light"/>
                <a:ea typeface="+mn-ea"/>
                <a:cs typeface="Segoe UI"/>
              </a:rPr>
              <a:t>Help prevent unauthorized access when multiple users share the same tables, or to implement connection filtering in multi-tenant applications</a:t>
            </a:r>
          </a:p>
          <a:p>
            <a:pPr marL="0" marR="0" lvl="0" indent="0" algn="l" defTabSz="634092" rtl="0" eaLnBrk="1" fontAlgn="auto" latinLnBrk="0" hangingPunct="1">
              <a:lnSpc>
                <a:spcPct val="100000"/>
              </a:lnSpc>
              <a:spcBef>
                <a:spcPts val="612"/>
              </a:spcBef>
              <a:spcAft>
                <a:spcPts val="612"/>
              </a:spcAft>
              <a:buClrTx/>
              <a:buSzTx/>
              <a:buFont typeface="Arial"/>
              <a:buNone/>
              <a:tabLst/>
              <a:defRPr/>
            </a:pPr>
            <a:endParaRPr kumimoji="0" lang="en-US" sz="2040" b="0" i="0" u="none" strike="noStrike" kern="1200" cap="none" spc="0" normalizeH="0" baseline="0" noProof="0" dirty="0">
              <a:ln>
                <a:noFill/>
              </a:ln>
              <a:solidFill>
                <a:srgbClr val="000000"/>
              </a:solidFill>
              <a:effectLst/>
              <a:uLnTx/>
              <a:uFillTx/>
              <a:latin typeface="Segoe UI Light"/>
              <a:ea typeface="+mn-ea"/>
              <a:cs typeface="Segoe UI"/>
            </a:endParaRPr>
          </a:p>
        </p:txBody>
      </p:sp>
      <p:sp>
        <p:nvSpPr>
          <p:cNvPr id="308" name="Rectangle 307"/>
          <p:cNvSpPr/>
          <p:nvPr/>
        </p:nvSpPr>
        <p:spPr>
          <a:xfrm>
            <a:off x="556194" y="948218"/>
            <a:ext cx="11409783" cy="542399"/>
          </a:xfrm>
          <a:prstGeom prst="rect">
            <a:avLst/>
          </a:prstGeom>
        </p:spPr>
        <p:txBody>
          <a:bodyPr wrap="square">
            <a:spAutoFit/>
          </a:bodyPr>
          <a:lstStyle/>
          <a:p>
            <a:pPr marL="0" marR="0" lvl="0" indent="0" defTabSz="634092" eaLnBrk="1" fontAlgn="auto" latinLnBrk="0" hangingPunct="1">
              <a:lnSpc>
                <a:spcPct val="100000"/>
              </a:lnSpc>
              <a:spcBef>
                <a:spcPts val="0"/>
              </a:spcBef>
              <a:spcAft>
                <a:spcPts val="1224"/>
              </a:spcAft>
              <a:buClrTx/>
              <a:buSzTx/>
              <a:buFontTx/>
              <a:buNone/>
              <a:tabLst/>
              <a:defRPr/>
            </a:pPr>
            <a:r>
              <a:rPr kumimoji="0" lang="en-US" sz="2856" b="0" i="0" u="none" strike="noStrike" kern="0" cap="none" spc="0" normalizeH="0" baseline="0" noProof="0" dirty="0">
                <a:ln>
                  <a:noFill/>
                </a:ln>
                <a:solidFill>
                  <a:srgbClr val="000000"/>
                </a:solidFill>
                <a:effectLst/>
                <a:uLnTx/>
                <a:uFillTx/>
                <a:latin typeface="Segoe UI Light"/>
              </a:rPr>
              <a:t>Protect data privacy by ensuring the right access across rows</a:t>
            </a:r>
          </a:p>
        </p:txBody>
      </p:sp>
      <p:grpSp>
        <p:nvGrpSpPr>
          <p:cNvPr id="492" name="Group 491"/>
          <p:cNvGrpSpPr/>
          <p:nvPr/>
        </p:nvGrpSpPr>
        <p:grpSpPr>
          <a:xfrm>
            <a:off x="5346272" y="5112147"/>
            <a:ext cx="3794234" cy="1529525"/>
            <a:chOff x="4092791" y="3635676"/>
            <a:chExt cx="8355063" cy="3368075"/>
          </a:xfrm>
        </p:grpSpPr>
        <p:grpSp>
          <p:nvGrpSpPr>
            <p:cNvPr id="586" name="Group 585"/>
            <p:cNvGrpSpPr/>
            <p:nvPr/>
          </p:nvGrpSpPr>
          <p:grpSpPr>
            <a:xfrm>
              <a:off x="4092791" y="3635676"/>
              <a:ext cx="8355063" cy="3368075"/>
              <a:chOff x="3324709" y="3101831"/>
              <a:chExt cx="8935445" cy="3602037"/>
            </a:xfrm>
          </p:grpSpPr>
          <p:sp>
            <p:nvSpPr>
              <p:cNvPr id="592" name="Rectangle 12"/>
              <p:cNvSpPr>
                <a:spLocks noChangeArrowheads="1"/>
              </p:cNvSpPr>
              <p:nvPr/>
            </p:nvSpPr>
            <p:spPr bwMode="auto">
              <a:xfrm>
                <a:off x="11435400" y="5682395"/>
                <a:ext cx="475302" cy="951827"/>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3" name="AutoShape 4"/>
              <p:cNvSpPr>
                <a:spLocks noChangeAspect="1" noChangeArrowheads="1" noTextEdit="1"/>
              </p:cNvSpPr>
              <p:nvPr/>
            </p:nvSpPr>
            <p:spPr bwMode="auto">
              <a:xfrm>
                <a:off x="3324709" y="3101831"/>
                <a:ext cx="8935445" cy="360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4" name="Rectangle 6"/>
              <p:cNvSpPr>
                <a:spLocks noChangeArrowheads="1"/>
              </p:cNvSpPr>
              <p:nvPr/>
            </p:nvSpPr>
            <p:spPr bwMode="auto">
              <a:xfrm>
                <a:off x="6464883" y="5419696"/>
                <a:ext cx="245593" cy="1214527"/>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5" name="Rectangle 7"/>
              <p:cNvSpPr>
                <a:spLocks noChangeArrowheads="1"/>
              </p:cNvSpPr>
              <p:nvPr/>
            </p:nvSpPr>
            <p:spPr bwMode="auto">
              <a:xfrm>
                <a:off x="6312151" y="4896741"/>
                <a:ext cx="245593" cy="1737482"/>
              </a:xfrm>
              <a:prstGeom prst="rect">
                <a:avLst/>
              </a:prstGeom>
              <a:solidFill>
                <a:srgbClr val="0072C6">
                  <a:lumMod val="75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6" name="Rectangle 8"/>
              <p:cNvSpPr>
                <a:spLocks noChangeArrowheads="1"/>
              </p:cNvSpPr>
              <p:nvPr/>
            </p:nvSpPr>
            <p:spPr bwMode="auto">
              <a:xfrm>
                <a:off x="6996391" y="5682395"/>
                <a:ext cx="475302" cy="951828"/>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7" name="Rectangle 9"/>
              <p:cNvSpPr>
                <a:spLocks noChangeArrowheads="1"/>
              </p:cNvSpPr>
              <p:nvPr/>
            </p:nvSpPr>
            <p:spPr bwMode="auto">
              <a:xfrm>
                <a:off x="7189445" y="5235195"/>
                <a:ext cx="476525" cy="1399028"/>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8" name="Rectangle 10"/>
              <p:cNvSpPr>
                <a:spLocks noChangeArrowheads="1"/>
              </p:cNvSpPr>
              <p:nvPr/>
            </p:nvSpPr>
            <p:spPr bwMode="auto">
              <a:xfrm>
                <a:off x="10228205" y="5419696"/>
                <a:ext cx="245593" cy="1214527"/>
              </a:xfrm>
              <a:prstGeom prst="rect">
                <a:avLst/>
              </a:prstGeom>
              <a:solidFill>
                <a:srgbClr val="969696"/>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9" name="Rectangle 11"/>
              <p:cNvSpPr>
                <a:spLocks noChangeArrowheads="1"/>
              </p:cNvSpPr>
              <p:nvPr/>
            </p:nvSpPr>
            <p:spPr bwMode="auto">
              <a:xfrm>
                <a:off x="10075472" y="4896741"/>
                <a:ext cx="245593" cy="1737482"/>
              </a:xfrm>
              <a:prstGeom prst="rect">
                <a:avLst/>
              </a:prstGeom>
              <a:solidFill>
                <a:srgbClr val="969696"/>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0" name="Rectangle 12"/>
              <p:cNvSpPr>
                <a:spLocks noChangeArrowheads="1"/>
              </p:cNvSpPr>
              <p:nvPr/>
            </p:nvSpPr>
            <p:spPr bwMode="auto">
              <a:xfrm>
                <a:off x="10759713" y="5682395"/>
                <a:ext cx="475302" cy="951828"/>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1" name="Rectangle 13"/>
              <p:cNvSpPr>
                <a:spLocks noChangeArrowheads="1"/>
              </p:cNvSpPr>
              <p:nvPr/>
            </p:nvSpPr>
            <p:spPr bwMode="auto">
              <a:xfrm>
                <a:off x="10952766" y="5235195"/>
                <a:ext cx="476525" cy="1399028"/>
              </a:xfrm>
              <a:prstGeom prst="rect">
                <a:avLst/>
              </a:prstGeom>
              <a:solidFill>
                <a:srgbClr val="969696"/>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2" name="Rectangle 14"/>
              <p:cNvSpPr>
                <a:spLocks noChangeArrowheads="1"/>
              </p:cNvSpPr>
              <p:nvPr/>
            </p:nvSpPr>
            <p:spPr bwMode="auto">
              <a:xfrm>
                <a:off x="9408338" y="5044585"/>
                <a:ext cx="779545" cy="165683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3" name="Rectangle 15"/>
              <p:cNvSpPr>
                <a:spLocks noChangeArrowheads="1"/>
              </p:cNvSpPr>
              <p:nvPr/>
            </p:nvSpPr>
            <p:spPr bwMode="auto">
              <a:xfrm>
                <a:off x="9835988" y="6504706"/>
                <a:ext cx="103858" cy="19672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4" name="Rectangle 16"/>
              <p:cNvSpPr>
                <a:spLocks noChangeArrowheads="1"/>
              </p:cNvSpPr>
              <p:nvPr/>
            </p:nvSpPr>
            <p:spPr bwMode="auto">
              <a:xfrm>
                <a:off x="9660041" y="6504706"/>
                <a:ext cx="103858" cy="19672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5" name="Rectangle 17"/>
              <p:cNvSpPr>
                <a:spLocks noChangeArrowheads="1"/>
              </p:cNvSpPr>
              <p:nvPr/>
            </p:nvSpPr>
            <p:spPr bwMode="auto">
              <a:xfrm>
                <a:off x="9486537" y="5818021"/>
                <a:ext cx="626813" cy="100192"/>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6" name="Rectangle 18"/>
              <p:cNvSpPr>
                <a:spLocks noChangeArrowheads="1"/>
              </p:cNvSpPr>
              <p:nvPr/>
            </p:nvSpPr>
            <p:spPr bwMode="auto">
              <a:xfrm>
                <a:off x="9486537" y="5993969"/>
                <a:ext cx="626813"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7" name="Rectangle 19"/>
              <p:cNvSpPr>
                <a:spLocks noChangeArrowheads="1"/>
              </p:cNvSpPr>
              <p:nvPr/>
            </p:nvSpPr>
            <p:spPr bwMode="auto">
              <a:xfrm>
                <a:off x="9486537" y="6167473"/>
                <a:ext cx="626813" cy="100192"/>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8" name="Rectangle 20"/>
              <p:cNvSpPr>
                <a:spLocks noChangeArrowheads="1"/>
              </p:cNvSpPr>
              <p:nvPr/>
            </p:nvSpPr>
            <p:spPr bwMode="auto">
              <a:xfrm>
                <a:off x="9486537" y="6343420"/>
                <a:ext cx="626813" cy="100192"/>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9" name="Rectangle 21"/>
              <p:cNvSpPr>
                <a:spLocks noChangeArrowheads="1"/>
              </p:cNvSpPr>
              <p:nvPr/>
            </p:nvSpPr>
            <p:spPr bwMode="auto">
              <a:xfrm>
                <a:off x="9486537" y="5468570"/>
                <a:ext cx="626813"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0" name="Rectangle 22"/>
              <p:cNvSpPr>
                <a:spLocks noChangeArrowheads="1"/>
              </p:cNvSpPr>
              <p:nvPr/>
            </p:nvSpPr>
            <p:spPr bwMode="auto">
              <a:xfrm>
                <a:off x="9486537" y="5644518"/>
                <a:ext cx="626813" cy="9774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1" name="Rectangle 23"/>
              <p:cNvSpPr>
                <a:spLocks noChangeArrowheads="1"/>
              </p:cNvSpPr>
              <p:nvPr/>
            </p:nvSpPr>
            <p:spPr bwMode="auto">
              <a:xfrm>
                <a:off x="9486537" y="5119119"/>
                <a:ext cx="626813"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2" name="Rectangle 24"/>
              <p:cNvSpPr>
                <a:spLocks noChangeArrowheads="1"/>
              </p:cNvSpPr>
              <p:nvPr/>
            </p:nvSpPr>
            <p:spPr bwMode="auto">
              <a:xfrm>
                <a:off x="9486537" y="5295066"/>
                <a:ext cx="626813"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3" name="Rectangle 26"/>
              <p:cNvSpPr>
                <a:spLocks noChangeArrowheads="1"/>
              </p:cNvSpPr>
              <p:nvPr/>
            </p:nvSpPr>
            <p:spPr bwMode="auto">
              <a:xfrm>
                <a:off x="4767723" y="5044585"/>
                <a:ext cx="779544" cy="165684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4" name="Rectangle 27"/>
              <p:cNvSpPr>
                <a:spLocks noChangeArrowheads="1"/>
              </p:cNvSpPr>
              <p:nvPr/>
            </p:nvSpPr>
            <p:spPr bwMode="auto">
              <a:xfrm>
                <a:off x="5195373" y="6504706"/>
                <a:ext cx="103858" cy="1967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5" name="Rectangle 28"/>
              <p:cNvSpPr>
                <a:spLocks noChangeArrowheads="1"/>
              </p:cNvSpPr>
              <p:nvPr/>
            </p:nvSpPr>
            <p:spPr bwMode="auto">
              <a:xfrm>
                <a:off x="5019425" y="6504706"/>
                <a:ext cx="103858" cy="1967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6" name="Rectangle 29"/>
              <p:cNvSpPr>
                <a:spLocks noChangeArrowheads="1"/>
              </p:cNvSpPr>
              <p:nvPr/>
            </p:nvSpPr>
            <p:spPr bwMode="auto">
              <a:xfrm>
                <a:off x="4845921" y="5818021"/>
                <a:ext cx="625591" cy="100192"/>
              </a:xfrm>
              <a:prstGeom prst="rect">
                <a:avLst/>
              </a:prstGeom>
              <a:solidFill>
                <a:srgbClr val="008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7" name="Rectangle 30"/>
              <p:cNvSpPr>
                <a:spLocks noChangeArrowheads="1"/>
              </p:cNvSpPr>
              <p:nvPr/>
            </p:nvSpPr>
            <p:spPr bwMode="auto">
              <a:xfrm>
                <a:off x="4845921" y="5993969"/>
                <a:ext cx="625591" cy="101415"/>
              </a:xfrm>
              <a:prstGeom prst="rect">
                <a:avLst/>
              </a:prstGeom>
              <a:solidFill>
                <a:srgbClr val="008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8" name="Rectangle 31"/>
              <p:cNvSpPr>
                <a:spLocks noChangeArrowheads="1"/>
              </p:cNvSpPr>
              <p:nvPr/>
            </p:nvSpPr>
            <p:spPr bwMode="auto">
              <a:xfrm>
                <a:off x="4845921" y="6167473"/>
                <a:ext cx="625591" cy="100192"/>
              </a:xfrm>
              <a:prstGeom prst="rect">
                <a:avLst/>
              </a:prstGeom>
              <a:solidFill>
                <a:srgbClr val="008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9" name="Rectangle 32"/>
              <p:cNvSpPr>
                <a:spLocks noChangeArrowheads="1"/>
              </p:cNvSpPr>
              <p:nvPr/>
            </p:nvSpPr>
            <p:spPr bwMode="auto">
              <a:xfrm>
                <a:off x="4845921" y="6343420"/>
                <a:ext cx="625591" cy="100192"/>
              </a:xfrm>
              <a:prstGeom prst="rect">
                <a:avLst/>
              </a:prstGeom>
              <a:solidFill>
                <a:srgbClr val="008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20" name="Rectangle 33"/>
              <p:cNvSpPr>
                <a:spLocks noChangeArrowheads="1"/>
              </p:cNvSpPr>
              <p:nvPr/>
            </p:nvSpPr>
            <p:spPr bwMode="auto">
              <a:xfrm>
                <a:off x="4845921" y="5468570"/>
                <a:ext cx="625591" cy="101415"/>
              </a:xfrm>
              <a:prstGeom prst="rect">
                <a:avLst/>
              </a:prstGeom>
              <a:solidFill>
                <a:srgbClr val="008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21" name="Rectangle 34"/>
              <p:cNvSpPr>
                <a:spLocks noChangeArrowheads="1"/>
              </p:cNvSpPr>
              <p:nvPr/>
            </p:nvSpPr>
            <p:spPr bwMode="auto">
              <a:xfrm>
                <a:off x="4845921" y="5644518"/>
                <a:ext cx="625591" cy="97749"/>
              </a:xfrm>
              <a:prstGeom prst="rect">
                <a:avLst/>
              </a:prstGeom>
              <a:solidFill>
                <a:srgbClr val="008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22" name="Rectangle 35"/>
              <p:cNvSpPr>
                <a:spLocks noChangeArrowheads="1"/>
              </p:cNvSpPr>
              <p:nvPr/>
            </p:nvSpPr>
            <p:spPr bwMode="auto">
              <a:xfrm>
                <a:off x="4845921" y="5119119"/>
                <a:ext cx="625591" cy="101415"/>
              </a:xfrm>
              <a:prstGeom prst="rect">
                <a:avLst/>
              </a:prstGeom>
              <a:solidFill>
                <a:srgbClr val="008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23" name="Rectangle 36"/>
              <p:cNvSpPr>
                <a:spLocks noChangeArrowheads="1"/>
              </p:cNvSpPr>
              <p:nvPr/>
            </p:nvSpPr>
            <p:spPr bwMode="auto">
              <a:xfrm>
                <a:off x="4845921" y="5295066"/>
                <a:ext cx="625591" cy="101415"/>
              </a:xfrm>
              <a:prstGeom prst="rect">
                <a:avLst/>
              </a:prstGeom>
              <a:solidFill>
                <a:srgbClr val="008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24" name="Freeform 37"/>
              <p:cNvSpPr>
                <a:spLocks/>
              </p:cNvSpPr>
              <p:nvPr/>
            </p:nvSpPr>
            <p:spPr bwMode="auto">
              <a:xfrm>
                <a:off x="7823589" y="5725160"/>
                <a:ext cx="1160765" cy="976265"/>
              </a:xfrm>
              <a:custGeom>
                <a:avLst/>
                <a:gdLst>
                  <a:gd name="T0" fmla="*/ 522 w 950"/>
                  <a:gd name="T1" fmla="*/ 135 h 799"/>
                  <a:gd name="T2" fmla="*/ 522 w 950"/>
                  <a:gd name="T3" fmla="*/ 0 h 799"/>
                  <a:gd name="T4" fmla="*/ 626 w 950"/>
                  <a:gd name="T5" fmla="*/ 0 h 799"/>
                  <a:gd name="T6" fmla="*/ 626 w 950"/>
                  <a:gd name="T7" fmla="*/ 135 h 799"/>
                  <a:gd name="T8" fmla="*/ 662 w 950"/>
                  <a:gd name="T9" fmla="*/ 135 h 799"/>
                  <a:gd name="T10" fmla="*/ 662 w 950"/>
                  <a:gd name="T11" fmla="*/ 0 h 799"/>
                  <a:gd name="T12" fmla="*/ 766 w 950"/>
                  <a:gd name="T13" fmla="*/ 0 h 799"/>
                  <a:gd name="T14" fmla="*/ 766 w 950"/>
                  <a:gd name="T15" fmla="*/ 135 h 799"/>
                  <a:gd name="T16" fmla="*/ 950 w 950"/>
                  <a:gd name="T17" fmla="*/ 135 h 799"/>
                  <a:gd name="T18" fmla="*/ 950 w 950"/>
                  <a:gd name="T19" fmla="*/ 168 h 799"/>
                  <a:gd name="T20" fmla="*/ 908 w 950"/>
                  <a:gd name="T21" fmla="*/ 168 h 799"/>
                  <a:gd name="T22" fmla="*/ 908 w 950"/>
                  <a:gd name="T23" fmla="*/ 799 h 799"/>
                  <a:gd name="T24" fmla="*/ 43 w 950"/>
                  <a:gd name="T25" fmla="*/ 799 h 799"/>
                  <a:gd name="T26" fmla="*/ 43 w 950"/>
                  <a:gd name="T27" fmla="*/ 168 h 799"/>
                  <a:gd name="T28" fmla="*/ 0 w 950"/>
                  <a:gd name="T29" fmla="*/ 168 h 799"/>
                  <a:gd name="T30" fmla="*/ 0 w 950"/>
                  <a:gd name="T31" fmla="*/ 135 h 799"/>
                  <a:gd name="T32" fmla="*/ 522 w 950"/>
                  <a:gd name="T33" fmla="*/ 135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0" h="799">
                    <a:moveTo>
                      <a:pt x="522" y="135"/>
                    </a:moveTo>
                    <a:lnTo>
                      <a:pt x="522" y="0"/>
                    </a:lnTo>
                    <a:lnTo>
                      <a:pt x="626" y="0"/>
                    </a:lnTo>
                    <a:lnTo>
                      <a:pt x="626" y="135"/>
                    </a:lnTo>
                    <a:lnTo>
                      <a:pt x="662" y="135"/>
                    </a:lnTo>
                    <a:lnTo>
                      <a:pt x="662" y="0"/>
                    </a:lnTo>
                    <a:lnTo>
                      <a:pt x="766" y="0"/>
                    </a:lnTo>
                    <a:lnTo>
                      <a:pt x="766" y="135"/>
                    </a:lnTo>
                    <a:lnTo>
                      <a:pt x="950" y="135"/>
                    </a:lnTo>
                    <a:lnTo>
                      <a:pt x="950" y="168"/>
                    </a:lnTo>
                    <a:lnTo>
                      <a:pt x="908" y="168"/>
                    </a:lnTo>
                    <a:lnTo>
                      <a:pt x="908" y="799"/>
                    </a:lnTo>
                    <a:lnTo>
                      <a:pt x="43" y="799"/>
                    </a:lnTo>
                    <a:lnTo>
                      <a:pt x="43" y="168"/>
                    </a:lnTo>
                    <a:lnTo>
                      <a:pt x="0" y="168"/>
                    </a:lnTo>
                    <a:lnTo>
                      <a:pt x="0" y="135"/>
                    </a:lnTo>
                    <a:lnTo>
                      <a:pt x="522" y="135"/>
                    </a:lnTo>
                    <a:close/>
                  </a:path>
                </a:pathLst>
              </a:cu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25" name="Freeform 38"/>
              <p:cNvSpPr>
                <a:spLocks/>
              </p:cNvSpPr>
              <p:nvPr/>
            </p:nvSpPr>
            <p:spPr bwMode="auto">
              <a:xfrm>
                <a:off x="7208994" y="5725160"/>
                <a:ext cx="1163209" cy="976265"/>
              </a:xfrm>
              <a:custGeom>
                <a:avLst/>
                <a:gdLst>
                  <a:gd name="T0" fmla="*/ 525 w 952"/>
                  <a:gd name="T1" fmla="*/ 135 h 799"/>
                  <a:gd name="T2" fmla="*/ 525 w 952"/>
                  <a:gd name="T3" fmla="*/ 0 h 799"/>
                  <a:gd name="T4" fmla="*/ 629 w 952"/>
                  <a:gd name="T5" fmla="*/ 0 h 799"/>
                  <a:gd name="T6" fmla="*/ 629 w 952"/>
                  <a:gd name="T7" fmla="*/ 135 h 799"/>
                  <a:gd name="T8" fmla="*/ 664 w 952"/>
                  <a:gd name="T9" fmla="*/ 135 h 799"/>
                  <a:gd name="T10" fmla="*/ 664 w 952"/>
                  <a:gd name="T11" fmla="*/ 0 h 799"/>
                  <a:gd name="T12" fmla="*/ 766 w 952"/>
                  <a:gd name="T13" fmla="*/ 0 h 799"/>
                  <a:gd name="T14" fmla="*/ 766 w 952"/>
                  <a:gd name="T15" fmla="*/ 135 h 799"/>
                  <a:gd name="T16" fmla="*/ 952 w 952"/>
                  <a:gd name="T17" fmla="*/ 135 h 799"/>
                  <a:gd name="T18" fmla="*/ 952 w 952"/>
                  <a:gd name="T19" fmla="*/ 168 h 799"/>
                  <a:gd name="T20" fmla="*/ 910 w 952"/>
                  <a:gd name="T21" fmla="*/ 168 h 799"/>
                  <a:gd name="T22" fmla="*/ 910 w 952"/>
                  <a:gd name="T23" fmla="*/ 799 h 799"/>
                  <a:gd name="T24" fmla="*/ 43 w 952"/>
                  <a:gd name="T25" fmla="*/ 799 h 799"/>
                  <a:gd name="T26" fmla="*/ 43 w 952"/>
                  <a:gd name="T27" fmla="*/ 168 h 799"/>
                  <a:gd name="T28" fmla="*/ 0 w 952"/>
                  <a:gd name="T29" fmla="*/ 168 h 799"/>
                  <a:gd name="T30" fmla="*/ 0 w 952"/>
                  <a:gd name="T31" fmla="*/ 135 h 799"/>
                  <a:gd name="T32" fmla="*/ 525 w 952"/>
                  <a:gd name="T33" fmla="*/ 135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2" h="799">
                    <a:moveTo>
                      <a:pt x="525" y="135"/>
                    </a:moveTo>
                    <a:lnTo>
                      <a:pt x="525" y="0"/>
                    </a:lnTo>
                    <a:lnTo>
                      <a:pt x="629" y="0"/>
                    </a:lnTo>
                    <a:lnTo>
                      <a:pt x="629" y="135"/>
                    </a:lnTo>
                    <a:lnTo>
                      <a:pt x="664" y="135"/>
                    </a:lnTo>
                    <a:lnTo>
                      <a:pt x="664" y="0"/>
                    </a:lnTo>
                    <a:lnTo>
                      <a:pt x="766" y="0"/>
                    </a:lnTo>
                    <a:lnTo>
                      <a:pt x="766" y="135"/>
                    </a:lnTo>
                    <a:lnTo>
                      <a:pt x="952" y="135"/>
                    </a:lnTo>
                    <a:lnTo>
                      <a:pt x="952" y="168"/>
                    </a:lnTo>
                    <a:lnTo>
                      <a:pt x="910" y="168"/>
                    </a:lnTo>
                    <a:lnTo>
                      <a:pt x="910" y="799"/>
                    </a:lnTo>
                    <a:lnTo>
                      <a:pt x="43" y="799"/>
                    </a:lnTo>
                    <a:lnTo>
                      <a:pt x="43" y="168"/>
                    </a:lnTo>
                    <a:lnTo>
                      <a:pt x="0" y="168"/>
                    </a:lnTo>
                    <a:lnTo>
                      <a:pt x="0" y="135"/>
                    </a:lnTo>
                    <a:lnTo>
                      <a:pt x="525" y="135"/>
                    </a:lnTo>
                    <a:close/>
                  </a:path>
                </a:pathLst>
              </a:cu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26" name="Rectangle 39"/>
              <p:cNvSpPr>
                <a:spLocks noChangeArrowheads="1"/>
              </p:cNvSpPr>
              <p:nvPr/>
            </p:nvSpPr>
            <p:spPr bwMode="auto">
              <a:xfrm>
                <a:off x="8670336" y="5381818"/>
                <a:ext cx="1058129" cy="1319606"/>
              </a:xfrm>
              <a:prstGeom prst="rect">
                <a:avLst/>
              </a:prstGeom>
              <a:solidFill>
                <a:srgbClr val="FFFFFF">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27" name="Rectangle 40"/>
              <p:cNvSpPr>
                <a:spLocks noChangeArrowheads="1"/>
              </p:cNvSpPr>
              <p:nvPr/>
            </p:nvSpPr>
            <p:spPr bwMode="auto">
              <a:xfrm>
                <a:off x="8617797" y="5341497"/>
                <a:ext cx="1163209" cy="403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28" name="Rectangle 41"/>
              <p:cNvSpPr>
                <a:spLocks noChangeArrowheads="1"/>
              </p:cNvSpPr>
              <p:nvPr/>
            </p:nvSpPr>
            <p:spPr bwMode="auto">
              <a:xfrm>
                <a:off x="9253163" y="6435059"/>
                <a:ext cx="138070" cy="26636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29" name="Rectangle 42"/>
              <p:cNvSpPr>
                <a:spLocks noChangeArrowheads="1"/>
              </p:cNvSpPr>
              <p:nvPr/>
            </p:nvSpPr>
            <p:spPr bwMode="auto">
              <a:xfrm>
                <a:off x="9013678" y="6435059"/>
                <a:ext cx="138070" cy="26636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30" name="Rectangle 43"/>
              <p:cNvSpPr>
                <a:spLocks noChangeArrowheads="1"/>
              </p:cNvSpPr>
              <p:nvPr/>
            </p:nvSpPr>
            <p:spPr bwMode="auto">
              <a:xfrm>
                <a:off x="8776638" y="5500338"/>
                <a:ext cx="854078" cy="13807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31" name="Rectangle 44"/>
              <p:cNvSpPr>
                <a:spLocks noChangeArrowheads="1"/>
              </p:cNvSpPr>
              <p:nvPr/>
            </p:nvSpPr>
            <p:spPr bwMode="auto">
              <a:xfrm>
                <a:off x="8776638" y="5737379"/>
                <a:ext cx="854078" cy="13807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32" name="Rectangle 45"/>
              <p:cNvSpPr>
                <a:spLocks noChangeArrowheads="1"/>
              </p:cNvSpPr>
              <p:nvPr/>
            </p:nvSpPr>
            <p:spPr bwMode="auto">
              <a:xfrm>
                <a:off x="8776638" y="5976863"/>
                <a:ext cx="854078" cy="13562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33" name="Rectangle 46"/>
              <p:cNvSpPr>
                <a:spLocks noChangeArrowheads="1"/>
              </p:cNvSpPr>
              <p:nvPr/>
            </p:nvSpPr>
            <p:spPr bwMode="auto">
              <a:xfrm>
                <a:off x="8776638" y="6212681"/>
                <a:ext cx="854078" cy="13562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34" name="Rectangle 47"/>
              <p:cNvSpPr>
                <a:spLocks noChangeArrowheads="1"/>
              </p:cNvSpPr>
              <p:nvPr/>
            </p:nvSpPr>
            <p:spPr bwMode="auto">
              <a:xfrm>
                <a:off x="9728465" y="6634222"/>
                <a:ext cx="2531689" cy="67203"/>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35" name="Rectangle 48"/>
              <p:cNvSpPr>
                <a:spLocks noChangeArrowheads="1"/>
              </p:cNvSpPr>
              <p:nvPr/>
            </p:nvSpPr>
            <p:spPr bwMode="auto">
              <a:xfrm>
                <a:off x="8842618" y="5176546"/>
                <a:ext cx="410544" cy="164951"/>
              </a:xfrm>
              <a:prstGeom prst="rect">
                <a:avLst/>
              </a:prstGeom>
              <a:solidFill>
                <a:srgbClr val="0072C6">
                  <a:lumMod val="75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36" name="Rectangle 49"/>
              <p:cNvSpPr>
                <a:spLocks noChangeArrowheads="1"/>
              </p:cNvSpPr>
              <p:nvPr/>
            </p:nvSpPr>
            <p:spPr bwMode="auto">
              <a:xfrm>
                <a:off x="7380053" y="3500156"/>
                <a:ext cx="1055684" cy="320126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37" name="Rectangle 51"/>
              <p:cNvSpPr>
                <a:spLocks noChangeArrowheads="1"/>
              </p:cNvSpPr>
              <p:nvPr/>
            </p:nvSpPr>
            <p:spPr bwMode="auto">
              <a:xfrm>
                <a:off x="7959215" y="6435059"/>
                <a:ext cx="139292" cy="266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38" name="Rectangle 52"/>
              <p:cNvSpPr>
                <a:spLocks noChangeArrowheads="1"/>
              </p:cNvSpPr>
              <p:nvPr/>
            </p:nvSpPr>
            <p:spPr bwMode="auto">
              <a:xfrm>
                <a:off x="7723397" y="6435059"/>
                <a:ext cx="135626" cy="266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39" name="Rectangle 53"/>
              <p:cNvSpPr>
                <a:spLocks noChangeArrowheads="1"/>
              </p:cNvSpPr>
              <p:nvPr/>
            </p:nvSpPr>
            <p:spPr bwMode="auto">
              <a:xfrm>
                <a:off x="7483913" y="5500338"/>
                <a:ext cx="854078" cy="13807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40" name="Rectangle 54"/>
              <p:cNvSpPr>
                <a:spLocks noChangeArrowheads="1"/>
              </p:cNvSpPr>
              <p:nvPr/>
            </p:nvSpPr>
            <p:spPr bwMode="auto">
              <a:xfrm>
                <a:off x="7483913" y="5737379"/>
                <a:ext cx="854078" cy="13807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41" name="Rectangle 55"/>
              <p:cNvSpPr>
                <a:spLocks noChangeArrowheads="1"/>
              </p:cNvSpPr>
              <p:nvPr/>
            </p:nvSpPr>
            <p:spPr bwMode="auto">
              <a:xfrm>
                <a:off x="7483913" y="5976863"/>
                <a:ext cx="854078" cy="13562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42" name="Rectangle 56"/>
              <p:cNvSpPr>
                <a:spLocks noChangeArrowheads="1"/>
              </p:cNvSpPr>
              <p:nvPr/>
            </p:nvSpPr>
            <p:spPr bwMode="auto">
              <a:xfrm>
                <a:off x="7483913" y="6212681"/>
                <a:ext cx="854078" cy="13562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43" name="Rectangle 57"/>
              <p:cNvSpPr>
                <a:spLocks noChangeArrowheads="1"/>
              </p:cNvSpPr>
              <p:nvPr/>
            </p:nvSpPr>
            <p:spPr bwMode="auto">
              <a:xfrm>
                <a:off x="7483913" y="5027479"/>
                <a:ext cx="854078" cy="13562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44" name="Rectangle 58"/>
              <p:cNvSpPr>
                <a:spLocks noChangeArrowheads="1"/>
              </p:cNvSpPr>
              <p:nvPr/>
            </p:nvSpPr>
            <p:spPr bwMode="auto">
              <a:xfrm>
                <a:off x="7483913" y="5263298"/>
                <a:ext cx="854078" cy="13562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45" name="Rectangle 59"/>
              <p:cNvSpPr>
                <a:spLocks noChangeArrowheads="1"/>
              </p:cNvSpPr>
              <p:nvPr/>
            </p:nvSpPr>
            <p:spPr bwMode="auto">
              <a:xfrm>
                <a:off x="7483913" y="4313914"/>
                <a:ext cx="854078" cy="13807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46" name="Rectangle 60"/>
              <p:cNvSpPr>
                <a:spLocks noChangeArrowheads="1"/>
              </p:cNvSpPr>
              <p:nvPr/>
            </p:nvSpPr>
            <p:spPr bwMode="auto">
              <a:xfrm>
                <a:off x="7483913" y="4553398"/>
                <a:ext cx="854078" cy="13562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47" name="Rectangle 61"/>
              <p:cNvSpPr>
                <a:spLocks noChangeArrowheads="1"/>
              </p:cNvSpPr>
              <p:nvPr/>
            </p:nvSpPr>
            <p:spPr bwMode="auto">
              <a:xfrm>
                <a:off x="7483913" y="4790439"/>
                <a:ext cx="854078" cy="13807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48" name="Rectangle 62"/>
              <p:cNvSpPr>
                <a:spLocks noChangeArrowheads="1"/>
              </p:cNvSpPr>
              <p:nvPr/>
            </p:nvSpPr>
            <p:spPr bwMode="auto">
              <a:xfrm>
                <a:off x="7483913" y="3841055"/>
                <a:ext cx="854078" cy="13562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49" name="Rectangle 63"/>
              <p:cNvSpPr>
                <a:spLocks noChangeArrowheads="1"/>
              </p:cNvSpPr>
              <p:nvPr/>
            </p:nvSpPr>
            <p:spPr bwMode="auto">
              <a:xfrm>
                <a:off x="7483913" y="4076874"/>
                <a:ext cx="854078" cy="13929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50" name="Rectangle 64"/>
              <p:cNvSpPr>
                <a:spLocks noChangeArrowheads="1"/>
              </p:cNvSpPr>
              <p:nvPr/>
            </p:nvSpPr>
            <p:spPr bwMode="auto">
              <a:xfrm>
                <a:off x="7483913" y="3597905"/>
                <a:ext cx="854078" cy="13562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51" name="Rectangle 65"/>
              <p:cNvSpPr>
                <a:spLocks noChangeArrowheads="1"/>
              </p:cNvSpPr>
              <p:nvPr/>
            </p:nvSpPr>
            <p:spPr bwMode="auto">
              <a:xfrm>
                <a:off x="5420195" y="4447097"/>
                <a:ext cx="1059350" cy="225432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52" name="Rectangle 66"/>
              <p:cNvSpPr>
                <a:spLocks noChangeArrowheads="1"/>
              </p:cNvSpPr>
              <p:nvPr/>
            </p:nvSpPr>
            <p:spPr bwMode="auto">
              <a:xfrm>
                <a:off x="6003021" y="6435059"/>
                <a:ext cx="135626" cy="26636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53" name="Rectangle 67"/>
              <p:cNvSpPr>
                <a:spLocks noChangeArrowheads="1"/>
              </p:cNvSpPr>
              <p:nvPr/>
            </p:nvSpPr>
            <p:spPr bwMode="auto">
              <a:xfrm>
                <a:off x="5763537" y="6435059"/>
                <a:ext cx="138070" cy="26636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54" name="Rectangle 68"/>
              <p:cNvSpPr>
                <a:spLocks noChangeArrowheads="1"/>
              </p:cNvSpPr>
              <p:nvPr/>
            </p:nvSpPr>
            <p:spPr bwMode="auto">
              <a:xfrm>
                <a:off x="5524053" y="5500338"/>
                <a:ext cx="854078" cy="13807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55" name="Rectangle 69"/>
              <p:cNvSpPr>
                <a:spLocks noChangeArrowheads="1"/>
              </p:cNvSpPr>
              <p:nvPr/>
            </p:nvSpPr>
            <p:spPr bwMode="auto">
              <a:xfrm>
                <a:off x="5524053" y="5737379"/>
                <a:ext cx="854078" cy="13807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56" name="Rectangle 70"/>
              <p:cNvSpPr>
                <a:spLocks noChangeArrowheads="1"/>
              </p:cNvSpPr>
              <p:nvPr/>
            </p:nvSpPr>
            <p:spPr bwMode="auto">
              <a:xfrm>
                <a:off x="5524053" y="5976863"/>
                <a:ext cx="854078" cy="1356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57" name="Rectangle 71"/>
              <p:cNvSpPr>
                <a:spLocks noChangeArrowheads="1"/>
              </p:cNvSpPr>
              <p:nvPr/>
            </p:nvSpPr>
            <p:spPr bwMode="auto">
              <a:xfrm>
                <a:off x="5524053" y="6212681"/>
                <a:ext cx="854078" cy="1356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58" name="Rectangle 72"/>
              <p:cNvSpPr>
                <a:spLocks noChangeArrowheads="1"/>
              </p:cNvSpPr>
              <p:nvPr/>
            </p:nvSpPr>
            <p:spPr bwMode="auto">
              <a:xfrm>
                <a:off x="5524053" y="5027479"/>
                <a:ext cx="854078" cy="1356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59" name="Rectangle 73"/>
              <p:cNvSpPr>
                <a:spLocks noChangeArrowheads="1"/>
              </p:cNvSpPr>
              <p:nvPr/>
            </p:nvSpPr>
            <p:spPr bwMode="auto">
              <a:xfrm>
                <a:off x="5524053" y="5263298"/>
                <a:ext cx="854078" cy="1356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60" name="Rectangle 74"/>
              <p:cNvSpPr>
                <a:spLocks noChangeArrowheads="1"/>
              </p:cNvSpPr>
              <p:nvPr/>
            </p:nvSpPr>
            <p:spPr bwMode="auto">
              <a:xfrm>
                <a:off x="5524053" y="4553398"/>
                <a:ext cx="854078" cy="1356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61" name="Rectangle 75"/>
              <p:cNvSpPr>
                <a:spLocks noChangeArrowheads="1"/>
              </p:cNvSpPr>
              <p:nvPr/>
            </p:nvSpPr>
            <p:spPr bwMode="auto">
              <a:xfrm>
                <a:off x="5524053" y="4790439"/>
                <a:ext cx="854078" cy="13807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62" name="Rectangle 76"/>
              <p:cNvSpPr>
                <a:spLocks noChangeArrowheads="1"/>
              </p:cNvSpPr>
              <p:nvPr/>
            </p:nvSpPr>
            <p:spPr bwMode="auto">
              <a:xfrm>
                <a:off x="8322861" y="6634222"/>
                <a:ext cx="398325" cy="67204"/>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63" name="Rectangle 77"/>
              <p:cNvSpPr>
                <a:spLocks noChangeArrowheads="1"/>
              </p:cNvSpPr>
              <p:nvPr/>
            </p:nvSpPr>
            <p:spPr bwMode="auto">
              <a:xfrm>
                <a:off x="6479546" y="6634222"/>
                <a:ext cx="1142437" cy="67203"/>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64" name="Rectangle 79"/>
              <p:cNvSpPr>
                <a:spLocks noChangeArrowheads="1"/>
              </p:cNvSpPr>
              <p:nvPr/>
            </p:nvSpPr>
            <p:spPr bwMode="auto">
              <a:xfrm>
                <a:off x="5318780" y="5044584"/>
                <a:ext cx="101414" cy="165419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65" name="Freeform 84"/>
              <p:cNvSpPr>
                <a:spLocks/>
              </p:cNvSpPr>
              <p:nvPr/>
            </p:nvSpPr>
            <p:spPr bwMode="auto">
              <a:xfrm>
                <a:off x="4592805" y="6455831"/>
                <a:ext cx="48873"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66" name="Oval 85"/>
              <p:cNvSpPr>
                <a:spLocks noChangeArrowheads="1"/>
              </p:cNvSpPr>
              <p:nvPr/>
            </p:nvSpPr>
            <p:spPr bwMode="auto">
              <a:xfrm>
                <a:off x="4479167" y="6290880"/>
                <a:ext cx="248037" cy="24559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67" name="Oval 86"/>
              <p:cNvSpPr>
                <a:spLocks noChangeArrowheads="1"/>
              </p:cNvSpPr>
              <p:nvPr/>
            </p:nvSpPr>
            <p:spPr bwMode="auto">
              <a:xfrm>
                <a:off x="4514602" y="6163807"/>
                <a:ext cx="180835" cy="18205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68" name="Freeform 87"/>
              <p:cNvSpPr>
                <a:spLocks/>
              </p:cNvSpPr>
              <p:nvPr/>
            </p:nvSpPr>
            <p:spPr bwMode="auto">
              <a:xfrm>
                <a:off x="4763048" y="6510814"/>
                <a:ext cx="35434" cy="129518"/>
              </a:xfrm>
              <a:custGeom>
                <a:avLst/>
                <a:gdLst>
                  <a:gd name="T0" fmla="*/ 0 w 29"/>
                  <a:gd name="T1" fmla="*/ 0 h 106"/>
                  <a:gd name="T2" fmla="*/ 29 w 29"/>
                  <a:gd name="T3" fmla="*/ 0 h 106"/>
                  <a:gd name="T4" fmla="*/ 29 w 29"/>
                  <a:gd name="T5" fmla="*/ 106 h 106"/>
                  <a:gd name="T6" fmla="*/ 0 w 29"/>
                  <a:gd name="T7" fmla="*/ 106 h 106"/>
                  <a:gd name="T8" fmla="*/ 0 w 29"/>
                  <a:gd name="T9" fmla="*/ 0 h 106"/>
                  <a:gd name="T10" fmla="*/ 0 w 29"/>
                  <a:gd name="T11" fmla="*/ 0 h 106"/>
                </a:gdLst>
                <a:ahLst/>
                <a:cxnLst>
                  <a:cxn ang="0">
                    <a:pos x="T0" y="T1"/>
                  </a:cxn>
                  <a:cxn ang="0">
                    <a:pos x="T2" y="T3"/>
                  </a:cxn>
                  <a:cxn ang="0">
                    <a:pos x="T4" y="T5"/>
                  </a:cxn>
                  <a:cxn ang="0">
                    <a:pos x="T6" y="T7"/>
                  </a:cxn>
                  <a:cxn ang="0">
                    <a:pos x="T8" y="T9"/>
                  </a:cxn>
                  <a:cxn ang="0">
                    <a:pos x="T10" y="T11"/>
                  </a:cxn>
                </a:cxnLst>
                <a:rect l="0" t="0" r="r" b="b"/>
                <a:pathLst>
                  <a:path w="29" h="106">
                    <a:moveTo>
                      <a:pt x="0" y="0"/>
                    </a:moveTo>
                    <a:lnTo>
                      <a:pt x="29" y="0"/>
                    </a:lnTo>
                    <a:lnTo>
                      <a:pt x="29" y="106"/>
                    </a:lnTo>
                    <a:lnTo>
                      <a:pt x="0" y="106"/>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69" name="Oval 88"/>
              <p:cNvSpPr>
                <a:spLocks noChangeArrowheads="1"/>
              </p:cNvSpPr>
              <p:nvPr/>
            </p:nvSpPr>
            <p:spPr bwMode="auto">
              <a:xfrm>
                <a:off x="4694624" y="6394738"/>
                <a:ext cx="169838" cy="17350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70" name="Oval 89"/>
              <p:cNvSpPr>
                <a:spLocks noChangeArrowheads="1"/>
              </p:cNvSpPr>
              <p:nvPr/>
            </p:nvSpPr>
            <p:spPr bwMode="auto">
              <a:xfrm>
                <a:off x="4717839" y="6307986"/>
                <a:ext cx="123407" cy="12707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71" name="Freeform 90"/>
              <p:cNvSpPr>
                <a:spLocks/>
              </p:cNvSpPr>
              <p:nvPr/>
            </p:nvSpPr>
            <p:spPr bwMode="auto">
              <a:xfrm>
                <a:off x="11310771" y="6464384"/>
                <a:ext cx="48874"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72" name="Freeform 96"/>
              <p:cNvSpPr>
                <a:spLocks/>
              </p:cNvSpPr>
              <p:nvPr/>
            </p:nvSpPr>
            <p:spPr bwMode="auto">
              <a:xfrm>
                <a:off x="11795848" y="6464384"/>
                <a:ext cx="48874"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73" name="Oval 97"/>
              <p:cNvSpPr>
                <a:spLocks noChangeArrowheads="1"/>
              </p:cNvSpPr>
              <p:nvPr/>
            </p:nvSpPr>
            <p:spPr bwMode="auto">
              <a:xfrm>
                <a:off x="11694434" y="6299433"/>
                <a:ext cx="248037" cy="24559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74" name="Freeform 99"/>
              <p:cNvSpPr>
                <a:spLocks/>
              </p:cNvSpPr>
              <p:nvPr/>
            </p:nvSpPr>
            <p:spPr bwMode="auto">
              <a:xfrm>
                <a:off x="11974239" y="6519368"/>
                <a:ext cx="34212" cy="129517"/>
              </a:xfrm>
              <a:custGeom>
                <a:avLst/>
                <a:gdLst>
                  <a:gd name="T0" fmla="*/ 0 w 28"/>
                  <a:gd name="T1" fmla="*/ 0 h 106"/>
                  <a:gd name="T2" fmla="*/ 28 w 28"/>
                  <a:gd name="T3" fmla="*/ 0 h 106"/>
                  <a:gd name="T4" fmla="*/ 28 w 28"/>
                  <a:gd name="T5" fmla="*/ 106 h 106"/>
                  <a:gd name="T6" fmla="*/ 0 w 28"/>
                  <a:gd name="T7" fmla="*/ 106 h 106"/>
                  <a:gd name="T8" fmla="*/ 0 w 28"/>
                  <a:gd name="T9" fmla="*/ 0 h 106"/>
                  <a:gd name="T10" fmla="*/ 0 w 28"/>
                  <a:gd name="T11" fmla="*/ 0 h 106"/>
                </a:gdLst>
                <a:ahLst/>
                <a:cxnLst>
                  <a:cxn ang="0">
                    <a:pos x="T0" y="T1"/>
                  </a:cxn>
                  <a:cxn ang="0">
                    <a:pos x="T2" y="T3"/>
                  </a:cxn>
                  <a:cxn ang="0">
                    <a:pos x="T4" y="T5"/>
                  </a:cxn>
                  <a:cxn ang="0">
                    <a:pos x="T6" y="T7"/>
                  </a:cxn>
                  <a:cxn ang="0">
                    <a:pos x="T8" y="T9"/>
                  </a:cxn>
                  <a:cxn ang="0">
                    <a:pos x="T10" y="T11"/>
                  </a:cxn>
                </a:cxnLst>
                <a:rect l="0" t="0" r="r" b="b"/>
                <a:pathLst>
                  <a:path w="28" h="106">
                    <a:moveTo>
                      <a:pt x="0" y="0"/>
                    </a:moveTo>
                    <a:lnTo>
                      <a:pt x="28" y="0"/>
                    </a:lnTo>
                    <a:lnTo>
                      <a:pt x="28" y="106"/>
                    </a:lnTo>
                    <a:lnTo>
                      <a:pt x="0" y="106"/>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75" name="Oval 100"/>
              <p:cNvSpPr>
                <a:spLocks noChangeArrowheads="1"/>
              </p:cNvSpPr>
              <p:nvPr/>
            </p:nvSpPr>
            <p:spPr bwMode="auto">
              <a:xfrm>
                <a:off x="11904594" y="6403291"/>
                <a:ext cx="171060" cy="17350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76" name="Oval 101"/>
              <p:cNvSpPr>
                <a:spLocks noChangeArrowheads="1"/>
              </p:cNvSpPr>
              <p:nvPr/>
            </p:nvSpPr>
            <p:spPr bwMode="auto">
              <a:xfrm>
                <a:off x="11927809" y="6314096"/>
                <a:ext cx="124629" cy="12951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77" name="Rectangle 78"/>
              <p:cNvSpPr>
                <a:spLocks noChangeArrowheads="1"/>
              </p:cNvSpPr>
              <p:nvPr/>
            </p:nvSpPr>
            <p:spPr bwMode="auto">
              <a:xfrm>
                <a:off x="4484278" y="6634222"/>
                <a:ext cx="1139993" cy="67203"/>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78" name="Rectangle 77"/>
              <p:cNvSpPr>
                <a:spLocks noChangeArrowheads="1"/>
              </p:cNvSpPr>
              <p:nvPr/>
            </p:nvSpPr>
            <p:spPr bwMode="auto">
              <a:xfrm>
                <a:off x="6155100" y="6634222"/>
                <a:ext cx="1142438" cy="67204"/>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79" name="Rectangle 76"/>
              <p:cNvSpPr>
                <a:spLocks noChangeArrowheads="1"/>
              </p:cNvSpPr>
              <p:nvPr/>
            </p:nvSpPr>
            <p:spPr bwMode="auto">
              <a:xfrm>
                <a:off x="8522022" y="6634222"/>
                <a:ext cx="398325" cy="67204"/>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sp>
          <p:nvSpPr>
            <p:cNvPr id="587" name="Freeform 586"/>
            <p:cNvSpPr>
              <a:spLocks noEditPoints="1"/>
            </p:cNvSpPr>
            <p:nvPr/>
          </p:nvSpPr>
          <p:spPr bwMode="auto">
            <a:xfrm flipH="1">
              <a:off x="10755933" y="6646631"/>
              <a:ext cx="461492" cy="299403"/>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rgbClr val="00BCF2"/>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88" name="Freeform 587"/>
            <p:cNvSpPr>
              <a:spLocks noEditPoints="1"/>
            </p:cNvSpPr>
            <p:nvPr/>
          </p:nvSpPr>
          <p:spPr bwMode="auto">
            <a:xfrm flipH="1">
              <a:off x="8781898" y="6646632"/>
              <a:ext cx="461492" cy="299404"/>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rgbClr val="FF8C00"/>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89" name="Freeform 588"/>
            <p:cNvSpPr>
              <a:spLocks noEditPoints="1"/>
            </p:cNvSpPr>
            <p:nvPr/>
          </p:nvSpPr>
          <p:spPr bwMode="auto">
            <a:xfrm flipH="1">
              <a:off x="5710014" y="6646633"/>
              <a:ext cx="461492" cy="299405"/>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0" name="Freeform 589"/>
            <p:cNvSpPr>
              <a:spLocks noEditPoints="1"/>
            </p:cNvSpPr>
            <p:nvPr/>
          </p:nvSpPr>
          <p:spPr bwMode="auto">
            <a:xfrm flipH="1">
              <a:off x="6826516" y="6646631"/>
              <a:ext cx="461492" cy="299403"/>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rgbClr val="FF8C00"/>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1" name="Freeform 590"/>
            <p:cNvSpPr>
              <a:spLocks noEditPoints="1"/>
            </p:cNvSpPr>
            <p:nvPr/>
          </p:nvSpPr>
          <p:spPr bwMode="auto">
            <a:xfrm>
              <a:off x="7346081" y="6646631"/>
              <a:ext cx="461492" cy="299403"/>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rgbClr val="00BCF2"/>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nvGrpSpPr>
          <p:cNvPr id="493" name="Group 492"/>
          <p:cNvGrpSpPr/>
          <p:nvPr/>
        </p:nvGrpSpPr>
        <p:grpSpPr>
          <a:xfrm>
            <a:off x="8640919" y="5112147"/>
            <a:ext cx="3794234" cy="1529525"/>
            <a:chOff x="4092791" y="3635676"/>
            <a:chExt cx="8355063" cy="3368075"/>
          </a:xfrm>
        </p:grpSpPr>
        <p:grpSp>
          <p:nvGrpSpPr>
            <p:cNvPr id="494" name="Group 493"/>
            <p:cNvGrpSpPr/>
            <p:nvPr/>
          </p:nvGrpSpPr>
          <p:grpSpPr>
            <a:xfrm>
              <a:off x="4092791" y="3635676"/>
              <a:ext cx="8355063" cy="3368075"/>
              <a:chOff x="3324709" y="3101831"/>
              <a:chExt cx="8935445" cy="3602037"/>
            </a:xfrm>
          </p:grpSpPr>
          <p:sp>
            <p:nvSpPr>
              <p:cNvPr id="497" name="AutoShape 4"/>
              <p:cNvSpPr>
                <a:spLocks noChangeAspect="1" noChangeArrowheads="1" noTextEdit="1"/>
              </p:cNvSpPr>
              <p:nvPr/>
            </p:nvSpPr>
            <p:spPr bwMode="auto">
              <a:xfrm>
                <a:off x="3324709" y="3101831"/>
                <a:ext cx="8935445" cy="360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498" name="Rectangle 6"/>
              <p:cNvSpPr>
                <a:spLocks noChangeArrowheads="1"/>
              </p:cNvSpPr>
              <p:nvPr/>
            </p:nvSpPr>
            <p:spPr bwMode="auto">
              <a:xfrm>
                <a:off x="6464880" y="5419697"/>
                <a:ext cx="531508" cy="1214527"/>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499" name="Rectangle 7"/>
              <p:cNvSpPr>
                <a:spLocks noChangeArrowheads="1"/>
              </p:cNvSpPr>
              <p:nvPr/>
            </p:nvSpPr>
            <p:spPr bwMode="auto">
              <a:xfrm>
                <a:off x="6312151" y="4896741"/>
                <a:ext cx="245593" cy="1737482"/>
              </a:xfrm>
              <a:prstGeom prst="rect">
                <a:avLst/>
              </a:prstGeom>
              <a:solidFill>
                <a:srgbClr val="0072C6">
                  <a:lumMod val="75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00" name="Rectangle 8"/>
              <p:cNvSpPr>
                <a:spLocks noChangeArrowheads="1"/>
              </p:cNvSpPr>
              <p:nvPr/>
            </p:nvSpPr>
            <p:spPr bwMode="auto">
              <a:xfrm>
                <a:off x="6996391" y="5682395"/>
                <a:ext cx="475302" cy="951828"/>
              </a:xfrm>
              <a:prstGeom prst="rect">
                <a:avLst/>
              </a:prstGeom>
              <a:solidFill>
                <a:srgbClr val="0072C6">
                  <a:lumMod val="75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01" name="Rectangle 9"/>
              <p:cNvSpPr>
                <a:spLocks noChangeArrowheads="1"/>
              </p:cNvSpPr>
              <p:nvPr/>
            </p:nvSpPr>
            <p:spPr bwMode="auto">
              <a:xfrm>
                <a:off x="7189445" y="5235195"/>
                <a:ext cx="476525" cy="1399028"/>
              </a:xfrm>
              <a:prstGeom prst="rect">
                <a:avLst/>
              </a:prstGeom>
              <a:solidFill>
                <a:srgbClr val="FFFFFF">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02" name="Rectangle 10"/>
              <p:cNvSpPr>
                <a:spLocks noChangeArrowheads="1"/>
              </p:cNvSpPr>
              <p:nvPr/>
            </p:nvSpPr>
            <p:spPr bwMode="auto">
              <a:xfrm>
                <a:off x="10228205" y="5419696"/>
                <a:ext cx="245593" cy="1214527"/>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03" name="Rectangle 11"/>
              <p:cNvSpPr>
                <a:spLocks noChangeArrowheads="1"/>
              </p:cNvSpPr>
              <p:nvPr/>
            </p:nvSpPr>
            <p:spPr bwMode="auto">
              <a:xfrm>
                <a:off x="10075472" y="4896741"/>
                <a:ext cx="245593" cy="1737482"/>
              </a:xfrm>
              <a:prstGeom prst="rect">
                <a:avLst/>
              </a:prstGeom>
              <a:solidFill>
                <a:srgbClr val="0072C6">
                  <a:lumMod val="75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04" name="Rectangle 12"/>
              <p:cNvSpPr>
                <a:spLocks noChangeArrowheads="1"/>
              </p:cNvSpPr>
              <p:nvPr/>
            </p:nvSpPr>
            <p:spPr bwMode="auto">
              <a:xfrm>
                <a:off x="10759713" y="5682395"/>
                <a:ext cx="475302" cy="951828"/>
              </a:xfrm>
              <a:prstGeom prst="rect">
                <a:avLst/>
              </a:prstGeom>
              <a:solidFill>
                <a:srgbClr val="FFFFFF">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05" name="Rectangle 13"/>
              <p:cNvSpPr>
                <a:spLocks noChangeArrowheads="1"/>
              </p:cNvSpPr>
              <p:nvPr/>
            </p:nvSpPr>
            <p:spPr bwMode="auto">
              <a:xfrm>
                <a:off x="10952766" y="5235195"/>
                <a:ext cx="476525" cy="1399028"/>
              </a:xfrm>
              <a:prstGeom prst="rect">
                <a:avLst/>
              </a:prstGeom>
              <a:solidFill>
                <a:srgbClr val="0072C6">
                  <a:lumMod val="75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06" name="Rectangle 14"/>
              <p:cNvSpPr>
                <a:spLocks noChangeArrowheads="1"/>
              </p:cNvSpPr>
              <p:nvPr/>
            </p:nvSpPr>
            <p:spPr bwMode="auto">
              <a:xfrm>
                <a:off x="9408338" y="5044585"/>
                <a:ext cx="779545" cy="165683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07" name="Rectangle 15"/>
              <p:cNvSpPr>
                <a:spLocks noChangeArrowheads="1"/>
              </p:cNvSpPr>
              <p:nvPr/>
            </p:nvSpPr>
            <p:spPr bwMode="auto">
              <a:xfrm>
                <a:off x="9835988" y="6504706"/>
                <a:ext cx="103858" cy="19672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08" name="Rectangle 16"/>
              <p:cNvSpPr>
                <a:spLocks noChangeArrowheads="1"/>
              </p:cNvSpPr>
              <p:nvPr/>
            </p:nvSpPr>
            <p:spPr bwMode="auto">
              <a:xfrm>
                <a:off x="9660041" y="6504706"/>
                <a:ext cx="103858" cy="19672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09" name="Rectangle 17"/>
              <p:cNvSpPr>
                <a:spLocks noChangeArrowheads="1"/>
              </p:cNvSpPr>
              <p:nvPr/>
            </p:nvSpPr>
            <p:spPr bwMode="auto">
              <a:xfrm>
                <a:off x="9486537" y="5818021"/>
                <a:ext cx="626813" cy="100192"/>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10" name="Rectangle 18"/>
              <p:cNvSpPr>
                <a:spLocks noChangeArrowheads="1"/>
              </p:cNvSpPr>
              <p:nvPr/>
            </p:nvSpPr>
            <p:spPr bwMode="auto">
              <a:xfrm>
                <a:off x="9486537" y="5993969"/>
                <a:ext cx="626813"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11" name="Rectangle 19"/>
              <p:cNvSpPr>
                <a:spLocks noChangeArrowheads="1"/>
              </p:cNvSpPr>
              <p:nvPr/>
            </p:nvSpPr>
            <p:spPr bwMode="auto">
              <a:xfrm>
                <a:off x="9486537" y="6167473"/>
                <a:ext cx="626813" cy="100192"/>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12" name="Rectangle 20"/>
              <p:cNvSpPr>
                <a:spLocks noChangeArrowheads="1"/>
              </p:cNvSpPr>
              <p:nvPr/>
            </p:nvSpPr>
            <p:spPr bwMode="auto">
              <a:xfrm>
                <a:off x="9486537" y="6343420"/>
                <a:ext cx="626813" cy="100192"/>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13" name="Rectangle 21"/>
              <p:cNvSpPr>
                <a:spLocks noChangeArrowheads="1"/>
              </p:cNvSpPr>
              <p:nvPr/>
            </p:nvSpPr>
            <p:spPr bwMode="auto">
              <a:xfrm>
                <a:off x="9486537" y="5468570"/>
                <a:ext cx="626813"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14" name="Rectangle 22"/>
              <p:cNvSpPr>
                <a:spLocks noChangeArrowheads="1"/>
              </p:cNvSpPr>
              <p:nvPr/>
            </p:nvSpPr>
            <p:spPr bwMode="auto">
              <a:xfrm>
                <a:off x="9486537" y="5644518"/>
                <a:ext cx="626813" cy="9774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15" name="Rectangle 23"/>
              <p:cNvSpPr>
                <a:spLocks noChangeArrowheads="1"/>
              </p:cNvSpPr>
              <p:nvPr/>
            </p:nvSpPr>
            <p:spPr bwMode="auto">
              <a:xfrm>
                <a:off x="9486537" y="5119119"/>
                <a:ext cx="626813"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16" name="Rectangle 24"/>
              <p:cNvSpPr>
                <a:spLocks noChangeArrowheads="1"/>
              </p:cNvSpPr>
              <p:nvPr/>
            </p:nvSpPr>
            <p:spPr bwMode="auto">
              <a:xfrm>
                <a:off x="9486537" y="5295066"/>
                <a:ext cx="626813"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17" name="Rectangle 26"/>
              <p:cNvSpPr>
                <a:spLocks noChangeArrowheads="1"/>
              </p:cNvSpPr>
              <p:nvPr/>
            </p:nvSpPr>
            <p:spPr bwMode="auto">
              <a:xfrm>
                <a:off x="4767723" y="5044585"/>
                <a:ext cx="779545" cy="165683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18" name="Rectangle 27"/>
              <p:cNvSpPr>
                <a:spLocks noChangeArrowheads="1"/>
              </p:cNvSpPr>
              <p:nvPr/>
            </p:nvSpPr>
            <p:spPr bwMode="auto">
              <a:xfrm>
                <a:off x="5195373" y="6504706"/>
                <a:ext cx="103858" cy="19672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19" name="Rectangle 28"/>
              <p:cNvSpPr>
                <a:spLocks noChangeArrowheads="1"/>
              </p:cNvSpPr>
              <p:nvPr/>
            </p:nvSpPr>
            <p:spPr bwMode="auto">
              <a:xfrm>
                <a:off x="5019425" y="6504706"/>
                <a:ext cx="103858" cy="19672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20" name="Rectangle 29"/>
              <p:cNvSpPr>
                <a:spLocks noChangeArrowheads="1"/>
              </p:cNvSpPr>
              <p:nvPr/>
            </p:nvSpPr>
            <p:spPr bwMode="auto">
              <a:xfrm>
                <a:off x="4845921" y="5818021"/>
                <a:ext cx="625591" cy="100192"/>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21" name="Rectangle 30"/>
              <p:cNvSpPr>
                <a:spLocks noChangeArrowheads="1"/>
              </p:cNvSpPr>
              <p:nvPr/>
            </p:nvSpPr>
            <p:spPr bwMode="auto">
              <a:xfrm>
                <a:off x="4845921" y="5993969"/>
                <a:ext cx="625591"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22" name="Rectangle 31"/>
              <p:cNvSpPr>
                <a:spLocks noChangeArrowheads="1"/>
              </p:cNvSpPr>
              <p:nvPr/>
            </p:nvSpPr>
            <p:spPr bwMode="auto">
              <a:xfrm>
                <a:off x="4845921" y="6167473"/>
                <a:ext cx="625591" cy="100192"/>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23" name="Rectangle 32"/>
              <p:cNvSpPr>
                <a:spLocks noChangeArrowheads="1"/>
              </p:cNvSpPr>
              <p:nvPr/>
            </p:nvSpPr>
            <p:spPr bwMode="auto">
              <a:xfrm>
                <a:off x="4845921" y="6343420"/>
                <a:ext cx="625591" cy="100192"/>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24" name="Rectangle 33"/>
              <p:cNvSpPr>
                <a:spLocks noChangeArrowheads="1"/>
              </p:cNvSpPr>
              <p:nvPr/>
            </p:nvSpPr>
            <p:spPr bwMode="auto">
              <a:xfrm>
                <a:off x="4845921" y="5468570"/>
                <a:ext cx="625591"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25" name="Rectangle 34"/>
              <p:cNvSpPr>
                <a:spLocks noChangeArrowheads="1"/>
              </p:cNvSpPr>
              <p:nvPr/>
            </p:nvSpPr>
            <p:spPr bwMode="auto">
              <a:xfrm>
                <a:off x="4845921" y="5644518"/>
                <a:ext cx="625591" cy="9774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26" name="Rectangle 35"/>
              <p:cNvSpPr>
                <a:spLocks noChangeArrowheads="1"/>
              </p:cNvSpPr>
              <p:nvPr/>
            </p:nvSpPr>
            <p:spPr bwMode="auto">
              <a:xfrm>
                <a:off x="4845921" y="5119119"/>
                <a:ext cx="625591"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27" name="Rectangle 36"/>
              <p:cNvSpPr>
                <a:spLocks noChangeArrowheads="1"/>
              </p:cNvSpPr>
              <p:nvPr/>
            </p:nvSpPr>
            <p:spPr bwMode="auto">
              <a:xfrm>
                <a:off x="4845921" y="5295066"/>
                <a:ext cx="625591"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28" name="Freeform 37"/>
              <p:cNvSpPr>
                <a:spLocks/>
              </p:cNvSpPr>
              <p:nvPr/>
            </p:nvSpPr>
            <p:spPr bwMode="auto">
              <a:xfrm>
                <a:off x="7823589" y="5725160"/>
                <a:ext cx="1160765" cy="976265"/>
              </a:xfrm>
              <a:custGeom>
                <a:avLst/>
                <a:gdLst>
                  <a:gd name="T0" fmla="*/ 522 w 950"/>
                  <a:gd name="T1" fmla="*/ 135 h 799"/>
                  <a:gd name="T2" fmla="*/ 522 w 950"/>
                  <a:gd name="T3" fmla="*/ 0 h 799"/>
                  <a:gd name="T4" fmla="*/ 626 w 950"/>
                  <a:gd name="T5" fmla="*/ 0 h 799"/>
                  <a:gd name="T6" fmla="*/ 626 w 950"/>
                  <a:gd name="T7" fmla="*/ 135 h 799"/>
                  <a:gd name="T8" fmla="*/ 662 w 950"/>
                  <a:gd name="T9" fmla="*/ 135 h 799"/>
                  <a:gd name="T10" fmla="*/ 662 w 950"/>
                  <a:gd name="T11" fmla="*/ 0 h 799"/>
                  <a:gd name="T12" fmla="*/ 766 w 950"/>
                  <a:gd name="T13" fmla="*/ 0 h 799"/>
                  <a:gd name="T14" fmla="*/ 766 w 950"/>
                  <a:gd name="T15" fmla="*/ 135 h 799"/>
                  <a:gd name="T16" fmla="*/ 950 w 950"/>
                  <a:gd name="T17" fmla="*/ 135 h 799"/>
                  <a:gd name="T18" fmla="*/ 950 w 950"/>
                  <a:gd name="T19" fmla="*/ 168 h 799"/>
                  <a:gd name="T20" fmla="*/ 908 w 950"/>
                  <a:gd name="T21" fmla="*/ 168 h 799"/>
                  <a:gd name="T22" fmla="*/ 908 w 950"/>
                  <a:gd name="T23" fmla="*/ 799 h 799"/>
                  <a:gd name="T24" fmla="*/ 43 w 950"/>
                  <a:gd name="T25" fmla="*/ 799 h 799"/>
                  <a:gd name="T26" fmla="*/ 43 w 950"/>
                  <a:gd name="T27" fmla="*/ 168 h 799"/>
                  <a:gd name="T28" fmla="*/ 0 w 950"/>
                  <a:gd name="T29" fmla="*/ 168 h 799"/>
                  <a:gd name="T30" fmla="*/ 0 w 950"/>
                  <a:gd name="T31" fmla="*/ 135 h 799"/>
                  <a:gd name="T32" fmla="*/ 522 w 950"/>
                  <a:gd name="T33" fmla="*/ 135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0" h="799">
                    <a:moveTo>
                      <a:pt x="522" y="135"/>
                    </a:moveTo>
                    <a:lnTo>
                      <a:pt x="522" y="0"/>
                    </a:lnTo>
                    <a:lnTo>
                      <a:pt x="626" y="0"/>
                    </a:lnTo>
                    <a:lnTo>
                      <a:pt x="626" y="135"/>
                    </a:lnTo>
                    <a:lnTo>
                      <a:pt x="662" y="135"/>
                    </a:lnTo>
                    <a:lnTo>
                      <a:pt x="662" y="0"/>
                    </a:lnTo>
                    <a:lnTo>
                      <a:pt x="766" y="0"/>
                    </a:lnTo>
                    <a:lnTo>
                      <a:pt x="766" y="135"/>
                    </a:lnTo>
                    <a:lnTo>
                      <a:pt x="950" y="135"/>
                    </a:lnTo>
                    <a:lnTo>
                      <a:pt x="950" y="168"/>
                    </a:lnTo>
                    <a:lnTo>
                      <a:pt x="908" y="168"/>
                    </a:lnTo>
                    <a:lnTo>
                      <a:pt x="908" y="799"/>
                    </a:lnTo>
                    <a:lnTo>
                      <a:pt x="43" y="799"/>
                    </a:lnTo>
                    <a:lnTo>
                      <a:pt x="43" y="168"/>
                    </a:lnTo>
                    <a:lnTo>
                      <a:pt x="0" y="168"/>
                    </a:lnTo>
                    <a:lnTo>
                      <a:pt x="0" y="135"/>
                    </a:lnTo>
                    <a:lnTo>
                      <a:pt x="522" y="135"/>
                    </a:lnTo>
                    <a:close/>
                  </a:path>
                </a:pathLst>
              </a:custGeom>
              <a:solidFill>
                <a:srgbClr val="FFFFFF">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29" name="Freeform 38"/>
              <p:cNvSpPr>
                <a:spLocks/>
              </p:cNvSpPr>
              <p:nvPr/>
            </p:nvSpPr>
            <p:spPr bwMode="auto">
              <a:xfrm>
                <a:off x="7208994" y="5725160"/>
                <a:ext cx="1163209" cy="976265"/>
              </a:xfrm>
              <a:custGeom>
                <a:avLst/>
                <a:gdLst>
                  <a:gd name="T0" fmla="*/ 525 w 952"/>
                  <a:gd name="T1" fmla="*/ 135 h 799"/>
                  <a:gd name="T2" fmla="*/ 525 w 952"/>
                  <a:gd name="T3" fmla="*/ 0 h 799"/>
                  <a:gd name="T4" fmla="*/ 629 w 952"/>
                  <a:gd name="T5" fmla="*/ 0 h 799"/>
                  <a:gd name="T6" fmla="*/ 629 w 952"/>
                  <a:gd name="T7" fmla="*/ 135 h 799"/>
                  <a:gd name="T8" fmla="*/ 664 w 952"/>
                  <a:gd name="T9" fmla="*/ 135 h 799"/>
                  <a:gd name="T10" fmla="*/ 664 w 952"/>
                  <a:gd name="T11" fmla="*/ 0 h 799"/>
                  <a:gd name="T12" fmla="*/ 766 w 952"/>
                  <a:gd name="T13" fmla="*/ 0 h 799"/>
                  <a:gd name="T14" fmla="*/ 766 w 952"/>
                  <a:gd name="T15" fmla="*/ 135 h 799"/>
                  <a:gd name="T16" fmla="*/ 952 w 952"/>
                  <a:gd name="T17" fmla="*/ 135 h 799"/>
                  <a:gd name="T18" fmla="*/ 952 w 952"/>
                  <a:gd name="T19" fmla="*/ 168 h 799"/>
                  <a:gd name="T20" fmla="*/ 910 w 952"/>
                  <a:gd name="T21" fmla="*/ 168 h 799"/>
                  <a:gd name="T22" fmla="*/ 910 w 952"/>
                  <a:gd name="T23" fmla="*/ 799 h 799"/>
                  <a:gd name="T24" fmla="*/ 43 w 952"/>
                  <a:gd name="T25" fmla="*/ 799 h 799"/>
                  <a:gd name="T26" fmla="*/ 43 w 952"/>
                  <a:gd name="T27" fmla="*/ 168 h 799"/>
                  <a:gd name="T28" fmla="*/ 0 w 952"/>
                  <a:gd name="T29" fmla="*/ 168 h 799"/>
                  <a:gd name="T30" fmla="*/ 0 w 952"/>
                  <a:gd name="T31" fmla="*/ 135 h 799"/>
                  <a:gd name="T32" fmla="*/ 525 w 952"/>
                  <a:gd name="T33" fmla="*/ 135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2" h="799">
                    <a:moveTo>
                      <a:pt x="525" y="135"/>
                    </a:moveTo>
                    <a:lnTo>
                      <a:pt x="525" y="0"/>
                    </a:lnTo>
                    <a:lnTo>
                      <a:pt x="629" y="0"/>
                    </a:lnTo>
                    <a:lnTo>
                      <a:pt x="629" y="135"/>
                    </a:lnTo>
                    <a:lnTo>
                      <a:pt x="664" y="135"/>
                    </a:lnTo>
                    <a:lnTo>
                      <a:pt x="664" y="0"/>
                    </a:lnTo>
                    <a:lnTo>
                      <a:pt x="766" y="0"/>
                    </a:lnTo>
                    <a:lnTo>
                      <a:pt x="766" y="135"/>
                    </a:lnTo>
                    <a:lnTo>
                      <a:pt x="952" y="135"/>
                    </a:lnTo>
                    <a:lnTo>
                      <a:pt x="952" y="168"/>
                    </a:lnTo>
                    <a:lnTo>
                      <a:pt x="910" y="168"/>
                    </a:lnTo>
                    <a:lnTo>
                      <a:pt x="910" y="799"/>
                    </a:lnTo>
                    <a:lnTo>
                      <a:pt x="43" y="799"/>
                    </a:lnTo>
                    <a:lnTo>
                      <a:pt x="43" y="168"/>
                    </a:lnTo>
                    <a:lnTo>
                      <a:pt x="0" y="168"/>
                    </a:lnTo>
                    <a:lnTo>
                      <a:pt x="0" y="135"/>
                    </a:lnTo>
                    <a:lnTo>
                      <a:pt x="525" y="135"/>
                    </a:lnTo>
                    <a:close/>
                  </a:path>
                </a:pathLst>
              </a:cu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30" name="Rectangle 39"/>
              <p:cNvSpPr>
                <a:spLocks noChangeArrowheads="1"/>
              </p:cNvSpPr>
              <p:nvPr/>
            </p:nvSpPr>
            <p:spPr bwMode="auto">
              <a:xfrm>
                <a:off x="8670336" y="5381818"/>
                <a:ext cx="1058129" cy="1319606"/>
              </a:xfrm>
              <a:prstGeom prst="rect">
                <a:avLst/>
              </a:prstGeom>
              <a:solidFill>
                <a:srgbClr val="FFFFFF">
                  <a:lumMod val="6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31" name="Rectangle 40"/>
              <p:cNvSpPr>
                <a:spLocks noChangeArrowheads="1"/>
              </p:cNvSpPr>
              <p:nvPr/>
            </p:nvSpPr>
            <p:spPr bwMode="auto">
              <a:xfrm>
                <a:off x="8617797" y="5341497"/>
                <a:ext cx="1163209" cy="40322"/>
              </a:xfrm>
              <a:prstGeom prst="rect">
                <a:avLst/>
              </a:prstGeom>
              <a:solidFill>
                <a:srgbClr val="000000">
                  <a:lumMod val="50000"/>
                  <a:lumOff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32" name="Rectangle 41"/>
              <p:cNvSpPr>
                <a:spLocks noChangeArrowheads="1"/>
              </p:cNvSpPr>
              <p:nvPr/>
            </p:nvSpPr>
            <p:spPr bwMode="auto">
              <a:xfrm>
                <a:off x="9253163" y="6435059"/>
                <a:ext cx="138070" cy="266365"/>
              </a:xfrm>
              <a:prstGeom prst="rect">
                <a:avLst/>
              </a:prstGeom>
              <a:solidFill>
                <a:srgbClr val="000000">
                  <a:lumMod val="50000"/>
                  <a:lumOff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33" name="Rectangle 42"/>
              <p:cNvSpPr>
                <a:spLocks noChangeArrowheads="1"/>
              </p:cNvSpPr>
              <p:nvPr/>
            </p:nvSpPr>
            <p:spPr bwMode="auto">
              <a:xfrm>
                <a:off x="9013678" y="6435059"/>
                <a:ext cx="138070" cy="266365"/>
              </a:xfrm>
              <a:prstGeom prst="rect">
                <a:avLst/>
              </a:prstGeom>
              <a:solidFill>
                <a:srgbClr val="000000">
                  <a:lumMod val="50000"/>
                  <a:lumOff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34" name="Rectangle 43"/>
              <p:cNvSpPr>
                <a:spLocks noChangeArrowheads="1"/>
              </p:cNvSpPr>
              <p:nvPr/>
            </p:nvSpPr>
            <p:spPr bwMode="auto">
              <a:xfrm>
                <a:off x="8776638" y="5500338"/>
                <a:ext cx="854078" cy="138070"/>
              </a:xfrm>
              <a:prstGeom prst="rect">
                <a:avLst/>
              </a:prstGeom>
              <a:solidFill>
                <a:srgbClr val="000000">
                  <a:lumMod val="50000"/>
                  <a:lumOff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35" name="Rectangle 44"/>
              <p:cNvSpPr>
                <a:spLocks noChangeArrowheads="1"/>
              </p:cNvSpPr>
              <p:nvPr/>
            </p:nvSpPr>
            <p:spPr bwMode="auto">
              <a:xfrm>
                <a:off x="8776638" y="5737379"/>
                <a:ext cx="854078" cy="138070"/>
              </a:xfrm>
              <a:prstGeom prst="rect">
                <a:avLst/>
              </a:prstGeom>
              <a:solidFill>
                <a:srgbClr val="000000">
                  <a:lumMod val="50000"/>
                  <a:lumOff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36" name="Rectangle 45"/>
              <p:cNvSpPr>
                <a:spLocks noChangeArrowheads="1"/>
              </p:cNvSpPr>
              <p:nvPr/>
            </p:nvSpPr>
            <p:spPr bwMode="auto">
              <a:xfrm>
                <a:off x="8776638" y="5976863"/>
                <a:ext cx="854078" cy="135627"/>
              </a:xfrm>
              <a:prstGeom prst="rect">
                <a:avLst/>
              </a:prstGeom>
              <a:solidFill>
                <a:srgbClr val="000000">
                  <a:lumMod val="50000"/>
                  <a:lumOff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37" name="Rectangle 46"/>
              <p:cNvSpPr>
                <a:spLocks noChangeArrowheads="1"/>
              </p:cNvSpPr>
              <p:nvPr/>
            </p:nvSpPr>
            <p:spPr bwMode="auto">
              <a:xfrm>
                <a:off x="8776638" y="6212681"/>
                <a:ext cx="854078" cy="135627"/>
              </a:xfrm>
              <a:prstGeom prst="rect">
                <a:avLst/>
              </a:prstGeom>
              <a:solidFill>
                <a:srgbClr val="000000">
                  <a:lumMod val="50000"/>
                  <a:lumOff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38" name="Rectangle 48"/>
              <p:cNvSpPr>
                <a:spLocks noChangeArrowheads="1"/>
              </p:cNvSpPr>
              <p:nvPr/>
            </p:nvSpPr>
            <p:spPr bwMode="auto">
              <a:xfrm>
                <a:off x="8842618" y="5176546"/>
                <a:ext cx="410544" cy="164951"/>
              </a:xfrm>
              <a:prstGeom prst="rect">
                <a:avLst/>
              </a:prstGeom>
              <a:solidFill>
                <a:srgbClr val="0072C6">
                  <a:lumMod val="75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39" name="Rectangle 49"/>
              <p:cNvSpPr>
                <a:spLocks noChangeArrowheads="1"/>
              </p:cNvSpPr>
              <p:nvPr/>
            </p:nvSpPr>
            <p:spPr bwMode="auto">
              <a:xfrm>
                <a:off x="7380053" y="4689026"/>
                <a:ext cx="1055684" cy="2012399"/>
              </a:xfrm>
              <a:prstGeom prst="rect">
                <a:avLst/>
              </a:prstGeom>
              <a:solidFill>
                <a:srgbClr val="DD5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40" name="Rectangle 51"/>
              <p:cNvSpPr>
                <a:spLocks noChangeArrowheads="1"/>
              </p:cNvSpPr>
              <p:nvPr/>
            </p:nvSpPr>
            <p:spPr bwMode="auto">
              <a:xfrm>
                <a:off x="7959215" y="6435059"/>
                <a:ext cx="139292" cy="266365"/>
              </a:xfrm>
              <a:prstGeom prst="rect">
                <a:avLst/>
              </a:prstGeom>
              <a:solidFill>
                <a:srgbClr val="8E2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41" name="Rectangle 52"/>
              <p:cNvSpPr>
                <a:spLocks noChangeArrowheads="1"/>
              </p:cNvSpPr>
              <p:nvPr/>
            </p:nvSpPr>
            <p:spPr bwMode="auto">
              <a:xfrm>
                <a:off x="7723397" y="6435059"/>
                <a:ext cx="135626" cy="266365"/>
              </a:xfrm>
              <a:prstGeom prst="rect">
                <a:avLst/>
              </a:prstGeom>
              <a:solidFill>
                <a:srgbClr val="8E2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42" name="Rectangle 53"/>
              <p:cNvSpPr>
                <a:spLocks noChangeArrowheads="1"/>
              </p:cNvSpPr>
              <p:nvPr/>
            </p:nvSpPr>
            <p:spPr bwMode="auto">
              <a:xfrm>
                <a:off x="7483913" y="5500338"/>
                <a:ext cx="854078" cy="138070"/>
              </a:xfrm>
              <a:prstGeom prst="rect">
                <a:avLst/>
              </a:prstGeom>
              <a:solidFill>
                <a:srgbClr val="8E2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43" name="Rectangle 54"/>
              <p:cNvSpPr>
                <a:spLocks noChangeArrowheads="1"/>
              </p:cNvSpPr>
              <p:nvPr/>
            </p:nvSpPr>
            <p:spPr bwMode="auto">
              <a:xfrm>
                <a:off x="7483913" y="5737379"/>
                <a:ext cx="854078" cy="138070"/>
              </a:xfrm>
              <a:prstGeom prst="rect">
                <a:avLst/>
              </a:prstGeom>
              <a:solidFill>
                <a:srgbClr val="8E2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44" name="Rectangle 55"/>
              <p:cNvSpPr>
                <a:spLocks noChangeArrowheads="1"/>
              </p:cNvSpPr>
              <p:nvPr/>
            </p:nvSpPr>
            <p:spPr bwMode="auto">
              <a:xfrm>
                <a:off x="7483913" y="5976863"/>
                <a:ext cx="854078" cy="135627"/>
              </a:xfrm>
              <a:prstGeom prst="rect">
                <a:avLst/>
              </a:prstGeom>
              <a:solidFill>
                <a:srgbClr val="8E2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45" name="Rectangle 56"/>
              <p:cNvSpPr>
                <a:spLocks noChangeArrowheads="1"/>
              </p:cNvSpPr>
              <p:nvPr/>
            </p:nvSpPr>
            <p:spPr bwMode="auto">
              <a:xfrm>
                <a:off x="7483913" y="6212681"/>
                <a:ext cx="854078" cy="135627"/>
              </a:xfrm>
              <a:prstGeom prst="rect">
                <a:avLst/>
              </a:prstGeom>
              <a:solidFill>
                <a:srgbClr val="8E2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46" name="Rectangle 57"/>
              <p:cNvSpPr>
                <a:spLocks noChangeArrowheads="1"/>
              </p:cNvSpPr>
              <p:nvPr/>
            </p:nvSpPr>
            <p:spPr bwMode="auto">
              <a:xfrm>
                <a:off x="7483913" y="5027479"/>
                <a:ext cx="854078" cy="135627"/>
              </a:xfrm>
              <a:prstGeom prst="rect">
                <a:avLst/>
              </a:prstGeom>
              <a:solidFill>
                <a:srgbClr val="8E2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47" name="Rectangle 58"/>
              <p:cNvSpPr>
                <a:spLocks noChangeArrowheads="1"/>
              </p:cNvSpPr>
              <p:nvPr/>
            </p:nvSpPr>
            <p:spPr bwMode="auto">
              <a:xfrm>
                <a:off x="7483913" y="5263298"/>
                <a:ext cx="854078" cy="135627"/>
              </a:xfrm>
              <a:prstGeom prst="rect">
                <a:avLst/>
              </a:prstGeom>
              <a:solidFill>
                <a:srgbClr val="8E2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48" name="Rectangle 61"/>
              <p:cNvSpPr>
                <a:spLocks noChangeArrowheads="1"/>
              </p:cNvSpPr>
              <p:nvPr/>
            </p:nvSpPr>
            <p:spPr bwMode="auto">
              <a:xfrm>
                <a:off x="7483913" y="4790439"/>
                <a:ext cx="854078" cy="138070"/>
              </a:xfrm>
              <a:prstGeom prst="rect">
                <a:avLst/>
              </a:prstGeom>
              <a:solidFill>
                <a:srgbClr val="8E2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49" name="Rectangle 65"/>
              <p:cNvSpPr>
                <a:spLocks noChangeArrowheads="1"/>
              </p:cNvSpPr>
              <p:nvPr/>
            </p:nvSpPr>
            <p:spPr bwMode="auto">
              <a:xfrm>
                <a:off x="5420195" y="4447097"/>
                <a:ext cx="1059350" cy="225432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50" name="Rectangle 66"/>
              <p:cNvSpPr>
                <a:spLocks noChangeArrowheads="1"/>
              </p:cNvSpPr>
              <p:nvPr/>
            </p:nvSpPr>
            <p:spPr bwMode="auto">
              <a:xfrm>
                <a:off x="6003021" y="6435059"/>
                <a:ext cx="135626" cy="26636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51" name="Rectangle 67"/>
              <p:cNvSpPr>
                <a:spLocks noChangeArrowheads="1"/>
              </p:cNvSpPr>
              <p:nvPr/>
            </p:nvSpPr>
            <p:spPr bwMode="auto">
              <a:xfrm>
                <a:off x="5763537" y="6435059"/>
                <a:ext cx="138070" cy="26636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52" name="Rectangle 68"/>
              <p:cNvSpPr>
                <a:spLocks noChangeArrowheads="1"/>
              </p:cNvSpPr>
              <p:nvPr/>
            </p:nvSpPr>
            <p:spPr bwMode="auto">
              <a:xfrm>
                <a:off x="5524053" y="5500338"/>
                <a:ext cx="854078" cy="13807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53" name="Rectangle 69"/>
              <p:cNvSpPr>
                <a:spLocks noChangeArrowheads="1"/>
              </p:cNvSpPr>
              <p:nvPr/>
            </p:nvSpPr>
            <p:spPr bwMode="auto">
              <a:xfrm>
                <a:off x="5524053" y="5737379"/>
                <a:ext cx="854078" cy="13807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54" name="Rectangle 70"/>
              <p:cNvSpPr>
                <a:spLocks noChangeArrowheads="1"/>
              </p:cNvSpPr>
              <p:nvPr/>
            </p:nvSpPr>
            <p:spPr bwMode="auto">
              <a:xfrm>
                <a:off x="5524053" y="5976863"/>
                <a:ext cx="854078" cy="1356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55" name="Rectangle 71"/>
              <p:cNvSpPr>
                <a:spLocks noChangeArrowheads="1"/>
              </p:cNvSpPr>
              <p:nvPr/>
            </p:nvSpPr>
            <p:spPr bwMode="auto">
              <a:xfrm>
                <a:off x="5524053" y="6212681"/>
                <a:ext cx="854078" cy="1356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56" name="Rectangle 72"/>
              <p:cNvSpPr>
                <a:spLocks noChangeArrowheads="1"/>
              </p:cNvSpPr>
              <p:nvPr/>
            </p:nvSpPr>
            <p:spPr bwMode="auto">
              <a:xfrm>
                <a:off x="5524053" y="5027479"/>
                <a:ext cx="854078" cy="1356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57" name="Rectangle 73"/>
              <p:cNvSpPr>
                <a:spLocks noChangeArrowheads="1"/>
              </p:cNvSpPr>
              <p:nvPr/>
            </p:nvSpPr>
            <p:spPr bwMode="auto">
              <a:xfrm>
                <a:off x="5524053" y="5263298"/>
                <a:ext cx="854078" cy="1356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58" name="Rectangle 74"/>
              <p:cNvSpPr>
                <a:spLocks noChangeArrowheads="1"/>
              </p:cNvSpPr>
              <p:nvPr/>
            </p:nvSpPr>
            <p:spPr bwMode="auto">
              <a:xfrm>
                <a:off x="5524053" y="4553398"/>
                <a:ext cx="854078" cy="1356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59" name="Rectangle 75"/>
              <p:cNvSpPr>
                <a:spLocks noChangeArrowheads="1"/>
              </p:cNvSpPr>
              <p:nvPr/>
            </p:nvSpPr>
            <p:spPr bwMode="auto">
              <a:xfrm>
                <a:off x="5524053" y="4790439"/>
                <a:ext cx="854079" cy="138071"/>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60" name="Rectangle 76"/>
              <p:cNvSpPr>
                <a:spLocks noChangeArrowheads="1"/>
              </p:cNvSpPr>
              <p:nvPr/>
            </p:nvSpPr>
            <p:spPr bwMode="auto">
              <a:xfrm>
                <a:off x="8586028" y="6634222"/>
                <a:ext cx="398325" cy="67204"/>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61" name="Rectangle 77"/>
              <p:cNvSpPr>
                <a:spLocks noChangeArrowheads="1"/>
              </p:cNvSpPr>
              <p:nvPr/>
            </p:nvSpPr>
            <p:spPr bwMode="auto">
              <a:xfrm>
                <a:off x="6479546" y="6634222"/>
                <a:ext cx="1142437" cy="67203"/>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62" name="Rectangle 79"/>
              <p:cNvSpPr>
                <a:spLocks noChangeArrowheads="1"/>
              </p:cNvSpPr>
              <p:nvPr/>
            </p:nvSpPr>
            <p:spPr bwMode="auto">
              <a:xfrm>
                <a:off x="5318780" y="5044584"/>
                <a:ext cx="101414" cy="1654198"/>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63" name="Freeform 84"/>
              <p:cNvSpPr>
                <a:spLocks/>
              </p:cNvSpPr>
              <p:nvPr/>
            </p:nvSpPr>
            <p:spPr bwMode="auto">
              <a:xfrm>
                <a:off x="4592805" y="6455831"/>
                <a:ext cx="48873"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64" name="Oval 85"/>
              <p:cNvSpPr>
                <a:spLocks noChangeArrowheads="1"/>
              </p:cNvSpPr>
              <p:nvPr/>
            </p:nvSpPr>
            <p:spPr bwMode="auto">
              <a:xfrm>
                <a:off x="4479167" y="6290880"/>
                <a:ext cx="248037" cy="24559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65" name="Oval 86"/>
              <p:cNvSpPr>
                <a:spLocks noChangeArrowheads="1"/>
              </p:cNvSpPr>
              <p:nvPr/>
            </p:nvSpPr>
            <p:spPr bwMode="auto">
              <a:xfrm>
                <a:off x="4514602" y="6163807"/>
                <a:ext cx="180835" cy="18205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66" name="Freeform 87"/>
              <p:cNvSpPr>
                <a:spLocks/>
              </p:cNvSpPr>
              <p:nvPr/>
            </p:nvSpPr>
            <p:spPr bwMode="auto">
              <a:xfrm>
                <a:off x="4763048" y="6510814"/>
                <a:ext cx="35434" cy="129518"/>
              </a:xfrm>
              <a:custGeom>
                <a:avLst/>
                <a:gdLst>
                  <a:gd name="T0" fmla="*/ 0 w 29"/>
                  <a:gd name="T1" fmla="*/ 0 h 106"/>
                  <a:gd name="T2" fmla="*/ 29 w 29"/>
                  <a:gd name="T3" fmla="*/ 0 h 106"/>
                  <a:gd name="T4" fmla="*/ 29 w 29"/>
                  <a:gd name="T5" fmla="*/ 106 h 106"/>
                  <a:gd name="T6" fmla="*/ 0 w 29"/>
                  <a:gd name="T7" fmla="*/ 106 h 106"/>
                  <a:gd name="T8" fmla="*/ 0 w 29"/>
                  <a:gd name="T9" fmla="*/ 0 h 106"/>
                  <a:gd name="T10" fmla="*/ 0 w 29"/>
                  <a:gd name="T11" fmla="*/ 0 h 106"/>
                </a:gdLst>
                <a:ahLst/>
                <a:cxnLst>
                  <a:cxn ang="0">
                    <a:pos x="T0" y="T1"/>
                  </a:cxn>
                  <a:cxn ang="0">
                    <a:pos x="T2" y="T3"/>
                  </a:cxn>
                  <a:cxn ang="0">
                    <a:pos x="T4" y="T5"/>
                  </a:cxn>
                  <a:cxn ang="0">
                    <a:pos x="T6" y="T7"/>
                  </a:cxn>
                  <a:cxn ang="0">
                    <a:pos x="T8" y="T9"/>
                  </a:cxn>
                  <a:cxn ang="0">
                    <a:pos x="T10" y="T11"/>
                  </a:cxn>
                </a:cxnLst>
                <a:rect l="0" t="0" r="r" b="b"/>
                <a:pathLst>
                  <a:path w="29" h="106">
                    <a:moveTo>
                      <a:pt x="0" y="0"/>
                    </a:moveTo>
                    <a:lnTo>
                      <a:pt x="29" y="0"/>
                    </a:lnTo>
                    <a:lnTo>
                      <a:pt x="29" y="106"/>
                    </a:lnTo>
                    <a:lnTo>
                      <a:pt x="0" y="106"/>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67" name="Oval 88"/>
              <p:cNvSpPr>
                <a:spLocks noChangeArrowheads="1"/>
              </p:cNvSpPr>
              <p:nvPr/>
            </p:nvSpPr>
            <p:spPr bwMode="auto">
              <a:xfrm>
                <a:off x="4694624" y="6394738"/>
                <a:ext cx="169838" cy="17350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68" name="Oval 89"/>
              <p:cNvSpPr>
                <a:spLocks noChangeArrowheads="1"/>
              </p:cNvSpPr>
              <p:nvPr/>
            </p:nvSpPr>
            <p:spPr bwMode="auto">
              <a:xfrm>
                <a:off x="4717839" y="6307986"/>
                <a:ext cx="123407" cy="12707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69" name="Freeform 90"/>
              <p:cNvSpPr>
                <a:spLocks/>
              </p:cNvSpPr>
              <p:nvPr/>
            </p:nvSpPr>
            <p:spPr bwMode="auto">
              <a:xfrm>
                <a:off x="11396912" y="6464383"/>
                <a:ext cx="48874"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70" name="Oval 91"/>
              <p:cNvSpPr>
                <a:spLocks noChangeArrowheads="1"/>
              </p:cNvSpPr>
              <p:nvPr/>
            </p:nvSpPr>
            <p:spPr bwMode="auto">
              <a:xfrm>
                <a:off x="11295497" y="6299434"/>
                <a:ext cx="248038" cy="24559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71" name="Oval 92"/>
              <p:cNvSpPr>
                <a:spLocks noChangeArrowheads="1"/>
              </p:cNvSpPr>
              <p:nvPr/>
            </p:nvSpPr>
            <p:spPr bwMode="auto">
              <a:xfrm>
                <a:off x="11330931" y="6169916"/>
                <a:ext cx="180835" cy="18205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72" name="Freeform 93"/>
              <p:cNvSpPr>
                <a:spLocks/>
              </p:cNvSpPr>
              <p:nvPr/>
            </p:nvSpPr>
            <p:spPr bwMode="auto">
              <a:xfrm>
                <a:off x="11489161" y="6514883"/>
                <a:ext cx="35434" cy="129518"/>
              </a:xfrm>
              <a:custGeom>
                <a:avLst/>
                <a:gdLst>
                  <a:gd name="T0" fmla="*/ 0 w 29"/>
                  <a:gd name="T1" fmla="*/ 0 h 106"/>
                  <a:gd name="T2" fmla="*/ 29 w 29"/>
                  <a:gd name="T3" fmla="*/ 0 h 106"/>
                  <a:gd name="T4" fmla="*/ 29 w 29"/>
                  <a:gd name="T5" fmla="*/ 106 h 106"/>
                  <a:gd name="T6" fmla="*/ 0 w 29"/>
                  <a:gd name="T7" fmla="*/ 106 h 106"/>
                  <a:gd name="T8" fmla="*/ 0 w 29"/>
                  <a:gd name="T9" fmla="*/ 0 h 106"/>
                  <a:gd name="T10" fmla="*/ 0 w 29"/>
                  <a:gd name="T11" fmla="*/ 0 h 106"/>
                </a:gdLst>
                <a:ahLst/>
                <a:cxnLst>
                  <a:cxn ang="0">
                    <a:pos x="T0" y="T1"/>
                  </a:cxn>
                  <a:cxn ang="0">
                    <a:pos x="T2" y="T3"/>
                  </a:cxn>
                  <a:cxn ang="0">
                    <a:pos x="T4" y="T5"/>
                  </a:cxn>
                  <a:cxn ang="0">
                    <a:pos x="T6" y="T7"/>
                  </a:cxn>
                  <a:cxn ang="0">
                    <a:pos x="T8" y="T9"/>
                  </a:cxn>
                  <a:cxn ang="0">
                    <a:pos x="T10" y="T11"/>
                  </a:cxn>
                </a:cxnLst>
                <a:rect l="0" t="0" r="r" b="b"/>
                <a:pathLst>
                  <a:path w="29" h="106">
                    <a:moveTo>
                      <a:pt x="0" y="0"/>
                    </a:moveTo>
                    <a:lnTo>
                      <a:pt x="29" y="0"/>
                    </a:lnTo>
                    <a:lnTo>
                      <a:pt x="29" y="106"/>
                    </a:lnTo>
                    <a:lnTo>
                      <a:pt x="0" y="106"/>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73" name="Oval 94"/>
              <p:cNvSpPr>
                <a:spLocks noChangeArrowheads="1"/>
              </p:cNvSpPr>
              <p:nvPr/>
            </p:nvSpPr>
            <p:spPr bwMode="auto">
              <a:xfrm>
                <a:off x="11506878" y="6403291"/>
                <a:ext cx="169839" cy="17350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74" name="Oval 95"/>
              <p:cNvSpPr>
                <a:spLocks noChangeArrowheads="1"/>
              </p:cNvSpPr>
              <p:nvPr/>
            </p:nvSpPr>
            <p:spPr bwMode="auto">
              <a:xfrm>
                <a:off x="11530094" y="6314096"/>
                <a:ext cx="123407" cy="12951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75" name="Freeform 96"/>
              <p:cNvSpPr>
                <a:spLocks/>
              </p:cNvSpPr>
              <p:nvPr/>
            </p:nvSpPr>
            <p:spPr bwMode="auto">
              <a:xfrm>
                <a:off x="11795848" y="6464384"/>
                <a:ext cx="48874"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76" name="Oval 97"/>
              <p:cNvSpPr>
                <a:spLocks noChangeArrowheads="1"/>
              </p:cNvSpPr>
              <p:nvPr/>
            </p:nvSpPr>
            <p:spPr bwMode="auto">
              <a:xfrm>
                <a:off x="11694434" y="6299433"/>
                <a:ext cx="248037" cy="24559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77" name="Freeform 99"/>
              <p:cNvSpPr>
                <a:spLocks/>
              </p:cNvSpPr>
              <p:nvPr/>
            </p:nvSpPr>
            <p:spPr bwMode="auto">
              <a:xfrm>
                <a:off x="11974239" y="6519368"/>
                <a:ext cx="34212" cy="129517"/>
              </a:xfrm>
              <a:custGeom>
                <a:avLst/>
                <a:gdLst>
                  <a:gd name="T0" fmla="*/ 0 w 28"/>
                  <a:gd name="T1" fmla="*/ 0 h 106"/>
                  <a:gd name="T2" fmla="*/ 28 w 28"/>
                  <a:gd name="T3" fmla="*/ 0 h 106"/>
                  <a:gd name="T4" fmla="*/ 28 w 28"/>
                  <a:gd name="T5" fmla="*/ 106 h 106"/>
                  <a:gd name="T6" fmla="*/ 0 w 28"/>
                  <a:gd name="T7" fmla="*/ 106 h 106"/>
                  <a:gd name="T8" fmla="*/ 0 w 28"/>
                  <a:gd name="T9" fmla="*/ 0 h 106"/>
                  <a:gd name="T10" fmla="*/ 0 w 28"/>
                  <a:gd name="T11" fmla="*/ 0 h 106"/>
                </a:gdLst>
                <a:ahLst/>
                <a:cxnLst>
                  <a:cxn ang="0">
                    <a:pos x="T0" y="T1"/>
                  </a:cxn>
                  <a:cxn ang="0">
                    <a:pos x="T2" y="T3"/>
                  </a:cxn>
                  <a:cxn ang="0">
                    <a:pos x="T4" y="T5"/>
                  </a:cxn>
                  <a:cxn ang="0">
                    <a:pos x="T6" y="T7"/>
                  </a:cxn>
                  <a:cxn ang="0">
                    <a:pos x="T8" y="T9"/>
                  </a:cxn>
                  <a:cxn ang="0">
                    <a:pos x="T10" y="T11"/>
                  </a:cxn>
                </a:cxnLst>
                <a:rect l="0" t="0" r="r" b="b"/>
                <a:pathLst>
                  <a:path w="28" h="106">
                    <a:moveTo>
                      <a:pt x="0" y="0"/>
                    </a:moveTo>
                    <a:lnTo>
                      <a:pt x="28" y="0"/>
                    </a:lnTo>
                    <a:lnTo>
                      <a:pt x="28" y="106"/>
                    </a:lnTo>
                    <a:lnTo>
                      <a:pt x="0" y="106"/>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78" name="Oval 100"/>
              <p:cNvSpPr>
                <a:spLocks noChangeArrowheads="1"/>
              </p:cNvSpPr>
              <p:nvPr/>
            </p:nvSpPr>
            <p:spPr bwMode="auto">
              <a:xfrm>
                <a:off x="11904594" y="6403291"/>
                <a:ext cx="171060" cy="17350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79" name="Oval 101"/>
              <p:cNvSpPr>
                <a:spLocks noChangeArrowheads="1"/>
              </p:cNvSpPr>
              <p:nvPr/>
            </p:nvSpPr>
            <p:spPr bwMode="auto">
              <a:xfrm>
                <a:off x="11927809" y="6314096"/>
                <a:ext cx="124629" cy="12951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80" name="Rectangle 78"/>
              <p:cNvSpPr>
                <a:spLocks noChangeArrowheads="1"/>
              </p:cNvSpPr>
              <p:nvPr/>
            </p:nvSpPr>
            <p:spPr bwMode="auto">
              <a:xfrm>
                <a:off x="4484278" y="6634222"/>
                <a:ext cx="1139993" cy="67203"/>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81" name="Rectangle 76"/>
              <p:cNvSpPr>
                <a:spLocks noChangeArrowheads="1"/>
              </p:cNvSpPr>
              <p:nvPr/>
            </p:nvSpPr>
            <p:spPr bwMode="auto">
              <a:xfrm>
                <a:off x="8294494" y="6634222"/>
                <a:ext cx="398325" cy="67204"/>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82" name="Freeform 90"/>
              <p:cNvSpPr>
                <a:spLocks/>
              </p:cNvSpPr>
              <p:nvPr/>
            </p:nvSpPr>
            <p:spPr bwMode="auto">
              <a:xfrm>
                <a:off x="10436830" y="6464383"/>
                <a:ext cx="48874"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83" name="Oval 91"/>
              <p:cNvSpPr>
                <a:spLocks noChangeArrowheads="1"/>
              </p:cNvSpPr>
              <p:nvPr/>
            </p:nvSpPr>
            <p:spPr bwMode="auto">
              <a:xfrm>
                <a:off x="10335415" y="6299434"/>
                <a:ext cx="248038" cy="24559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84" name="Oval 92"/>
              <p:cNvSpPr>
                <a:spLocks noChangeArrowheads="1"/>
              </p:cNvSpPr>
              <p:nvPr/>
            </p:nvSpPr>
            <p:spPr bwMode="auto">
              <a:xfrm>
                <a:off x="10370849" y="6169916"/>
                <a:ext cx="180835" cy="18205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85" name="Rectangle 47"/>
              <p:cNvSpPr>
                <a:spLocks noChangeArrowheads="1"/>
              </p:cNvSpPr>
              <p:nvPr/>
            </p:nvSpPr>
            <p:spPr bwMode="auto">
              <a:xfrm>
                <a:off x="9728465" y="6634222"/>
                <a:ext cx="2531689" cy="67204"/>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sp>
          <p:nvSpPr>
            <p:cNvPr id="495" name="Freeform 494"/>
            <p:cNvSpPr>
              <a:spLocks noEditPoints="1"/>
            </p:cNvSpPr>
            <p:nvPr/>
          </p:nvSpPr>
          <p:spPr bwMode="auto">
            <a:xfrm flipH="1">
              <a:off x="8903396" y="6638710"/>
              <a:ext cx="461492" cy="299403"/>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rgbClr val="FF8C00"/>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496" name="Freeform 495"/>
            <p:cNvSpPr>
              <a:spLocks noEditPoints="1"/>
            </p:cNvSpPr>
            <p:nvPr/>
          </p:nvSpPr>
          <p:spPr bwMode="auto">
            <a:xfrm>
              <a:off x="7183039" y="6646631"/>
              <a:ext cx="461492" cy="299403"/>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rgbClr val="00BCF2"/>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sp>
        <p:nvSpPr>
          <p:cNvPr id="246" name="Rectangle 20"/>
          <p:cNvSpPr>
            <a:spLocks noChangeArrowheads="1"/>
          </p:cNvSpPr>
          <p:nvPr/>
        </p:nvSpPr>
        <p:spPr bwMode="auto">
          <a:xfrm flipH="1">
            <a:off x="9723204" y="5910097"/>
            <a:ext cx="1291052" cy="205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47" name="Freeform 6"/>
          <p:cNvSpPr>
            <a:spLocks/>
          </p:cNvSpPr>
          <p:nvPr/>
        </p:nvSpPr>
        <p:spPr bwMode="auto">
          <a:xfrm flipH="1">
            <a:off x="7196002" y="1856383"/>
            <a:ext cx="3807003" cy="23800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C9F1FF"/>
          </a:solidFill>
          <a:ln>
            <a:noFill/>
          </a:ln>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latin typeface="Calibri" panose="020F0502020204030204"/>
            </a:endParaRPr>
          </a:p>
        </p:txBody>
      </p:sp>
      <p:sp>
        <p:nvSpPr>
          <p:cNvPr id="248" name="TextBox 247"/>
          <p:cNvSpPr txBox="1"/>
          <p:nvPr/>
        </p:nvSpPr>
        <p:spPr>
          <a:xfrm>
            <a:off x="8478776" y="3652684"/>
            <a:ext cx="1328888" cy="318286"/>
          </a:xfrm>
          <a:prstGeom prst="rect">
            <a:avLst/>
          </a:prstGeom>
          <a:noFill/>
        </p:spPr>
        <p:txBody>
          <a:bodyPr wrap="square" rtlCol="0">
            <a:spAutoFit/>
          </a:bodyPr>
          <a:lstStyle/>
          <a:p>
            <a:pPr marL="0" marR="0" lvl="0" indent="0" defTabSz="951304"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ED7D31">
                    <a:lumMod val="50000"/>
                  </a:srgbClr>
                </a:solidFill>
                <a:effectLst/>
                <a:uLnTx/>
                <a:uFillTx/>
                <a:latin typeface="Segoe UI Light"/>
              </a:rPr>
              <a:t>SQL Database</a:t>
            </a:r>
          </a:p>
        </p:txBody>
      </p:sp>
      <p:sp>
        <p:nvSpPr>
          <p:cNvPr id="249" name="Freeform 248"/>
          <p:cNvSpPr>
            <a:spLocks noEditPoints="1"/>
          </p:cNvSpPr>
          <p:nvPr/>
        </p:nvSpPr>
        <p:spPr bwMode="auto">
          <a:xfrm flipH="1">
            <a:off x="8432705" y="2293160"/>
            <a:ext cx="1387255" cy="1403655"/>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latin typeface="Calibri" panose="020F0502020204030204"/>
            </a:endParaRPr>
          </a:p>
        </p:txBody>
      </p:sp>
      <p:sp>
        <p:nvSpPr>
          <p:cNvPr id="250" name="Rectangle 249"/>
          <p:cNvSpPr/>
          <p:nvPr/>
        </p:nvSpPr>
        <p:spPr bwMode="auto">
          <a:xfrm>
            <a:off x="8543888" y="2724367"/>
            <a:ext cx="1163533" cy="792211"/>
          </a:xfrm>
          <a:prstGeom prst="rect">
            <a:avLst/>
          </a:prstGeom>
          <a:solidFill>
            <a:srgbClr val="C9F1FF"/>
          </a:solidFill>
          <a:ln w="6350" cap="flat" cmpd="sng" algn="ctr">
            <a:solidFill>
              <a:srgbClr val="C9F1FF"/>
            </a:solid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noFill/>
              <a:effectLst/>
              <a:uLnTx/>
              <a:uFillTx/>
              <a:latin typeface="Calibri" panose="020F0502020204030204"/>
              <a:ea typeface="Segoe UI" pitchFamily="34" charset="0"/>
              <a:cs typeface="Segoe UI" pitchFamily="34" charset="0"/>
            </a:endParaRPr>
          </a:p>
        </p:txBody>
      </p:sp>
      <p:cxnSp>
        <p:nvCxnSpPr>
          <p:cNvPr id="251" name="Straight Connector 250"/>
          <p:cNvCxnSpPr/>
          <p:nvPr/>
        </p:nvCxnSpPr>
        <p:spPr>
          <a:xfrm flipH="1" flipV="1">
            <a:off x="9243185" y="3354465"/>
            <a:ext cx="747312" cy="18151"/>
          </a:xfrm>
          <a:prstGeom prst="line">
            <a:avLst/>
          </a:prstGeom>
          <a:noFill/>
          <a:ln w="28575" cap="flat" cmpd="sng" algn="ctr">
            <a:solidFill>
              <a:srgbClr val="00B0F0"/>
            </a:solidFill>
            <a:prstDash val="sysDash"/>
            <a:miter lim="800000"/>
            <a:headEnd type="none"/>
            <a:tailEnd type="none"/>
          </a:ln>
          <a:effectLst/>
        </p:spPr>
      </p:cxnSp>
      <p:cxnSp>
        <p:nvCxnSpPr>
          <p:cNvPr id="252" name="Straight Connector 251"/>
          <p:cNvCxnSpPr/>
          <p:nvPr/>
        </p:nvCxnSpPr>
        <p:spPr>
          <a:xfrm flipH="1" flipV="1">
            <a:off x="9990497" y="3372881"/>
            <a:ext cx="21986" cy="1146399"/>
          </a:xfrm>
          <a:prstGeom prst="line">
            <a:avLst/>
          </a:prstGeom>
          <a:noFill/>
          <a:ln w="28575" cap="flat" cmpd="sng" algn="ctr">
            <a:solidFill>
              <a:srgbClr val="00B0F0"/>
            </a:solidFill>
            <a:prstDash val="sysDash"/>
            <a:miter lim="800000"/>
            <a:headEnd type="none"/>
            <a:tailEnd type="none"/>
          </a:ln>
          <a:effectLst/>
        </p:spPr>
      </p:cxnSp>
      <p:cxnSp>
        <p:nvCxnSpPr>
          <p:cNvPr id="253" name="Straight Connector 252"/>
          <p:cNvCxnSpPr/>
          <p:nvPr/>
        </p:nvCxnSpPr>
        <p:spPr>
          <a:xfrm flipH="1" flipV="1">
            <a:off x="9301012" y="3125512"/>
            <a:ext cx="1568526" cy="26982"/>
          </a:xfrm>
          <a:prstGeom prst="line">
            <a:avLst/>
          </a:prstGeom>
          <a:noFill/>
          <a:ln w="28575" cap="flat" cmpd="sng" algn="ctr">
            <a:solidFill>
              <a:srgbClr val="00B0F0"/>
            </a:solidFill>
            <a:prstDash val="sysDash"/>
            <a:miter lim="800000"/>
            <a:headEnd type="none"/>
            <a:tailEnd type="none"/>
          </a:ln>
          <a:effectLst/>
        </p:spPr>
      </p:cxnSp>
      <p:cxnSp>
        <p:nvCxnSpPr>
          <p:cNvPr id="257" name="Straight Connector 256"/>
          <p:cNvCxnSpPr/>
          <p:nvPr/>
        </p:nvCxnSpPr>
        <p:spPr>
          <a:xfrm flipH="1" flipV="1">
            <a:off x="10854249" y="3144642"/>
            <a:ext cx="26284" cy="1380187"/>
          </a:xfrm>
          <a:prstGeom prst="line">
            <a:avLst/>
          </a:prstGeom>
          <a:noFill/>
          <a:ln w="28575" cap="flat" cmpd="sng" algn="ctr">
            <a:solidFill>
              <a:srgbClr val="00B0F0"/>
            </a:solidFill>
            <a:prstDash val="sysDash"/>
            <a:miter lim="800000"/>
            <a:headEnd type="none"/>
            <a:tailEnd type="none"/>
          </a:ln>
          <a:effectLst/>
        </p:spPr>
      </p:cxnSp>
      <p:cxnSp>
        <p:nvCxnSpPr>
          <p:cNvPr id="258" name="Straight Connector 257"/>
          <p:cNvCxnSpPr/>
          <p:nvPr/>
        </p:nvCxnSpPr>
        <p:spPr>
          <a:xfrm flipH="1" flipV="1">
            <a:off x="9224421" y="2899771"/>
            <a:ext cx="2539680" cy="45176"/>
          </a:xfrm>
          <a:prstGeom prst="line">
            <a:avLst/>
          </a:prstGeom>
          <a:noFill/>
          <a:ln w="28575" cap="flat" cmpd="sng" algn="ctr">
            <a:solidFill>
              <a:srgbClr val="00B0F0"/>
            </a:solidFill>
            <a:prstDash val="sysDash"/>
            <a:miter lim="800000"/>
            <a:headEnd type="none"/>
            <a:tailEnd type="none"/>
          </a:ln>
          <a:effectLst/>
        </p:spPr>
      </p:cxnSp>
      <p:cxnSp>
        <p:nvCxnSpPr>
          <p:cNvPr id="259" name="Straight Connector 258"/>
          <p:cNvCxnSpPr/>
          <p:nvPr/>
        </p:nvCxnSpPr>
        <p:spPr>
          <a:xfrm flipV="1">
            <a:off x="11744285" y="2937095"/>
            <a:ext cx="4526" cy="1571358"/>
          </a:xfrm>
          <a:prstGeom prst="line">
            <a:avLst/>
          </a:prstGeom>
          <a:noFill/>
          <a:ln w="28575" cap="flat" cmpd="sng" algn="ctr">
            <a:solidFill>
              <a:srgbClr val="00B0F0"/>
            </a:solidFill>
            <a:prstDash val="sysDash"/>
            <a:miter lim="800000"/>
            <a:headEnd type="none"/>
            <a:tailEnd type="none"/>
          </a:ln>
          <a:effectLst/>
        </p:spPr>
      </p:cxnSp>
      <p:grpSp>
        <p:nvGrpSpPr>
          <p:cNvPr id="260" name="Group 259"/>
          <p:cNvGrpSpPr/>
          <p:nvPr/>
        </p:nvGrpSpPr>
        <p:grpSpPr>
          <a:xfrm>
            <a:off x="10593102" y="4032980"/>
            <a:ext cx="580440" cy="652554"/>
            <a:chOff x="5694218" y="4030957"/>
            <a:chExt cx="764771" cy="823540"/>
          </a:xfrm>
        </p:grpSpPr>
        <p:sp>
          <p:nvSpPr>
            <p:cNvPr id="261" name="Flowchart: Process 260"/>
            <p:cNvSpPr/>
            <p:nvPr/>
          </p:nvSpPr>
          <p:spPr bwMode="auto">
            <a:xfrm>
              <a:off x="5694218" y="4404350"/>
              <a:ext cx="764771" cy="450147"/>
            </a:xfrm>
            <a:prstGeom prst="flowChartProcess">
              <a:avLst/>
            </a:prstGeom>
            <a:solidFill>
              <a:srgbClr val="00BCF2"/>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62" name="U-Turn Arrow 261"/>
            <p:cNvSpPr/>
            <p:nvPr/>
          </p:nvSpPr>
          <p:spPr bwMode="auto">
            <a:xfrm>
              <a:off x="5885412" y="4030957"/>
              <a:ext cx="432262" cy="733355"/>
            </a:xfrm>
            <a:prstGeom prst="uturnArrow">
              <a:avLst/>
            </a:prstGeom>
            <a:solidFill>
              <a:srgbClr val="00BCF2"/>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63" name="Oval 262"/>
            <p:cNvSpPr/>
            <p:nvPr/>
          </p:nvSpPr>
          <p:spPr bwMode="auto">
            <a:xfrm>
              <a:off x="6023884" y="4492254"/>
              <a:ext cx="104350" cy="95067"/>
            </a:xfrm>
            <a:prstGeom prst="ellipse">
              <a:avLst/>
            </a:prstGeom>
            <a:solidFill>
              <a:srgbClr val="C9F1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64" name="Rectangle 263"/>
            <p:cNvSpPr/>
            <p:nvPr/>
          </p:nvSpPr>
          <p:spPr bwMode="auto">
            <a:xfrm>
              <a:off x="6051300" y="4556679"/>
              <a:ext cx="50291" cy="223338"/>
            </a:xfrm>
            <a:prstGeom prst="rect">
              <a:avLst/>
            </a:prstGeom>
            <a:solidFill>
              <a:srgbClr val="C9F1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aphicFrame>
        <p:nvGraphicFramePr>
          <p:cNvPr id="265" name="Diagram 264"/>
          <p:cNvGraphicFramePr/>
          <p:nvPr>
            <p:extLst/>
          </p:nvPr>
        </p:nvGraphicFramePr>
        <p:xfrm>
          <a:off x="8432704" y="2799656"/>
          <a:ext cx="1304516" cy="679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71" name="Group 270"/>
          <p:cNvGrpSpPr/>
          <p:nvPr/>
        </p:nvGrpSpPr>
        <p:grpSpPr>
          <a:xfrm>
            <a:off x="9726816" y="3954987"/>
            <a:ext cx="580440" cy="652554"/>
            <a:chOff x="5694218" y="4030957"/>
            <a:chExt cx="764771" cy="823540"/>
          </a:xfrm>
        </p:grpSpPr>
        <p:sp>
          <p:nvSpPr>
            <p:cNvPr id="272" name="Flowchart: Process 271"/>
            <p:cNvSpPr/>
            <p:nvPr/>
          </p:nvSpPr>
          <p:spPr bwMode="auto">
            <a:xfrm>
              <a:off x="5694218" y="4404350"/>
              <a:ext cx="764771" cy="450147"/>
            </a:xfrm>
            <a:prstGeom prst="flowChartProcess">
              <a:avLst/>
            </a:prstGeom>
            <a:solidFill>
              <a:srgbClr val="00BCF2"/>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73" name="U-Turn Arrow 272"/>
            <p:cNvSpPr/>
            <p:nvPr/>
          </p:nvSpPr>
          <p:spPr bwMode="auto">
            <a:xfrm>
              <a:off x="5885412" y="4030957"/>
              <a:ext cx="432262" cy="733355"/>
            </a:xfrm>
            <a:prstGeom prst="uturnArrow">
              <a:avLst/>
            </a:prstGeom>
            <a:solidFill>
              <a:srgbClr val="00BCF2"/>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74" name="Oval 273"/>
            <p:cNvSpPr/>
            <p:nvPr/>
          </p:nvSpPr>
          <p:spPr bwMode="auto">
            <a:xfrm>
              <a:off x="6023884" y="4492254"/>
              <a:ext cx="104350" cy="95067"/>
            </a:xfrm>
            <a:prstGeom prst="ellipse">
              <a:avLst/>
            </a:prstGeom>
            <a:solidFill>
              <a:srgbClr val="C9F1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75" name="Rectangle 274"/>
            <p:cNvSpPr/>
            <p:nvPr/>
          </p:nvSpPr>
          <p:spPr bwMode="auto">
            <a:xfrm>
              <a:off x="6051300" y="4556679"/>
              <a:ext cx="50291" cy="223338"/>
            </a:xfrm>
            <a:prstGeom prst="rect">
              <a:avLst/>
            </a:prstGeom>
            <a:solidFill>
              <a:srgbClr val="C9F1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276" name="Freeform 275"/>
          <p:cNvSpPr>
            <a:spLocks/>
          </p:cNvSpPr>
          <p:nvPr/>
        </p:nvSpPr>
        <p:spPr bwMode="auto">
          <a:xfrm>
            <a:off x="7606608" y="5245481"/>
            <a:ext cx="4828984" cy="1416375"/>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277" name="Freeform 29"/>
          <p:cNvSpPr>
            <a:spLocks/>
          </p:cNvSpPr>
          <p:nvPr/>
        </p:nvSpPr>
        <p:spPr bwMode="auto">
          <a:xfrm>
            <a:off x="7384624" y="6032506"/>
            <a:ext cx="3704177" cy="6233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grpSp>
        <p:nvGrpSpPr>
          <p:cNvPr id="278" name="Group 37"/>
          <p:cNvGrpSpPr/>
          <p:nvPr/>
        </p:nvGrpSpPr>
        <p:grpSpPr>
          <a:xfrm>
            <a:off x="9707421" y="4490423"/>
            <a:ext cx="636233" cy="1820754"/>
            <a:chOff x="5893176" y="3792885"/>
            <a:chExt cx="585200" cy="1674708"/>
          </a:xfrm>
        </p:grpSpPr>
        <p:sp>
          <p:nvSpPr>
            <p:cNvPr id="279"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280"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281"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282"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283"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284"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285"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286"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287"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288"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289"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290"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291"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292"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293"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294"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295"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296"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297"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298"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299"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00"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01"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02"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03"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04"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05"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06"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09"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10"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11"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12"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grpSp>
      <p:grpSp>
        <p:nvGrpSpPr>
          <p:cNvPr id="313" name="Group 37"/>
          <p:cNvGrpSpPr/>
          <p:nvPr/>
        </p:nvGrpSpPr>
        <p:grpSpPr>
          <a:xfrm>
            <a:off x="10595984" y="4587382"/>
            <a:ext cx="636233" cy="1820754"/>
            <a:chOff x="5893176" y="3792885"/>
            <a:chExt cx="585200" cy="1674708"/>
          </a:xfrm>
        </p:grpSpPr>
        <p:sp>
          <p:nvSpPr>
            <p:cNvPr id="314"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15"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16"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17"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18"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19"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20"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21"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22"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23"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24"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25"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26"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27"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28"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29"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30"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31"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32"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33"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34"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35"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36"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37"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38"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39"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40"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41"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42"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43"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44"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45"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grpSp>
      <p:grpSp>
        <p:nvGrpSpPr>
          <p:cNvPr id="346" name="Group 37"/>
          <p:cNvGrpSpPr/>
          <p:nvPr/>
        </p:nvGrpSpPr>
        <p:grpSpPr>
          <a:xfrm>
            <a:off x="11502237" y="4711409"/>
            <a:ext cx="636233" cy="1820754"/>
            <a:chOff x="5893176" y="3792885"/>
            <a:chExt cx="585200" cy="1674708"/>
          </a:xfrm>
        </p:grpSpPr>
        <p:sp>
          <p:nvSpPr>
            <p:cNvPr id="347"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48"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49"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50"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51"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52"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53"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54"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55"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56"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57"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58"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59"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60"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61"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62"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63"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64"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65"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66"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67"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68"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69"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70"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71"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72"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73"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74"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75"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76"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77"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78"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grpSp>
      <p:sp>
        <p:nvSpPr>
          <p:cNvPr id="2" name="Rectangle 1"/>
          <p:cNvSpPr/>
          <p:nvPr/>
        </p:nvSpPr>
        <p:spPr bwMode="auto">
          <a:xfrm>
            <a:off x="11502237" y="4191898"/>
            <a:ext cx="490572" cy="50877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1"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379" name="Freeform 6"/>
          <p:cNvSpPr>
            <a:spLocks/>
          </p:cNvSpPr>
          <p:nvPr/>
        </p:nvSpPr>
        <p:spPr bwMode="auto">
          <a:xfrm>
            <a:off x="11592042" y="4313936"/>
            <a:ext cx="341679" cy="295830"/>
          </a:xfrm>
          <a:custGeom>
            <a:avLst/>
            <a:gdLst>
              <a:gd name="T0" fmla="*/ 983 w 1123"/>
              <a:gd name="T1" fmla="*/ 48 h 972"/>
              <a:gd name="T2" fmla="*/ 884 w 1123"/>
              <a:gd name="T3" fmla="*/ 36 h 972"/>
              <a:gd name="T4" fmla="*/ 409 w 1123"/>
              <a:gd name="T5" fmla="*/ 515 h 972"/>
              <a:gd name="T6" fmla="*/ 251 w 1123"/>
              <a:gd name="T7" fmla="*/ 357 h 972"/>
              <a:gd name="T8" fmla="*/ 107 w 1123"/>
              <a:gd name="T9" fmla="*/ 369 h 972"/>
              <a:gd name="T10" fmla="*/ 42 w 1123"/>
              <a:gd name="T11" fmla="*/ 446 h 972"/>
              <a:gd name="T12" fmla="*/ 41 w 1123"/>
              <a:gd name="T13" fmla="*/ 534 h 972"/>
              <a:gd name="T14" fmla="*/ 356 w 1123"/>
              <a:gd name="T15" fmla="*/ 871 h 972"/>
              <a:gd name="T16" fmla="*/ 500 w 1123"/>
              <a:gd name="T17" fmla="*/ 872 h 972"/>
              <a:gd name="T18" fmla="*/ 1058 w 1123"/>
              <a:gd name="T19" fmla="*/ 267 h 972"/>
              <a:gd name="T20" fmla="*/ 1065 w 1123"/>
              <a:gd name="T21" fmla="*/ 154 h 972"/>
              <a:gd name="T22" fmla="*/ 983 w 1123"/>
              <a:gd name="T23" fmla="*/ 48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3" h="972">
                <a:moveTo>
                  <a:pt x="983" y="48"/>
                </a:moveTo>
                <a:cubicBezTo>
                  <a:pt x="983" y="48"/>
                  <a:pt x="952" y="0"/>
                  <a:pt x="884" y="36"/>
                </a:cubicBezTo>
                <a:cubicBezTo>
                  <a:pt x="774" y="95"/>
                  <a:pt x="533" y="321"/>
                  <a:pt x="409" y="515"/>
                </a:cubicBezTo>
                <a:cubicBezTo>
                  <a:pt x="409" y="515"/>
                  <a:pt x="320" y="412"/>
                  <a:pt x="251" y="357"/>
                </a:cubicBezTo>
                <a:cubicBezTo>
                  <a:pt x="183" y="302"/>
                  <a:pt x="170" y="309"/>
                  <a:pt x="107" y="369"/>
                </a:cubicBezTo>
                <a:cubicBezTo>
                  <a:pt x="66" y="408"/>
                  <a:pt x="42" y="446"/>
                  <a:pt x="42" y="446"/>
                </a:cubicBezTo>
                <a:cubicBezTo>
                  <a:pt x="42" y="446"/>
                  <a:pt x="0" y="490"/>
                  <a:pt x="41" y="534"/>
                </a:cubicBezTo>
                <a:cubicBezTo>
                  <a:pt x="93" y="589"/>
                  <a:pt x="283" y="776"/>
                  <a:pt x="356" y="871"/>
                </a:cubicBezTo>
                <a:cubicBezTo>
                  <a:pt x="432" y="972"/>
                  <a:pt x="500" y="872"/>
                  <a:pt x="500" y="872"/>
                </a:cubicBezTo>
                <a:cubicBezTo>
                  <a:pt x="500" y="872"/>
                  <a:pt x="734" y="489"/>
                  <a:pt x="1058" y="267"/>
                </a:cubicBezTo>
                <a:cubicBezTo>
                  <a:pt x="1058" y="267"/>
                  <a:pt x="1123" y="229"/>
                  <a:pt x="1065" y="154"/>
                </a:cubicBezTo>
                <a:cubicBezTo>
                  <a:pt x="1007" y="79"/>
                  <a:pt x="983" y="48"/>
                  <a:pt x="983" y="48"/>
                </a:cubicBezTo>
                <a:close/>
              </a:path>
            </a:pathLst>
          </a:custGeom>
          <a:solidFill>
            <a:sysClr val="window" lastClr="FFFFFF"/>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4549732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1"/>
          <p:cNvSpPr>
            <a:spLocks noGrp="1"/>
          </p:cNvSpPr>
          <p:nvPr>
            <p:ph type="title"/>
          </p:nvPr>
        </p:nvSpPr>
        <p:spPr>
          <a:xfrm>
            <a:off x="275481" y="45853"/>
            <a:ext cx="11887878" cy="917575"/>
          </a:xfrm>
        </p:spPr>
        <p:txBody>
          <a:bodyPr/>
          <a:lstStyle/>
          <a:p>
            <a:r>
              <a:rPr lang="en-US" sz="4488" dirty="0">
                <a:solidFill>
                  <a:srgbClr val="0070C0"/>
                </a:solidFill>
              </a:rPr>
              <a:t>Transparent Data Encryption</a:t>
            </a:r>
          </a:p>
        </p:txBody>
      </p:sp>
      <p:grpSp>
        <p:nvGrpSpPr>
          <p:cNvPr id="254" name="Group 2"/>
          <p:cNvGrpSpPr/>
          <p:nvPr/>
        </p:nvGrpSpPr>
        <p:grpSpPr>
          <a:xfrm>
            <a:off x="-1203" y="6642734"/>
            <a:ext cx="12436795" cy="361047"/>
            <a:chOff x="2577137" y="4571778"/>
            <a:chExt cx="9101124" cy="1390560"/>
          </a:xfrm>
        </p:grpSpPr>
        <p:sp>
          <p:nvSpPr>
            <p:cNvPr id="255" name="TextBox 4"/>
            <p:cNvSpPr txBox="1"/>
            <p:nvPr/>
          </p:nvSpPr>
          <p:spPr>
            <a:xfrm>
              <a:off x="2577137" y="4571778"/>
              <a:ext cx="3034890" cy="1390458"/>
            </a:xfrm>
            <a:prstGeom prst="rect">
              <a:avLst/>
            </a:prstGeom>
            <a:solidFill>
              <a:schemeClr val="accent2"/>
            </a:solidFill>
          </p:spPr>
          <p:txBody>
            <a:bodyPr wrap="square" lIns="466302" tIns="139891" rIns="373041" rtlCol="0">
              <a:noAutofit/>
            </a:bodyPr>
            <a:lstStyle/>
            <a:p>
              <a:pPr marL="0" marR="0" lvl="0" indent="0" defTabSz="914400" eaLnBrk="1" fontAlgn="auto" latinLnBrk="0" hangingPunct="1">
                <a:lnSpc>
                  <a:spcPts val="3060"/>
                </a:lnSpc>
                <a:spcBef>
                  <a:spcPts val="0"/>
                </a:spcBef>
                <a:spcAft>
                  <a:spcPts val="0"/>
                </a:spcAft>
                <a:buClrTx/>
                <a:buSzTx/>
                <a:buFontTx/>
                <a:buNone/>
                <a:tabLst/>
                <a:defRPr/>
              </a:pPr>
              <a:r>
                <a:rPr kumimoji="0" lang="en-US" sz="2856" b="0" i="0" u="none" strike="noStrike" kern="0" cap="none" spc="0" normalizeH="0" baseline="0" noProof="0" dirty="0">
                  <a:ln>
                    <a:noFill/>
                  </a:ln>
                  <a:solidFill>
                    <a:srgbClr val="FFFFFF"/>
                  </a:solidFill>
                  <a:effectLst/>
                  <a:uLnTx/>
                  <a:uFillTx/>
                  <a:latin typeface="Segoe UI Light"/>
                </a:rPr>
                <a:t> </a:t>
              </a:r>
            </a:p>
          </p:txBody>
        </p:sp>
        <p:sp>
          <p:nvSpPr>
            <p:cNvPr id="256" name="TextBox 6"/>
            <p:cNvSpPr txBox="1"/>
            <p:nvPr/>
          </p:nvSpPr>
          <p:spPr>
            <a:xfrm>
              <a:off x="5612027" y="4572324"/>
              <a:ext cx="6066234" cy="1390014"/>
            </a:xfrm>
            <a:prstGeom prst="rect">
              <a:avLst/>
            </a:prstGeom>
            <a:solidFill>
              <a:schemeClr val="accent2">
                <a:lumMod val="50000"/>
              </a:schemeClr>
            </a:solidFill>
          </p:spPr>
          <p:txBody>
            <a:bodyPr wrap="square" lIns="466302" tIns="139891" rIns="652822" rtlCol="0">
              <a:noAutofit/>
            </a:bodyPr>
            <a:lstStyle/>
            <a:p>
              <a:pPr marL="0" marR="0" lvl="0" indent="0" defTabSz="932137" eaLnBrk="1" fontAlgn="auto" latinLnBrk="0" hangingPunct="1">
                <a:lnSpc>
                  <a:spcPts val="3000"/>
                </a:lnSpc>
                <a:spcBef>
                  <a:spcPts val="0"/>
                </a:spcBef>
                <a:spcAft>
                  <a:spcPts val="0"/>
                </a:spcAft>
                <a:buClrTx/>
                <a:buSzTx/>
                <a:buFontTx/>
                <a:buNone/>
                <a:tabLst/>
                <a:defRPr/>
              </a:pPr>
              <a:endParaRPr kumimoji="0" lang="en-US" sz="2856" b="0" i="0" u="none" strike="noStrike" kern="0" cap="none" spc="0" normalizeH="0" baseline="0" noProof="0" dirty="0">
                <a:ln>
                  <a:noFill/>
                </a:ln>
                <a:solidFill>
                  <a:srgbClr val="FFFFFF"/>
                </a:solidFill>
                <a:effectLst/>
                <a:uLnTx/>
                <a:uFillTx/>
                <a:latin typeface="Segoe UI Light"/>
              </a:endParaRPr>
            </a:p>
          </p:txBody>
        </p:sp>
      </p:grpSp>
      <p:sp>
        <p:nvSpPr>
          <p:cNvPr id="307" name="Content Placeholder 1"/>
          <p:cNvSpPr txBox="1">
            <a:spLocks/>
          </p:cNvSpPr>
          <p:nvPr/>
        </p:nvSpPr>
        <p:spPr>
          <a:xfrm>
            <a:off x="425603" y="1851117"/>
            <a:ext cx="7292077" cy="3037714"/>
          </a:xfrm>
          <a:prstGeom prst="rect">
            <a:avLst/>
          </a:prstGeom>
        </p:spPr>
        <p:txBody>
          <a:bodyPr lIns="253634" tIns="126817" rIns="253634" bIns="126817"/>
          <a:lstStyle>
            <a:lvl1pPr marL="342886" indent="-342886" algn="l" defTabSz="457181" rtl="0" eaLnBrk="1" latinLnBrk="0" hangingPunct="1">
              <a:spcBef>
                <a:spcPts val="1000"/>
              </a:spcBef>
              <a:buFont typeface="Arial"/>
              <a:buChar char="•"/>
              <a:defRPr sz="1800" kern="1200">
                <a:solidFill>
                  <a:srgbClr val="FFFFFF"/>
                </a:solidFill>
                <a:latin typeface="Segoe UI"/>
                <a:ea typeface="+mn-ea"/>
                <a:cs typeface="Segoe UI"/>
              </a:defRPr>
            </a:lvl1pPr>
            <a:lvl2pPr marL="742919" indent="-285738" algn="l" defTabSz="457181" rtl="0" eaLnBrk="1" latinLnBrk="0" hangingPunct="1">
              <a:spcBef>
                <a:spcPts val="1000"/>
              </a:spcBef>
              <a:buFont typeface="Arial"/>
              <a:buChar char="–"/>
              <a:defRPr sz="1600" kern="1200">
                <a:solidFill>
                  <a:srgbClr val="FFFFFF"/>
                </a:solidFill>
                <a:latin typeface="Segoe UI"/>
                <a:ea typeface="+mn-ea"/>
                <a:cs typeface="Segoe UI"/>
              </a:defRPr>
            </a:lvl2pPr>
            <a:lvl3pPr marL="1142952" indent="-228591" algn="l" defTabSz="457181" rtl="0" eaLnBrk="1" latinLnBrk="0" hangingPunct="1">
              <a:spcBef>
                <a:spcPts val="1000"/>
              </a:spcBef>
              <a:buFont typeface="Arial"/>
              <a:buChar char="•"/>
              <a:defRPr sz="1400" kern="1200">
                <a:solidFill>
                  <a:srgbClr val="FFFFFF"/>
                </a:solidFill>
                <a:latin typeface="Segoe UI"/>
                <a:ea typeface="+mn-ea"/>
                <a:cs typeface="Segoe UI"/>
              </a:defRPr>
            </a:lvl3pPr>
            <a:lvl4pPr marL="1600134" indent="-228591" algn="l" defTabSz="457181" rtl="0" eaLnBrk="1" latinLnBrk="0" hangingPunct="1">
              <a:spcBef>
                <a:spcPts val="1000"/>
              </a:spcBef>
              <a:buFont typeface="Arial"/>
              <a:buChar char="–"/>
              <a:defRPr sz="1200" kern="1200">
                <a:solidFill>
                  <a:srgbClr val="FFFFFF"/>
                </a:solidFill>
                <a:latin typeface="Segoe UI"/>
                <a:ea typeface="+mn-ea"/>
                <a:cs typeface="Segoe UI"/>
              </a:defRPr>
            </a:lvl4pPr>
            <a:lvl5pPr marL="2057314" indent="-228591" algn="l" defTabSz="457181" rtl="0" eaLnBrk="1" latinLnBrk="0" hangingPunct="1">
              <a:spcBef>
                <a:spcPts val="1000"/>
              </a:spcBef>
              <a:buFont typeface="Arial"/>
              <a:buChar char="»"/>
              <a:defRPr sz="1000" kern="1200">
                <a:solidFill>
                  <a:srgbClr val="FFFFFF"/>
                </a:solidFill>
                <a:latin typeface="Segoe UI"/>
                <a:ea typeface="+mn-ea"/>
                <a:cs typeface="Segoe UI"/>
              </a:defRPr>
            </a:lvl5pPr>
            <a:lvl6pPr marL="2514495" indent="-228591" algn="l" defTabSz="457181" rtl="0" eaLnBrk="1" latinLnBrk="0" hangingPunct="1">
              <a:spcBef>
                <a:spcPct val="20000"/>
              </a:spcBef>
              <a:buFont typeface="Arial"/>
              <a:buChar char="•"/>
              <a:defRPr sz="2000" kern="1200">
                <a:solidFill>
                  <a:schemeClr val="tx1"/>
                </a:solidFill>
                <a:latin typeface="+mn-lt"/>
                <a:ea typeface="+mn-ea"/>
                <a:cs typeface="+mn-cs"/>
              </a:defRPr>
            </a:lvl6pPr>
            <a:lvl7pPr marL="2971676" indent="-228591" algn="l" defTabSz="457181" rtl="0" eaLnBrk="1" latinLnBrk="0" hangingPunct="1">
              <a:spcBef>
                <a:spcPct val="20000"/>
              </a:spcBef>
              <a:buFont typeface="Arial"/>
              <a:buChar char="•"/>
              <a:defRPr sz="2000" kern="1200">
                <a:solidFill>
                  <a:schemeClr val="tx1"/>
                </a:solidFill>
                <a:latin typeface="+mn-lt"/>
                <a:ea typeface="+mn-ea"/>
                <a:cs typeface="+mn-cs"/>
              </a:defRPr>
            </a:lvl7pPr>
            <a:lvl8pPr marL="3428857" indent="-228591" algn="l" defTabSz="457181" rtl="0" eaLnBrk="1" latinLnBrk="0" hangingPunct="1">
              <a:spcBef>
                <a:spcPct val="20000"/>
              </a:spcBef>
              <a:buFont typeface="Arial"/>
              <a:buChar char="•"/>
              <a:defRPr sz="2000" kern="1200">
                <a:solidFill>
                  <a:schemeClr val="tx1"/>
                </a:solidFill>
                <a:latin typeface="+mn-lt"/>
                <a:ea typeface="+mn-ea"/>
                <a:cs typeface="+mn-cs"/>
              </a:defRPr>
            </a:lvl8pPr>
            <a:lvl9pPr marL="3886038" indent="-228591" algn="l" defTabSz="457181"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634092" rtl="0" eaLnBrk="1" fontAlgn="auto" latinLnBrk="0" hangingPunct="1">
              <a:lnSpc>
                <a:spcPct val="100000"/>
              </a:lnSpc>
              <a:spcBef>
                <a:spcPts val="612"/>
              </a:spcBef>
              <a:spcAft>
                <a:spcPts val="612"/>
              </a:spcAft>
              <a:buClrTx/>
              <a:buSzTx/>
              <a:buFont typeface="Arial"/>
              <a:buNone/>
              <a:tabLst/>
              <a:defRPr/>
            </a:pPr>
            <a:r>
              <a:rPr kumimoji="0" lang="en-US" sz="2040" b="0" i="0" u="none" strike="noStrike" kern="1200" cap="none" spc="0" normalizeH="0" baseline="0" noProof="0" dirty="0">
                <a:ln>
                  <a:noFill/>
                </a:ln>
                <a:solidFill>
                  <a:srgbClr val="000000"/>
                </a:solidFill>
                <a:effectLst/>
                <a:uLnTx/>
                <a:uFillTx/>
                <a:latin typeface="Segoe UI Light"/>
                <a:ea typeface="+mn-ea"/>
                <a:cs typeface="Segoe UI"/>
              </a:rPr>
              <a:t>Encrypted-at-rest</a:t>
            </a:r>
          </a:p>
          <a:p>
            <a:pPr marL="0" marR="0" lvl="0" indent="0" algn="l" defTabSz="634092" rtl="0" eaLnBrk="1" fontAlgn="auto" latinLnBrk="0" hangingPunct="1">
              <a:lnSpc>
                <a:spcPct val="100000"/>
              </a:lnSpc>
              <a:spcBef>
                <a:spcPts val="612"/>
              </a:spcBef>
              <a:spcAft>
                <a:spcPts val="612"/>
              </a:spcAft>
              <a:buClrTx/>
              <a:buSzTx/>
              <a:buFont typeface="Arial"/>
              <a:buNone/>
              <a:tabLst/>
              <a:defRPr/>
            </a:pPr>
            <a:r>
              <a:rPr kumimoji="0" lang="en-US" sz="2040" b="0" i="0" u="none" strike="noStrike" kern="1200" cap="none" spc="0" normalizeH="0" baseline="0" noProof="0" dirty="0">
                <a:ln>
                  <a:noFill/>
                </a:ln>
                <a:solidFill>
                  <a:srgbClr val="000000"/>
                </a:solidFill>
                <a:effectLst/>
                <a:uLnTx/>
                <a:uFillTx/>
                <a:latin typeface="Segoe UI Light"/>
                <a:ea typeface="+mn-ea"/>
                <a:cs typeface="Segoe UI"/>
              </a:rPr>
              <a:t>SQL Database service manages your keys</a:t>
            </a:r>
          </a:p>
          <a:p>
            <a:pPr marL="0" marR="0" lvl="0" indent="0" algn="l" defTabSz="634092" rtl="0" eaLnBrk="1" fontAlgn="auto" latinLnBrk="0" hangingPunct="1">
              <a:lnSpc>
                <a:spcPct val="100000"/>
              </a:lnSpc>
              <a:spcBef>
                <a:spcPts val="612"/>
              </a:spcBef>
              <a:spcAft>
                <a:spcPts val="612"/>
              </a:spcAft>
              <a:buClrTx/>
              <a:buSzTx/>
              <a:buFont typeface="Arial"/>
              <a:buNone/>
              <a:tabLst/>
              <a:defRPr/>
            </a:pPr>
            <a:r>
              <a:rPr kumimoji="0" lang="en-US" sz="2040" b="0" i="0" u="none" strike="noStrike" kern="1200" cap="none" spc="0" normalizeH="0" baseline="0" noProof="0" dirty="0">
                <a:ln>
                  <a:noFill/>
                </a:ln>
                <a:solidFill>
                  <a:srgbClr val="000000"/>
                </a:solidFill>
                <a:effectLst/>
                <a:uLnTx/>
                <a:uFillTx/>
                <a:latin typeface="Segoe UI Light"/>
                <a:ea typeface="+mn-ea"/>
                <a:cs typeface="Segoe UI"/>
              </a:rPr>
              <a:t>Predictable encryption performance</a:t>
            </a:r>
          </a:p>
        </p:txBody>
      </p:sp>
      <p:sp>
        <p:nvSpPr>
          <p:cNvPr id="308" name="Rectangle 307"/>
          <p:cNvSpPr/>
          <p:nvPr/>
        </p:nvSpPr>
        <p:spPr>
          <a:xfrm>
            <a:off x="556194" y="948218"/>
            <a:ext cx="11409783" cy="531812"/>
          </a:xfrm>
          <a:prstGeom prst="rect">
            <a:avLst/>
          </a:prstGeom>
        </p:spPr>
        <p:txBody>
          <a:bodyPr wrap="square">
            <a:spAutoFit/>
          </a:bodyPr>
          <a:lstStyle/>
          <a:p>
            <a:pPr marL="0" marR="0" lvl="0" indent="0" defTabSz="634092" eaLnBrk="1" fontAlgn="auto" latinLnBrk="0" hangingPunct="1">
              <a:lnSpc>
                <a:spcPct val="100000"/>
              </a:lnSpc>
              <a:spcBef>
                <a:spcPts val="612"/>
              </a:spcBef>
              <a:spcAft>
                <a:spcPts val="612"/>
              </a:spcAft>
              <a:buClrTx/>
              <a:buSzTx/>
              <a:buFontTx/>
              <a:buNone/>
              <a:tabLst/>
              <a:defRPr/>
            </a:pPr>
            <a:r>
              <a:rPr kumimoji="0" lang="en-US" sz="2856" b="0" i="0" u="none" strike="noStrike" kern="0" cap="none" spc="0" normalizeH="0" baseline="0" noProof="0" dirty="0">
                <a:ln>
                  <a:noFill/>
                </a:ln>
                <a:solidFill>
                  <a:srgbClr val="000000"/>
                </a:solidFill>
                <a:effectLst/>
                <a:uLnTx/>
                <a:uFillTx/>
                <a:latin typeface="Segoe UI Light"/>
              </a:rPr>
              <a:t>Protect sensitive data stored in a SQL database from unauthorized access</a:t>
            </a:r>
          </a:p>
        </p:txBody>
      </p:sp>
      <p:sp>
        <p:nvSpPr>
          <p:cNvPr id="252" name="Rectangle 20"/>
          <p:cNvSpPr>
            <a:spLocks noChangeArrowheads="1"/>
          </p:cNvSpPr>
          <p:nvPr/>
        </p:nvSpPr>
        <p:spPr bwMode="auto">
          <a:xfrm flipH="1">
            <a:off x="9723204" y="5910097"/>
            <a:ext cx="1291052" cy="205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21" name="Freeform 6"/>
          <p:cNvSpPr>
            <a:spLocks/>
          </p:cNvSpPr>
          <p:nvPr/>
        </p:nvSpPr>
        <p:spPr bwMode="auto">
          <a:xfrm flipH="1">
            <a:off x="7196002" y="1606810"/>
            <a:ext cx="3807003" cy="23800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C9F1FF"/>
          </a:solidFill>
          <a:ln>
            <a:noFill/>
          </a:ln>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latin typeface="Calibri" panose="020F0502020204030204"/>
            </a:endParaRPr>
          </a:p>
        </p:txBody>
      </p:sp>
      <p:sp>
        <p:nvSpPr>
          <p:cNvPr id="422" name="TextBox 421"/>
          <p:cNvSpPr txBox="1"/>
          <p:nvPr/>
        </p:nvSpPr>
        <p:spPr>
          <a:xfrm>
            <a:off x="8478776" y="3652684"/>
            <a:ext cx="1328888" cy="318286"/>
          </a:xfrm>
          <a:prstGeom prst="rect">
            <a:avLst/>
          </a:prstGeom>
          <a:noFill/>
        </p:spPr>
        <p:txBody>
          <a:bodyPr wrap="square" rtlCol="0">
            <a:spAutoFit/>
          </a:bodyPr>
          <a:lstStyle/>
          <a:p>
            <a:pPr marL="0" marR="0" lvl="0" indent="0" defTabSz="951304"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ED7D31">
                    <a:lumMod val="50000"/>
                  </a:srgbClr>
                </a:solidFill>
                <a:effectLst/>
                <a:uLnTx/>
                <a:uFillTx/>
                <a:latin typeface="Segoe UI Light"/>
              </a:rPr>
              <a:t>SQL Database</a:t>
            </a:r>
          </a:p>
        </p:txBody>
      </p:sp>
      <p:sp>
        <p:nvSpPr>
          <p:cNvPr id="456" name="Freeform 455"/>
          <p:cNvSpPr>
            <a:spLocks noEditPoints="1"/>
          </p:cNvSpPr>
          <p:nvPr/>
        </p:nvSpPr>
        <p:spPr bwMode="auto">
          <a:xfrm flipH="1">
            <a:off x="8432705" y="2293160"/>
            <a:ext cx="1387255" cy="1403655"/>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latin typeface="Calibri" panose="020F0502020204030204"/>
            </a:endParaRPr>
          </a:p>
        </p:txBody>
      </p:sp>
      <p:sp>
        <p:nvSpPr>
          <p:cNvPr id="711" name="Rectangle 710"/>
          <p:cNvSpPr/>
          <p:nvPr/>
        </p:nvSpPr>
        <p:spPr bwMode="auto">
          <a:xfrm>
            <a:off x="8543888" y="2724367"/>
            <a:ext cx="1163533" cy="792211"/>
          </a:xfrm>
          <a:prstGeom prst="rect">
            <a:avLst/>
          </a:prstGeom>
          <a:solidFill>
            <a:srgbClr val="C9F1FF"/>
          </a:solidFill>
          <a:ln w="6350" cap="flat" cmpd="sng" algn="ctr">
            <a:solidFill>
              <a:srgbClr val="C9F1FF"/>
            </a:solid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noFill/>
              <a:effectLst/>
              <a:uLnTx/>
              <a:uFillTx/>
              <a:latin typeface="Calibri" panose="020F0502020204030204"/>
              <a:ea typeface="Segoe UI" pitchFamily="34" charset="0"/>
              <a:cs typeface="Segoe UI" pitchFamily="34" charset="0"/>
            </a:endParaRPr>
          </a:p>
        </p:txBody>
      </p:sp>
      <p:cxnSp>
        <p:nvCxnSpPr>
          <p:cNvPr id="717" name="Straight Connector 716"/>
          <p:cNvCxnSpPr>
            <a:stCxn id="686" idx="1"/>
          </p:cNvCxnSpPr>
          <p:nvPr/>
        </p:nvCxnSpPr>
        <p:spPr>
          <a:xfrm flipH="1" flipV="1">
            <a:off x="9958507" y="3665367"/>
            <a:ext cx="239702" cy="1631529"/>
          </a:xfrm>
          <a:prstGeom prst="line">
            <a:avLst/>
          </a:prstGeom>
          <a:noFill/>
          <a:ln w="28575" cap="flat" cmpd="sng" algn="ctr">
            <a:solidFill>
              <a:srgbClr val="00B0F0"/>
            </a:solidFill>
            <a:prstDash val="sysDash"/>
            <a:miter lim="800000"/>
            <a:headEnd type="none"/>
            <a:tailEnd type="none"/>
          </a:ln>
          <a:effectLst/>
        </p:spPr>
      </p:cxnSp>
      <p:graphicFrame>
        <p:nvGraphicFramePr>
          <p:cNvPr id="723" name="Diagram 722"/>
          <p:cNvGraphicFramePr/>
          <p:nvPr>
            <p:extLst/>
          </p:nvPr>
        </p:nvGraphicFramePr>
        <p:xfrm>
          <a:off x="8432704" y="2799656"/>
          <a:ext cx="1304516" cy="679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29" name="Group 728"/>
          <p:cNvGrpSpPr/>
          <p:nvPr/>
        </p:nvGrpSpPr>
        <p:grpSpPr>
          <a:xfrm>
            <a:off x="9245267" y="2646942"/>
            <a:ext cx="840155" cy="944537"/>
            <a:chOff x="5694218" y="4030957"/>
            <a:chExt cx="764771" cy="823540"/>
          </a:xfrm>
        </p:grpSpPr>
        <p:sp>
          <p:nvSpPr>
            <p:cNvPr id="730" name="Flowchart: Process 729"/>
            <p:cNvSpPr/>
            <p:nvPr/>
          </p:nvSpPr>
          <p:spPr bwMode="auto">
            <a:xfrm>
              <a:off x="5694218" y="4404350"/>
              <a:ext cx="764771" cy="450147"/>
            </a:xfrm>
            <a:prstGeom prst="flowChartProcess">
              <a:avLst/>
            </a:prstGeom>
            <a:solidFill>
              <a:srgbClr val="00BCF2"/>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31" name="U-Turn Arrow 730"/>
            <p:cNvSpPr/>
            <p:nvPr/>
          </p:nvSpPr>
          <p:spPr bwMode="auto">
            <a:xfrm>
              <a:off x="5885412" y="4030957"/>
              <a:ext cx="432262" cy="733355"/>
            </a:xfrm>
            <a:prstGeom prst="uturnArrow">
              <a:avLst/>
            </a:prstGeom>
            <a:solidFill>
              <a:srgbClr val="00BCF2"/>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32" name="Oval 731"/>
            <p:cNvSpPr/>
            <p:nvPr/>
          </p:nvSpPr>
          <p:spPr bwMode="auto">
            <a:xfrm>
              <a:off x="6023884" y="4492254"/>
              <a:ext cx="104350" cy="95067"/>
            </a:xfrm>
            <a:prstGeom prst="ellipse">
              <a:avLst/>
            </a:prstGeom>
            <a:solidFill>
              <a:srgbClr val="C9F1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33" name="Rectangle 732"/>
            <p:cNvSpPr/>
            <p:nvPr/>
          </p:nvSpPr>
          <p:spPr bwMode="auto">
            <a:xfrm>
              <a:off x="6051300" y="4556679"/>
              <a:ext cx="50291" cy="223338"/>
            </a:xfrm>
            <a:prstGeom prst="rect">
              <a:avLst/>
            </a:prstGeom>
            <a:solidFill>
              <a:srgbClr val="C9F1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734" name="Freeform 733"/>
          <p:cNvSpPr>
            <a:spLocks/>
          </p:cNvSpPr>
          <p:nvPr/>
        </p:nvSpPr>
        <p:spPr bwMode="auto">
          <a:xfrm>
            <a:off x="7606608" y="5245481"/>
            <a:ext cx="4828984" cy="1416375"/>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736" name="Freeform 29"/>
          <p:cNvSpPr>
            <a:spLocks/>
          </p:cNvSpPr>
          <p:nvPr/>
        </p:nvSpPr>
        <p:spPr bwMode="auto">
          <a:xfrm>
            <a:off x="7384624" y="6032506"/>
            <a:ext cx="3704177" cy="6233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grpSp>
        <p:nvGrpSpPr>
          <p:cNvPr id="490" name="Group 37"/>
          <p:cNvGrpSpPr/>
          <p:nvPr/>
        </p:nvGrpSpPr>
        <p:grpSpPr>
          <a:xfrm>
            <a:off x="10058694" y="4833806"/>
            <a:ext cx="636233" cy="1820754"/>
            <a:chOff x="5893176" y="3792885"/>
            <a:chExt cx="585200" cy="1674708"/>
          </a:xfrm>
        </p:grpSpPr>
        <p:sp>
          <p:nvSpPr>
            <p:cNvPr id="491"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680"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681"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682"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683"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684"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685"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686"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687"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688"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689"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690"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691"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692"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693"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694"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695"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696"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697"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698"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699"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700"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701"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702"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703"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704"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705"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706"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707"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708"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709"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710"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grpSp>
      <p:grpSp>
        <p:nvGrpSpPr>
          <p:cNvPr id="492" name="Group 491"/>
          <p:cNvGrpSpPr/>
          <p:nvPr/>
        </p:nvGrpSpPr>
        <p:grpSpPr>
          <a:xfrm>
            <a:off x="4505616" y="5112147"/>
            <a:ext cx="3794234" cy="1529525"/>
            <a:chOff x="4092791" y="3635676"/>
            <a:chExt cx="8355063" cy="3368075"/>
          </a:xfrm>
        </p:grpSpPr>
        <p:grpSp>
          <p:nvGrpSpPr>
            <p:cNvPr id="586" name="Group 585"/>
            <p:cNvGrpSpPr/>
            <p:nvPr/>
          </p:nvGrpSpPr>
          <p:grpSpPr>
            <a:xfrm>
              <a:off x="4092791" y="3635676"/>
              <a:ext cx="8355063" cy="3368075"/>
              <a:chOff x="3324709" y="3101831"/>
              <a:chExt cx="8935445" cy="3602037"/>
            </a:xfrm>
          </p:grpSpPr>
          <p:sp>
            <p:nvSpPr>
              <p:cNvPr id="592" name="Rectangle 12"/>
              <p:cNvSpPr>
                <a:spLocks noChangeArrowheads="1"/>
              </p:cNvSpPr>
              <p:nvPr/>
            </p:nvSpPr>
            <p:spPr bwMode="auto">
              <a:xfrm>
                <a:off x="11435400" y="5682395"/>
                <a:ext cx="475302" cy="951827"/>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3" name="AutoShape 4"/>
              <p:cNvSpPr>
                <a:spLocks noChangeAspect="1" noChangeArrowheads="1" noTextEdit="1"/>
              </p:cNvSpPr>
              <p:nvPr/>
            </p:nvSpPr>
            <p:spPr bwMode="auto">
              <a:xfrm>
                <a:off x="3324709" y="3101831"/>
                <a:ext cx="8935445" cy="360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4" name="Rectangle 6"/>
              <p:cNvSpPr>
                <a:spLocks noChangeArrowheads="1"/>
              </p:cNvSpPr>
              <p:nvPr/>
            </p:nvSpPr>
            <p:spPr bwMode="auto">
              <a:xfrm>
                <a:off x="6464883" y="5419696"/>
                <a:ext cx="245593" cy="1214527"/>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5" name="Rectangle 7"/>
              <p:cNvSpPr>
                <a:spLocks noChangeArrowheads="1"/>
              </p:cNvSpPr>
              <p:nvPr/>
            </p:nvSpPr>
            <p:spPr bwMode="auto">
              <a:xfrm>
                <a:off x="6312151" y="4896741"/>
                <a:ext cx="245593" cy="1737482"/>
              </a:xfrm>
              <a:prstGeom prst="rect">
                <a:avLst/>
              </a:prstGeom>
              <a:solidFill>
                <a:srgbClr val="0072C6">
                  <a:lumMod val="75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6" name="Rectangle 8"/>
              <p:cNvSpPr>
                <a:spLocks noChangeArrowheads="1"/>
              </p:cNvSpPr>
              <p:nvPr/>
            </p:nvSpPr>
            <p:spPr bwMode="auto">
              <a:xfrm>
                <a:off x="6996391" y="5682395"/>
                <a:ext cx="475302" cy="951828"/>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7" name="Rectangle 9"/>
              <p:cNvSpPr>
                <a:spLocks noChangeArrowheads="1"/>
              </p:cNvSpPr>
              <p:nvPr/>
            </p:nvSpPr>
            <p:spPr bwMode="auto">
              <a:xfrm>
                <a:off x="7189445" y="5235195"/>
                <a:ext cx="476525" cy="1399028"/>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8" name="Rectangle 10"/>
              <p:cNvSpPr>
                <a:spLocks noChangeArrowheads="1"/>
              </p:cNvSpPr>
              <p:nvPr/>
            </p:nvSpPr>
            <p:spPr bwMode="auto">
              <a:xfrm>
                <a:off x="10228205" y="5419696"/>
                <a:ext cx="245593" cy="1214527"/>
              </a:xfrm>
              <a:prstGeom prst="rect">
                <a:avLst/>
              </a:prstGeom>
              <a:solidFill>
                <a:srgbClr val="969696"/>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9" name="Rectangle 11"/>
              <p:cNvSpPr>
                <a:spLocks noChangeArrowheads="1"/>
              </p:cNvSpPr>
              <p:nvPr/>
            </p:nvSpPr>
            <p:spPr bwMode="auto">
              <a:xfrm>
                <a:off x="10075472" y="4896741"/>
                <a:ext cx="245593" cy="1737482"/>
              </a:xfrm>
              <a:prstGeom prst="rect">
                <a:avLst/>
              </a:prstGeom>
              <a:solidFill>
                <a:srgbClr val="969696"/>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0" name="Rectangle 12"/>
              <p:cNvSpPr>
                <a:spLocks noChangeArrowheads="1"/>
              </p:cNvSpPr>
              <p:nvPr/>
            </p:nvSpPr>
            <p:spPr bwMode="auto">
              <a:xfrm>
                <a:off x="10759713" y="5682395"/>
                <a:ext cx="475302" cy="951828"/>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1" name="Rectangle 13"/>
              <p:cNvSpPr>
                <a:spLocks noChangeArrowheads="1"/>
              </p:cNvSpPr>
              <p:nvPr/>
            </p:nvSpPr>
            <p:spPr bwMode="auto">
              <a:xfrm>
                <a:off x="10952766" y="5235195"/>
                <a:ext cx="476525" cy="1399028"/>
              </a:xfrm>
              <a:prstGeom prst="rect">
                <a:avLst/>
              </a:prstGeom>
              <a:solidFill>
                <a:srgbClr val="969696"/>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2" name="Rectangle 14"/>
              <p:cNvSpPr>
                <a:spLocks noChangeArrowheads="1"/>
              </p:cNvSpPr>
              <p:nvPr/>
            </p:nvSpPr>
            <p:spPr bwMode="auto">
              <a:xfrm>
                <a:off x="9408338" y="5044585"/>
                <a:ext cx="779545" cy="165683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3" name="Rectangle 15"/>
              <p:cNvSpPr>
                <a:spLocks noChangeArrowheads="1"/>
              </p:cNvSpPr>
              <p:nvPr/>
            </p:nvSpPr>
            <p:spPr bwMode="auto">
              <a:xfrm>
                <a:off x="9835988" y="6504706"/>
                <a:ext cx="103858" cy="19672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4" name="Rectangle 16"/>
              <p:cNvSpPr>
                <a:spLocks noChangeArrowheads="1"/>
              </p:cNvSpPr>
              <p:nvPr/>
            </p:nvSpPr>
            <p:spPr bwMode="auto">
              <a:xfrm>
                <a:off x="9660041" y="6504706"/>
                <a:ext cx="103858" cy="19672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5" name="Rectangle 17"/>
              <p:cNvSpPr>
                <a:spLocks noChangeArrowheads="1"/>
              </p:cNvSpPr>
              <p:nvPr/>
            </p:nvSpPr>
            <p:spPr bwMode="auto">
              <a:xfrm>
                <a:off x="9486537" y="5818021"/>
                <a:ext cx="626813" cy="100192"/>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6" name="Rectangle 18"/>
              <p:cNvSpPr>
                <a:spLocks noChangeArrowheads="1"/>
              </p:cNvSpPr>
              <p:nvPr/>
            </p:nvSpPr>
            <p:spPr bwMode="auto">
              <a:xfrm>
                <a:off x="9486537" y="5993969"/>
                <a:ext cx="626813"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7" name="Rectangle 19"/>
              <p:cNvSpPr>
                <a:spLocks noChangeArrowheads="1"/>
              </p:cNvSpPr>
              <p:nvPr/>
            </p:nvSpPr>
            <p:spPr bwMode="auto">
              <a:xfrm>
                <a:off x="9486537" y="6167473"/>
                <a:ext cx="626813" cy="100192"/>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8" name="Rectangle 20"/>
              <p:cNvSpPr>
                <a:spLocks noChangeArrowheads="1"/>
              </p:cNvSpPr>
              <p:nvPr/>
            </p:nvSpPr>
            <p:spPr bwMode="auto">
              <a:xfrm>
                <a:off x="9486537" y="6343420"/>
                <a:ext cx="626813" cy="100192"/>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9" name="Rectangle 21"/>
              <p:cNvSpPr>
                <a:spLocks noChangeArrowheads="1"/>
              </p:cNvSpPr>
              <p:nvPr/>
            </p:nvSpPr>
            <p:spPr bwMode="auto">
              <a:xfrm>
                <a:off x="9486537" y="5468570"/>
                <a:ext cx="626813"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0" name="Rectangle 22"/>
              <p:cNvSpPr>
                <a:spLocks noChangeArrowheads="1"/>
              </p:cNvSpPr>
              <p:nvPr/>
            </p:nvSpPr>
            <p:spPr bwMode="auto">
              <a:xfrm>
                <a:off x="9486537" y="5644518"/>
                <a:ext cx="626813" cy="9774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1" name="Rectangle 23"/>
              <p:cNvSpPr>
                <a:spLocks noChangeArrowheads="1"/>
              </p:cNvSpPr>
              <p:nvPr/>
            </p:nvSpPr>
            <p:spPr bwMode="auto">
              <a:xfrm>
                <a:off x="9486537" y="5119119"/>
                <a:ext cx="626813"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2" name="Rectangle 24"/>
              <p:cNvSpPr>
                <a:spLocks noChangeArrowheads="1"/>
              </p:cNvSpPr>
              <p:nvPr/>
            </p:nvSpPr>
            <p:spPr bwMode="auto">
              <a:xfrm>
                <a:off x="9486537" y="5295066"/>
                <a:ext cx="626813"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3" name="Rectangle 26"/>
              <p:cNvSpPr>
                <a:spLocks noChangeArrowheads="1"/>
              </p:cNvSpPr>
              <p:nvPr/>
            </p:nvSpPr>
            <p:spPr bwMode="auto">
              <a:xfrm>
                <a:off x="4767723" y="5044585"/>
                <a:ext cx="779544" cy="165684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4" name="Rectangle 27"/>
              <p:cNvSpPr>
                <a:spLocks noChangeArrowheads="1"/>
              </p:cNvSpPr>
              <p:nvPr/>
            </p:nvSpPr>
            <p:spPr bwMode="auto">
              <a:xfrm>
                <a:off x="5195373" y="6504706"/>
                <a:ext cx="103858" cy="1967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5" name="Rectangle 28"/>
              <p:cNvSpPr>
                <a:spLocks noChangeArrowheads="1"/>
              </p:cNvSpPr>
              <p:nvPr/>
            </p:nvSpPr>
            <p:spPr bwMode="auto">
              <a:xfrm>
                <a:off x="5019425" y="6504706"/>
                <a:ext cx="103858" cy="1967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6" name="Rectangle 29"/>
              <p:cNvSpPr>
                <a:spLocks noChangeArrowheads="1"/>
              </p:cNvSpPr>
              <p:nvPr/>
            </p:nvSpPr>
            <p:spPr bwMode="auto">
              <a:xfrm>
                <a:off x="4845921" y="5818021"/>
                <a:ext cx="625591" cy="100192"/>
              </a:xfrm>
              <a:prstGeom prst="rect">
                <a:avLst/>
              </a:prstGeom>
              <a:solidFill>
                <a:srgbClr val="008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7" name="Rectangle 30"/>
              <p:cNvSpPr>
                <a:spLocks noChangeArrowheads="1"/>
              </p:cNvSpPr>
              <p:nvPr/>
            </p:nvSpPr>
            <p:spPr bwMode="auto">
              <a:xfrm>
                <a:off x="4845921" y="5993969"/>
                <a:ext cx="625591" cy="101415"/>
              </a:xfrm>
              <a:prstGeom prst="rect">
                <a:avLst/>
              </a:prstGeom>
              <a:solidFill>
                <a:srgbClr val="008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8" name="Rectangle 31"/>
              <p:cNvSpPr>
                <a:spLocks noChangeArrowheads="1"/>
              </p:cNvSpPr>
              <p:nvPr/>
            </p:nvSpPr>
            <p:spPr bwMode="auto">
              <a:xfrm>
                <a:off x="4845921" y="6167473"/>
                <a:ext cx="625591" cy="100192"/>
              </a:xfrm>
              <a:prstGeom prst="rect">
                <a:avLst/>
              </a:prstGeom>
              <a:solidFill>
                <a:srgbClr val="008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9" name="Rectangle 32"/>
              <p:cNvSpPr>
                <a:spLocks noChangeArrowheads="1"/>
              </p:cNvSpPr>
              <p:nvPr/>
            </p:nvSpPr>
            <p:spPr bwMode="auto">
              <a:xfrm>
                <a:off x="4845921" y="6343420"/>
                <a:ext cx="625591" cy="100192"/>
              </a:xfrm>
              <a:prstGeom prst="rect">
                <a:avLst/>
              </a:prstGeom>
              <a:solidFill>
                <a:srgbClr val="008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20" name="Rectangle 33"/>
              <p:cNvSpPr>
                <a:spLocks noChangeArrowheads="1"/>
              </p:cNvSpPr>
              <p:nvPr/>
            </p:nvSpPr>
            <p:spPr bwMode="auto">
              <a:xfrm>
                <a:off x="4845921" y="5468570"/>
                <a:ext cx="625591" cy="101415"/>
              </a:xfrm>
              <a:prstGeom prst="rect">
                <a:avLst/>
              </a:prstGeom>
              <a:solidFill>
                <a:srgbClr val="008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21" name="Rectangle 34"/>
              <p:cNvSpPr>
                <a:spLocks noChangeArrowheads="1"/>
              </p:cNvSpPr>
              <p:nvPr/>
            </p:nvSpPr>
            <p:spPr bwMode="auto">
              <a:xfrm>
                <a:off x="4845921" y="5644518"/>
                <a:ext cx="625591" cy="97749"/>
              </a:xfrm>
              <a:prstGeom prst="rect">
                <a:avLst/>
              </a:prstGeom>
              <a:solidFill>
                <a:srgbClr val="008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22" name="Rectangle 35"/>
              <p:cNvSpPr>
                <a:spLocks noChangeArrowheads="1"/>
              </p:cNvSpPr>
              <p:nvPr/>
            </p:nvSpPr>
            <p:spPr bwMode="auto">
              <a:xfrm>
                <a:off x="4845921" y="5119119"/>
                <a:ext cx="625591" cy="101415"/>
              </a:xfrm>
              <a:prstGeom prst="rect">
                <a:avLst/>
              </a:prstGeom>
              <a:solidFill>
                <a:srgbClr val="008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23" name="Rectangle 36"/>
              <p:cNvSpPr>
                <a:spLocks noChangeArrowheads="1"/>
              </p:cNvSpPr>
              <p:nvPr/>
            </p:nvSpPr>
            <p:spPr bwMode="auto">
              <a:xfrm>
                <a:off x="4845921" y="5295066"/>
                <a:ext cx="625591" cy="101415"/>
              </a:xfrm>
              <a:prstGeom prst="rect">
                <a:avLst/>
              </a:prstGeom>
              <a:solidFill>
                <a:srgbClr val="008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24" name="Freeform 37"/>
              <p:cNvSpPr>
                <a:spLocks/>
              </p:cNvSpPr>
              <p:nvPr/>
            </p:nvSpPr>
            <p:spPr bwMode="auto">
              <a:xfrm>
                <a:off x="7823589" y="5725160"/>
                <a:ext cx="1160765" cy="976265"/>
              </a:xfrm>
              <a:custGeom>
                <a:avLst/>
                <a:gdLst>
                  <a:gd name="T0" fmla="*/ 522 w 950"/>
                  <a:gd name="T1" fmla="*/ 135 h 799"/>
                  <a:gd name="T2" fmla="*/ 522 w 950"/>
                  <a:gd name="T3" fmla="*/ 0 h 799"/>
                  <a:gd name="T4" fmla="*/ 626 w 950"/>
                  <a:gd name="T5" fmla="*/ 0 h 799"/>
                  <a:gd name="T6" fmla="*/ 626 w 950"/>
                  <a:gd name="T7" fmla="*/ 135 h 799"/>
                  <a:gd name="T8" fmla="*/ 662 w 950"/>
                  <a:gd name="T9" fmla="*/ 135 h 799"/>
                  <a:gd name="T10" fmla="*/ 662 w 950"/>
                  <a:gd name="T11" fmla="*/ 0 h 799"/>
                  <a:gd name="T12" fmla="*/ 766 w 950"/>
                  <a:gd name="T13" fmla="*/ 0 h 799"/>
                  <a:gd name="T14" fmla="*/ 766 w 950"/>
                  <a:gd name="T15" fmla="*/ 135 h 799"/>
                  <a:gd name="T16" fmla="*/ 950 w 950"/>
                  <a:gd name="T17" fmla="*/ 135 h 799"/>
                  <a:gd name="T18" fmla="*/ 950 w 950"/>
                  <a:gd name="T19" fmla="*/ 168 h 799"/>
                  <a:gd name="T20" fmla="*/ 908 w 950"/>
                  <a:gd name="T21" fmla="*/ 168 h 799"/>
                  <a:gd name="T22" fmla="*/ 908 w 950"/>
                  <a:gd name="T23" fmla="*/ 799 h 799"/>
                  <a:gd name="T24" fmla="*/ 43 w 950"/>
                  <a:gd name="T25" fmla="*/ 799 h 799"/>
                  <a:gd name="T26" fmla="*/ 43 w 950"/>
                  <a:gd name="T27" fmla="*/ 168 h 799"/>
                  <a:gd name="T28" fmla="*/ 0 w 950"/>
                  <a:gd name="T29" fmla="*/ 168 h 799"/>
                  <a:gd name="T30" fmla="*/ 0 w 950"/>
                  <a:gd name="T31" fmla="*/ 135 h 799"/>
                  <a:gd name="T32" fmla="*/ 522 w 950"/>
                  <a:gd name="T33" fmla="*/ 135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0" h="799">
                    <a:moveTo>
                      <a:pt x="522" y="135"/>
                    </a:moveTo>
                    <a:lnTo>
                      <a:pt x="522" y="0"/>
                    </a:lnTo>
                    <a:lnTo>
                      <a:pt x="626" y="0"/>
                    </a:lnTo>
                    <a:lnTo>
                      <a:pt x="626" y="135"/>
                    </a:lnTo>
                    <a:lnTo>
                      <a:pt x="662" y="135"/>
                    </a:lnTo>
                    <a:lnTo>
                      <a:pt x="662" y="0"/>
                    </a:lnTo>
                    <a:lnTo>
                      <a:pt x="766" y="0"/>
                    </a:lnTo>
                    <a:lnTo>
                      <a:pt x="766" y="135"/>
                    </a:lnTo>
                    <a:lnTo>
                      <a:pt x="950" y="135"/>
                    </a:lnTo>
                    <a:lnTo>
                      <a:pt x="950" y="168"/>
                    </a:lnTo>
                    <a:lnTo>
                      <a:pt x="908" y="168"/>
                    </a:lnTo>
                    <a:lnTo>
                      <a:pt x="908" y="799"/>
                    </a:lnTo>
                    <a:lnTo>
                      <a:pt x="43" y="799"/>
                    </a:lnTo>
                    <a:lnTo>
                      <a:pt x="43" y="168"/>
                    </a:lnTo>
                    <a:lnTo>
                      <a:pt x="0" y="168"/>
                    </a:lnTo>
                    <a:lnTo>
                      <a:pt x="0" y="135"/>
                    </a:lnTo>
                    <a:lnTo>
                      <a:pt x="522" y="135"/>
                    </a:lnTo>
                    <a:close/>
                  </a:path>
                </a:pathLst>
              </a:cu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25" name="Freeform 38"/>
              <p:cNvSpPr>
                <a:spLocks/>
              </p:cNvSpPr>
              <p:nvPr/>
            </p:nvSpPr>
            <p:spPr bwMode="auto">
              <a:xfrm>
                <a:off x="7208994" y="5725160"/>
                <a:ext cx="1163209" cy="976265"/>
              </a:xfrm>
              <a:custGeom>
                <a:avLst/>
                <a:gdLst>
                  <a:gd name="T0" fmla="*/ 525 w 952"/>
                  <a:gd name="T1" fmla="*/ 135 h 799"/>
                  <a:gd name="T2" fmla="*/ 525 w 952"/>
                  <a:gd name="T3" fmla="*/ 0 h 799"/>
                  <a:gd name="T4" fmla="*/ 629 w 952"/>
                  <a:gd name="T5" fmla="*/ 0 h 799"/>
                  <a:gd name="T6" fmla="*/ 629 w 952"/>
                  <a:gd name="T7" fmla="*/ 135 h 799"/>
                  <a:gd name="T8" fmla="*/ 664 w 952"/>
                  <a:gd name="T9" fmla="*/ 135 h 799"/>
                  <a:gd name="T10" fmla="*/ 664 w 952"/>
                  <a:gd name="T11" fmla="*/ 0 h 799"/>
                  <a:gd name="T12" fmla="*/ 766 w 952"/>
                  <a:gd name="T13" fmla="*/ 0 h 799"/>
                  <a:gd name="T14" fmla="*/ 766 w 952"/>
                  <a:gd name="T15" fmla="*/ 135 h 799"/>
                  <a:gd name="T16" fmla="*/ 952 w 952"/>
                  <a:gd name="T17" fmla="*/ 135 h 799"/>
                  <a:gd name="T18" fmla="*/ 952 w 952"/>
                  <a:gd name="T19" fmla="*/ 168 h 799"/>
                  <a:gd name="T20" fmla="*/ 910 w 952"/>
                  <a:gd name="T21" fmla="*/ 168 h 799"/>
                  <a:gd name="T22" fmla="*/ 910 w 952"/>
                  <a:gd name="T23" fmla="*/ 799 h 799"/>
                  <a:gd name="T24" fmla="*/ 43 w 952"/>
                  <a:gd name="T25" fmla="*/ 799 h 799"/>
                  <a:gd name="T26" fmla="*/ 43 w 952"/>
                  <a:gd name="T27" fmla="*/ 168 h 799"/>
                  <a:gd name="T28" fmla="*/ 0 w 952"/>
                  <a:gd name="T29" fmla="*/ 168 h 799"/>
                  <a:gd name="T30" fmla="*/ 0 w 952"/>
                  <a:gd name="T31" fmla="*/ 135 h 799"/>
                  <a:gd name="T32" fmla="*/ 525 w 952"/>
                  <a:gd name="T33" fmla="*/ 135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2" h="799">
                    <a:moveTo>
                      <a:pt x="525" y="135"/>
                    </a:moveTo>
                    <a:lnTo>
                      <a:pt x="525" y="0"/>
                    </a:lnTo>
                    <a:lnTo>
                      <a:pt x="629" y="0"/>
                    </a:lnTo>
                    <a:lnTo>
                      <a:pt x="629" y="135"/>
                    </a:lnTo>
                    <a:lnTo>
                      <a:pt x="664" y="135"/>
                    </a:lnTo>
                    <a:lnTo>
                      <a:pt x="664" y="0"/>
                    </a:lnTo>
                    <a:lnTo>
                      <a:pt x="766" y="0"/>
                    </a:lnTo>
                    <a:lnTo>
                      <a:pt x="766" y="135"/>
                    </a:lnTo>
                    <a:lnTo>
                      <a:pt x="952" y="135"/>
                    </a:lnTo>
                    <a:lnTo>
                      <a:pt x="952" y="168"/>
                    </a:lnTo>
                    <a:lnTo>
                      <a:pt x="910" y="168"/>
                    </a:lnTo>
                    <a:lnTo>
                      <a:pt x="910" y="799"/>
                    </a:lnTo>
                    <a:lnTo>
                      <a:pt x="43" y="799"/>
                    </a:lnTo>
                    <a:lnTo>
                      <a:pt x="43" y="168"/>
                    </a:lnTo>
                    <a:lnTo>
                      <a:pt x="0" y="168"/>
                    </a:lnTo>
                    <a:lnTo>
                      <a:pt x="0" y="135"/>
                    </a:lnTo>
                    <a:lnTo>
                      <a:pt x="525" y="135"/>
                    </a:lnTo>
                    <a:close/>
                  </a:path>
                </a:pathLst>
              </a:cu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26" name="Rectangle 39"/>
              <p:cNvSpPr>
                <a:spLocks noChangeArrowheads="1"/>
              </p:cNvSpPr>
              <p:nvPr/>
            </p:nvSpPr>
            <p:spPr bwMode="auto">
              <a:xfrm>
                <a:off x="8670336" y="5381818"/>
                <a:ext cx="1058129" cy="1319606"/>
              </a:xfrm>
              <a:prstGeom prst="rect">
                <a:avLst/>
              </a:prstGeom>
              <a:solidFill>
                <a:srgbClr val="FFFFFF">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27" name="Rectangle 40"/>
              <p:cNvSpPr>
                <a:spLocks noChangeArrowheads="1"/>
              </p:cNvSpPr>
              <p:nvPr/>
            </p:nvSpPr>
            <p:spPr bwMode="auto">
              <a:xfrm>
                <a:off x="8617797" y="5341497"/>
                <a:ext cx="1163209" cy="403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28" name="Rectangle 41"/>
              <p:cNvSpPr>
                <a:spLocks noChangeArrowheads="1"/>
              </p:cNvSpPr>
              <p:nvPr/>
            </p:nvSpPr>
            <p:spPr bwMode="auto">
              <a:xfrm>
                <a:off x="9253163" y="6435059"/>
                <a:ext cx="138070" cy="26636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29" name="Rectangle 42"/>
              <p:cNvSpPr>
                <a:spLocks noChangeArrowheads="1"/>
              </p:cNvSpPr>
              <p:nvPr/>
            </p:nvSpPr>
            <p:spPr bwMode="auto">
              <a:xfrm>
                <a:off x="9013678" y="6435059"/>
                <a:ext cx="138070" cy="26636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30" name="Rectangle 43"/>
              <p:cNvSpPr>
                <a:spLocks noChangeArrowheads="1"/>
              </p:cNvSpPr>
              <p:nvPr/>
            </p:nvSpPr>
            <p:spPr bwMode="auto">
              <a:xfrm>
                <a:off x="8776638" y="5500338"/>
                <a:ext cx="854078" cy="13807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31" name="Rectangle 44"/>
              <p:cNvSpPr>
                <a:spLocks noChangeArrowheads="1"/>
              </p:cNvSpPr>
              <p:nvPr/>
            </p:nvSpPr>
            <p:spPr bwMode="auto">
              <a:xfrm>
                <a:off x="8776638" y="5737379"/>
                <a:ext cx="854078" cy="13807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32" name="Rectangle 45"/>
              <p:cNvSpPr>
                <a:spLocks noChangeArrowheads="1"/>
              </p:cNvSpPr>
              <p:nvPr/>
            </p:nvSpPr>
            <p:spPr bwMode="auto">
              <a:xfrm>
                <a:off x="8776638" y="5976863"/>
                <a:ext cx="854078" cy="13562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33" name="Rectangle 46"/>
              <p:cNvSpPr>
                <a:spLocks noChangeArrowheads="1"/>
              </p:cNvSpPr>
              <p:nvPr/>
            </p:nvSpPr>
            <p:spPr bwMode="auto">
              <a:xfrm>
                <a:off x="8776638" y="6212681"/>
                <a:ext cx="854078" cy="13562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34" name="Rectangle 47"/>
              <p:cNvSpPr>
                <a:spLocks noChangeArrowheads="1"/>
              </p:cNvSpPr>
              <p:nvPr/>
            </p:nvSpPr>
            <p:spPr bwMode="auto">
              <a:xfrm>
                <a:off x="9728465" y="6634222"/>
                <a:ext cx="2531689" cy="67203"/>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35" name="Rectangle 48"/>
              <p:cNvSpPr>
                <a:spLocks noChangeArrowheads="1"/>
              </p:cNvSpPr>
              <p:nvPr/>
            </p:nvSpPr>
            <p:spPr bwMode="auto">
              <a:xfrm>
                <a:off x="8842618" y="5176546"/>
                <a:ext cx="410544" cy="164951"/>
              </a:xfrm>
              <a:prstGeom prst="rect">
                <a:avLst/>
              </a:prstGeom>
              <a:solidFill>
                <a:srgbClr val="0072C6">
                  <a:lumMod val="75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36" name="Rectangle 49"/>
              <p:cNvSpPr>
                <a:spLocks noChangeArrowheads="1"/>
              </p:cNvSpPr>
              <p:nvPr/>
            </p:nvSpPr>
            <p:spPr bwMode="auto">
              <a:xfrm>
                <a:off x="7380053" y="3500156"/>
                <a:ext cx="1055684" cy="320126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37" name="Rectangle 51"/>
              <p:cNvSpPr>
                <a:spLocks noChangeArrowheads="1"/>
              </p:cNvSpPr>
              <p:nvPr/>
            </p:nvSpPr>
            <p:spPr bwMode="auto">
              <a:xfrm>
                <a:off x="7959215" y="6435059"/>
                <a:ext cx="139292" cy="266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38" name="Rectangle 52"/>
              <p:cNvSpPr>
                <a:spLocks noChangeArrowheads="1"/>
              </p:cNvSpPr>
              <p:nvPr/>
            </p:nvSpPr>
            <p:spPr bwMode="auto">
              <a:xfrm>
                <a:off x="7723397" y="6435059"/>
                <a:ext cx="135626" cy="266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39" name="Rectangle 53"/>
              <p:cNvSpPr>
                <a:spLocks noChangeArrowheads="1"/>
              </p:cNvSpPr>
              <p:nvPr/>
            </p:nvSpPr>
            <p:spPr bwMode="auto">
              <a:xfrm>
                <a:off x="7483913" y="5500338"/>
                <a:ext cx="854078" cy="13807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40" name="Rectangle 54"/>
              <p:cNvSpPr>
                <a:spLocks noChangeArrowheads="1"/>
              </p:cNvSpPr>
              <p:nvPr/>
            </p:nvSpPr>
            <p:spPr bwMode="auto">
              <a:xfrm>
                <a:off x="7483913" y="5737379"/>
                <a:ext cx="854078" cy="13807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41" name="Rectangle 55"/>
              <p:cNvSpPr>
                <a:spLocks noChangeArrowheads="1"/>
              </p:cNvSpPr>
              <p:nvPr/>
            </p:nvSpPr>
            <p:spPr bwMode="auto">
              <a:xfrm>
                <a:off x="7483913" y="5976863"/>
                <a:ext cx="854078" cy="13562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42" name="Rectangle 56"/>
              <p:cNvSpPr>
                <a:spLocks noChangeArrowheads="1"/>
              </p:cNvSpPr>
              <p:nvPr/>
            </p:nvSpPr>
            <p:spPr bwMode="auto">
              <a:xfrm>
                <a:off x="7483913" y="6212681"/>
                <a:ext cx="854078" cy="13562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43" name="Rectangle 57"/>
              <p:cNvSpPr>
                <a:spLocks noChangeArrowheads="1"/>
              </p:cNvSpPr>
              <p:nvPr/>
            </p:nvSpPr>
            <p:spPr bwMode="auto">
              <a:xfrm>
                <a:off x="7483913" y="5027479"/>
                <a:ext cx="854078" cy="13562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44" name="Rectangle 58"/>
              <p:cNvSpPr>
                <a:spLocks noChangeArrowheads="1"/>
              </p:cNvSpPr>
              <p:nvPr/>
            </p:nvSpPr>
            <p:spPr bwMode="auto">
              <a:xfrm>
                <a:off x="7483913" y="5263298"/>
                <a:ext cx="854078" cy="13562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45" name="Rectangle 59"/>
              <p:cNvSpPr>
                <a:spLocks noChangeArrowheads="1"/>
              </p:cNvSpPr>
              <p:nvPr/>
            </p:nvSpPr>
            <p:spPr bwMode="auto">
              <a:xfrm>
                <a:off x="7483913" y="4313914"/>
                <a:ext cx="854078" cy="13807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46" name="Rectangle 60"/>
              <p:cNvSpPr>
                <a:spLocks noChangeArrowheads="1"/>
              </p:cNvSpPr>
              <p:nvPr/>
            </p:nvSpPr>
            <p:spPr bwMode="auto">
              <a:xfrm>
                <a:off x="7483913" y="4553398"/>
                <a:ext cx="854078" cy="13562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47" name="Rectangle 61"/>
              <p:cNvSpPr>
                <a:spLocks noChangeArrowheads="1"/>
              </p:cNvSpPr>
              <p:nvPr/>
            </p:nvSpPr>
            <p:spPr bwMode="auto">
              <a:xfrm>
                <a:off x="7483913" y="4790439"/>
                <a:ext cx="854078" cy="13807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48" name="Rectangle 62"/>
              <p:cNvSpPr>
                <a:spLocks noChangeArrowheads="1"/>
              </p:cNvSpPr>
              <p:nvPr/>
            </p:nvSpPr>
            <p:spPr bwMode="auto">
              <a:xfrm>
                <a:off x="7483913" y="3841055"/>
                <a:ext cx="854078" cy="13562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49" name="Rectangle 63"/>
              <p:cNvSpPr>
                <a:spLocks noChangeArrowheads="1"/>
              </p:cNvSpPr>
              <p:nvPr/>
            </p:nvSpPr>
            <p:spPr bwMode="auto">
              <a:xfrm>
                <a:off x="7483913" y="4076874"/>
                <a:ext cx="854078" cy="13929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50" name="Rectangle 64"/>
              <p:cNvSpPr>
                <a:spLocks noChangeArrowheads="1"/>
              </p:cNvSpPr>
              <p:nvPr/>
            </p:nvSpPr>
            <p:spPr bwMode="auto">
              <a:xfrm>
                <a:off x="7483913" y="3597905"/>
                <a:ext cx="854078" cy="13562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51" name="Rectangle 65"/>
              <p:cNvSpPr>
                <a:spLocks noChangeArrowheads="1"/>
              </p:cNvSpPr>
              <p:nvPr/>
            </p:nvSpPr>
            <p:spPr bwMode="auto">
              <a:xfrm>
                <a:off x="5420195" y="4447097"/>
                <a:ext cx="1059350" cy="225432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52" name="Rectangle 66"/>
              <p:cNvSpPr>
                <a:spLocks noChangeArrowheads="1"/>
              </p:cNvSpPr>
              <p:nvPr/>
            </p:nvSpPr>
            <p:spPr bwMode="auto">
              <a:xfrm>
                <a:off x="6003021" y="6435059"/>
                <a:ext cx="135626" cy="26636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53" name="Rectangle 67"/>
              <p:cNvSpPr>
                <a:spLocks noChangeArrowheads="1"/>
              </p:cNvSpPr>
              <p:nvPr/>
            </p:nvSpPr>
            <p:spPr bwMode="auto">
              <a:xfrm>
                <a:off x="5763537" y="6435059"/>
                <a:ext cx="138070" cy="26636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54" name="Rectangle 68"/>
              <p:cNvSpPr>
                <a:spLocks noChangeArrowheads="1"/>
              </p:cNvSpPr>
              <p:nvPr/>
            </p:nvSpPr>
            <p:spPr bwMode="auto">
              <a:xfrm>
                <a:off x="5524053" y="5500338"/>
                <a:ext cx="854078" cy="13807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55" name="Rectangle 69"/>
              <p:cNvSpPr>
                <a:spLocks noChangeArrowheads="1"/>
              </p:cNvSpPr>
              <p:nvPr/>
            </p:nvSpPr>
            <p:spPr bwMode="auto">
              <a:xfrm>
                <a:off x="5524053" y="5737379"/>
                <a:ext cx="854078" cy="13807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56" name="Rectangle 70"/>
              <p:cNvSpPr>
                <a:spLocks noChangeArrowheads="1"/>
              </p:cNvSpPr>
              <p:nvPr/>
            </p:nvSpPr>
            <p:spPr bwMode="auto">
              <a:xfrm>
                <a:off x="5524053" y="5976863"/>
                <a:ext cx="854078" cy="1356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57" name="Rectangle 71"/>
              <p:cNvSpPr>
                <a:spLocks noChangeArrowheads="1"/>
              </p:cNvSpPr>
              <p:nvPr/>
            </p:nvSpPr>
            <p:spPr bwMode="auto">
              <a:xfrm>
                <a:off x="5524053" y="6212681"/>
                <a:ext cx="854078" cy="1356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58" name="Rectangle 72"/>
              <p:cNvSpPr>
                <a:spLocks noChangeArrowheads="1"/>
              </p:cNvSpPr>
              <p:nvPr/>
            </p:nvSpPr>
            <p:spPr bwMode="auto">
              <a:xfrm>
                <a:off x="5524053" y="5027479"/>
                <a:ext cx="854078" cy="1356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59" name="Rectangle 73"/>
              <p:cNvSpPr>
                <a:spLocks noChangeArrowheads="1"/>
              </p:cNvSpPr>
              <p:nvPr/>
            </p:nvSpPr>
            <p:spPr bwMode="auto">
              <a:xfrm>
                <a:off x="5524053" y="5263298"/>
                <a:ext cx="854078" cy="1356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60" name="Rectangle 74"/>
              <p:cNvSpPr>
                <a:spLocks noChangeArrowheads="1"/>
              </p:cNvSpPr>
              <p:nvPr/>
            </p:nvSpPr>
            <p:spPr bwMode="auto">
              <a:xfrm>
                <a:off x="5524053" y="4553398"/>
                <a:ext cx="854078" cy="1356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61" name="Rectangle 75"/>
              <p:cNvSpPr>
                <a:spLocks noChangeArrowheads="1"/>
              </p:cNvSpPr>
              <p:nvPr/>
            </p:nvSpPr>
            <p:spPr bwMode="auto">
              <a:xfrm>
                <a:off x="5524053" y="4790439"/>
                <a:ext cx="854078" cy="13807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62" name="Rectangle 76"/>
              <p:cNvSpPr>
                <a:spLocks noChangeArrowheads="1"/>
              </p:cNvSpPr>
              <p:nvPr/>
            </p:nvSpPr>
            <p:spPr bwMode="auto">
              <a:xfrm>
                <a:off x="8322861" y="6634222"/>
                <a:ext cx="398325" cy="67204"/>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63" name="Rectangle 77"/>
              <p:cNvSpPr>
                <a:spLocks noChangeArrowheads="1"/>
              </p:cNvSpPr>
              <p:nvPr/>
            </p:nvSpPr>
            <p:spPr bwMode="auto">
              <a:xfrm>
                <a:off x="6479546" y="6634222"/>
                <a:ext cx="1142437" cy="67203"/>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64" name="Rectangle 79"/>
              <p:cNvSpPr>
                <a:spLocks noChangeArrowheads="1"/>
              </p:cNvSpPr>
              <p:nvPr/>
            </p:nvSpPr>
            <p:spPr bwMode="auto">
              <a:xfrm>
                <a:off x="5318780" y="5044584"/>
                <a:ext cx="101414" cy="165419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65" name="Freeform 84"/>
              <p:cNvSpPr>
                <a:spLocks/>
              </p:cNvSpPr>
              <p:nvPr/>
            </p:nvSpPr>
            <p:spPr bwMode="auto">
              <a:xfrm>
                <a:off x="4592805" y="6455831"/>
                <a:ext cx="48873"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66" name="Oval 85"/>
              <p:cNvSpPr>
                <a:spLocks noChangeArrowheads="1"/>
              </p:cNvSpPr>
              <p:nvPr/>
            </p:nvSpPr>
            <p:spPr bwMode="auto">
              <a:xfrm>
                <a:off x="4479167" y="6290880"/>
                <a:ext cx="248037" cy="24559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67" name="Oval 86"/>
              <p:cNvSpPr>
                <a:spLocks noChangeArrowheads="1"/>
              </p:cNvSpPr>
              <p:nvPr/>
            </p:nvSpPr>
            <p:spPr bwMode="auto">
              <a:xfrm>
                <a:off x="4514602" y="6163807"/>
                <a:ext cx="180835" cy="18205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68" name="Freeform 87"/>
              <p:cNvSpPr>
                <a:spLocks/>
              </p:cNvSpPr>
              <p:nvPr/>
            </p:nvSpPr>
            <p:spPr bwMode="auto">
              <a:xfrm>
                <a:off x="4763048" y="6510814"/>
                <a:ext cx="35434" cy="129518"/>
              </a:xfrm>
              <a:custGeom>
                <a:avLst/>
                <a:gdLst>
                  <a:gd name="T0" fmla="*/ 0 w 29"/>
                  <a:gd name="T1" fmla="*/ 0 h 106"/>
                  <a:gd name="T2" fmla="*/ 29 w 29"/>
                  <a:gd name="T3" fmla="*/ 0 h 106"/>
                  <a:gd name="T4" fmla="*/ 29 w 29"/>
                  <a:gd name="T5" fmla="*/ 106 h 106"/>
                  <a:gd name="T6" fmla="*/ 0 w 29"/>
                  <a:gd name="T7" fmla="*/ 106 h 106"/>
                  <a:gd name="T8" fmla="*/ 0 w 29"/>
                  <a:gd name="T9" fmla="*/ 0 h 106"/>
                  <a:gd name="T10" fmla="*/ 0 w 29"/>
                  <a:gd name="T11" fmla="*/ 0 h 106"/>
                </a:gdLst>
                <a:ahLst/>
                <a:cxnLst>
                  <a:cxn ang="0">
                    <a:pos x="T0" y="T1"/>
                  </a:cxn>
                  <a:cxn ang="0">
                    <a:pos x="T2" y="T3"/>
                  </a:cxn>
                  <a:cxn ang="0">
                    <a:pos x="T4" y="T5"/>
                  </a:cxn>
                  <a:cxn ang="0">
                    <a:pos x="T6" y="T7"/>
                  </a:cxn>
                  <a:cxn ang="0">
                    <a:pos x="T8" y="T9"/>
                  </a:cxn>
                  <a:cxn ang="0">
                    <a:pos x="T10" y="T11"/>
                  </a:cxn>
                </a:cxnLst>
                <a:rect l="0" t="0" r="r" b="b"/>
                <a:pathLst>
                  <a:path w="29" h="106">
                    <a:moveTo>
                      <a:pt x="0" y="0"/>
                    </a:moveTo>
                    <a:lnTo>
                      <a:pt x="29" y="0"/>
                    </a:lnTo>
                    <a:lnTo>
                      <a:pt x="29" y="106"/>
                    </a:lnTo>
                    <a:lnTo>
                      <a:pt x="0" y="106"/>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69" name="Oval 88"/>
              <p:cNvSpPr>
                <a:spLocks noChangeArrowheads="1"/>
              </p:cNvSpPr>
              <p:nvPr/>
            </p:nvSpPr>
            <p:spPr bwMode="auto">
              <a:xfrm>
                <a:off x="4694624" y="6394738"/>
                <a:ext cx="169838" cy="17350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70" name="Oval 89"/>
              <p:cNvSpPr>
                <a:spLocks noChangeArrowheads="1"/>
              </p:cNvSpPr>
              <p:nvPr/>
            </p:nvSpPr>
            <p:spPr bwMode="auto">
              <a:xfrm>
                <a:off x="4717839" y="6307986"/>
                <a:ext cx="123407" cy="12707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71" name="Freeform 90"/>
              <p:cNvSpPr>
                <a:spLocks/>
              </p:cNvSpPr>
              <p:nvPr/>
            </p:nvSpPr>
            <p:spPr bwMode="auto">
              <a:xfrm>
                <a:off x="11310771" y="6464384"/>
                <a:ext cx="48874"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72" name="Freeform 96"/>
              <p:cNvSpPr>
                <a:spLocks/>
              </p:cNvSpPr>
              <p:nvPr/>
            </p:nvSpPr>
            <p:spPr bwMode="auto">
              <a:xfrm>
                <a:off x="11795848" y="6464384"/>
                <a:ext cx="48874"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73" name="Oval 97"/>
              <p:cNvSpPr>
                <a:spLocks noChangeArrowheads="1"/>
              </p:cNvSpPr>
              <p:nvPr/>
            </p:nvSpPr>
            <p:spPr bwMode="auto">
              <a:xfrm>
                <a:off x="11694434" y="6299433"/>
                <a:ext cx="248037" cy="24559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74" name="Freeform 99"/>
              <p:cNvSpPr>
                <a:spLocks/>
              </p:cNvSpPr>
              <p:nvPr/>
            </p:nvSpPr>
            <p:spPr bwMode="auto">
              <a:xfrm>
                <a:off x="11974239" y="6519368"/>
                <a:ext cx="34212" cy="129517"/>
              </a:xfrm>
              <a:custGeom>
                <a:avLst/>
                <a:gdLst>
                  <a:gd name="T0" fmla="*/ 0 w 28"/>
                  <a:gd name="T1" fmla="*/ 0 h 106"/>
                  <a:gd name="T2" fmla="*/ 28 w 28"/>
                  <a:gd name="T3" fmla="*/ 0 h 106"/>
                  <a:gd name="T4" fmla="*/ 28 w 28"/>
                  <a:gd name="T5" fmla="*/ 106 h 106"/>
                  <a:gd name="T6" fmla="*/ 0 w 28"/>
                  <a:gd name="T7" fmla="*/ 106 h 106"/>
                  <a:gd name="T8" fmla="*/ 0 w 28"/>
                  <a:gd name="T9" fmla="*/ 0 h 106"/>
                  <a:gd name="T10" fmla="*/ 0 w 28"/>
                  <a:gd name="T11" fmla="*/ 0 h 106"/>
                </a:gdLst>
                <a:ahLst/>
                <a:cxnLst>
                  <a:cxn ang="0">
                    <a:pos x="T0" y="T1"/>
                  </a:cxn>
                  <a:cxn ang="0">
                    <a:pos x="T2" y="T3"/>
                  </a:cxn>
                  <a:cxn ang="0">
                    <a:pos x="T4" y="T5"/>
                  </a:cxn>
                  <a:cxn ang="0">
                    <a:pos x="T6" y="T7"/>
                  </a:cxn>
                  <a:cxn ang="0">
                    <a:pos x="T8" y="T9"/>
                  </a:cxn>
                  <a:cxn ang="0">
                    <a:pos x="T10" y="T11"/>
                  </a:cxn>
                </a:cxnLst>
                <a:rect l="0" t="0" r="r" b="b"/>
                <a:pathLst>
                  <a:path w="28" h="106">
                    <a:moveTo>
                      <a:pt x="0" y="0"/>
                    </a:moveTo>
                    <a:lnTo>
                      <a:pt x="28" y="0"/>
                    </a:lnTo>
                    <a:lnTo>
                      <a:pt x="28" y="106"/>
                    </a:lnTo>
                    <a:lnTo>
                      <a:pt x="0" y="106"/>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75" name="Oval 100"/>
              <p:cNvSpPr>
                <a:spLocks noChangeArrowheads="1"/>
              </p:cNvSpPr>
              <p:nvPr/>
            </p:nvSpPr>
            <p:spPr bwMode="auto">
              <a:xfrm>
                <a:off x="11904594" y="6403291"/>
                <a:ext cx="171060" cy="17350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76" name="Oval 101"/>
              <p:cNvSpPr>
                <a:spLocks noChangeArrowheads="1"/>
              </p:cNvSpPr>
              <p:nvPr/>
            </p:nvSpPr>
            <p:spPr bwMode="auto">
              <a:xfrm>
                <a:off x="11927809" y="6314096"/>
                <a:ext cx="124629" cy="12951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77" name="Rectangle 78"/>
              <p:cNvSpPr>
                <a:spLocks noChangeArrowheads="1"/>
              </p:cNvSpPr>
              <p:nvPr/>
            </p:nvSpPr>
            <p:spPr bwMode="auto">
              <a:xfrm>
                <a:off x="4484278" y="6634222"/>
                <a:ext cx="1139993" cy="67203"/>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78" name="Rectangle 77"/>
              <p:cNvSpPr>
                <a:spLocks noChangeArrowheads="1"/>
              </p:cNvSpPr>
              <p:nvPr/>
            </p:nvSpPr>
            <p:spPr bwMode="auto">
              <a:xfrm>
                <a:off x="6155100" y="6634222"/>
                <a:ext cx="1142438" cy="67204"/>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79" name="Rectangle 76"/>
              <p:cNvSpPr>
                <a:spLocks noChangeArrowheads="1"/>
              </p:cNvSpPr>
              <p:nvPr/>
            </p:nvSpPr>
            <p:spPr bwMode="auto">
              <a:xfrm>
                <a:off x="8522022" y="6634222"/>
                <a:ext cx="398325" cy="67204"/>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sp>
          <p:nvSpPr>
            <p:cNvPr id="587" name="Freeform 586"/>
            <p:cNvSpPr>
              <a:spLocks noEditPoints="1"/>
            </p:cNvSpPr>
            <p:nvPr/>
          </p:nvSpPr>
          <p:spPr bwMode="auto">
            <a:xfrm flipH="1">
              <a:off x="10755933" y="6646631"/>
              <a:ext cx="461492" cy="299403"/>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rgbClr val="00BCF2"/>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88" name="Freeform 587"/>
            <p:cNvSpPr>
              <a:spLocks noEditPoints="1"/>
            </p:cNvSpPr>
            <p:nvPr/>
          </p:nvSpPr>
          <p:spPr bwMode="auto">
            <a:xfrm flipH="1">
              <a:off x="8781898" y="6646632"/>
              <a:ext cx="461492" cy="299404"/>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rgbClr val="FF8C00"/>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89" name="Freeform 588"/>
            <p:cNvSpPr>
              <a:spLocks noEditPoints="1"/>
            </p:cNvSpPr>
            <p:nvPr/>
          </p:nvSpPr>
          <p:spPr bwMode="auto">
            <a:xfrm flipH="1">
              <a:off x="5710014" y="6646633"/>
              <a:ext cx="461492" cy="299405"/>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0" name="Freeform 589"/>
            <p:cNvSpPr>
              <a:spLocks noEditPoints="1"/>
            </p:cNvSpPr>
            <p:nvPr/>
          </p:nvSpPr>
          <p:spPr bwMode="auto">
            <a:xfrm flipH="1">
              <a:off x="6826516" y="6646631"/>
              <a:ext cx="461492" cy="299403"/>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rgbClr val="FF8C00"/>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1" name="Freeform 590"/>
            <p:cNvSpPr>
              <a:spLocks noEditPoints="1"/>
            </p:cNvSpPr>
            <p:nvPr/>
          </p:nvSpPr>
          <p:spPr bwMode="auto">
            <a:xfrm>
              <a:off x="7346081" y="6646631"/>
              <a:ext cx="461492" cy="299403"/>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rgbClr val="00BCF2"/>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sp>
        <p:nvSpPr>
          <p:cNvPr id="234" name="Freeform 6"/>
          <p:cNvSpPr>
            <a:spLocks/>
          </p:cNvSpPr>
          <p:nvPr/>
        </p:nvSpPr>
        <p:spPr bwMode="auto">
          <a:xfrm flipH="1">
            <a:off x="10915242" y="4368096"/>
            <a:ext cx="941476" cy="588588"/>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C9F1FF"/>
          </a:solidFill>
          <a:ln>
            <a:noFill/>
          </a:ln>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latin typeface="Calibri" panose="020F0502020204030204"/>
            </a:endParaRPr>
          </a:p>
        </p:txBody>
      </p:sp>
      <p:grpSp>
        <p:nvGrpSpPr>
          <p:cNvPr id="244" name="Group 243"/>
          <p:cNvGrpSpPr/>
          <p:nvPr/>
        </p:nvGrpSpPr>
        <p:grpSpPr>
          <a:xfrm>
            <a:off x="9115653" y="5958417"/>
            <a:ext cx="983624" cy="603885"/>
            <a:chOff x="9569763" y="4967623"/>
            <a:chExt cx="1374321" cy="843750"/>
          </a:xfrm>
        </p:grpSpPr>
        <p:grpSp>
          <p:nvGrpSpPr>
            <p:cNvPr id="245" name="Group 244"/>
            <p:cNvGrpSpPr/>
            <p:nvPr/>
          </p:nvGrpSpPr>
          <p:grpSpPr>
            <a:xfrm>
              <a:off x="9569763" y="5074261"/>
              <a:ext cx="1374321" cy="737112"/>
              <a:chOff x="5728342" y="5129758"/>
              <a:chExt cx="1048955" cy="562603"/>
            </a:xfrm>
          </p:grpSpPr>
          <p:sp>
            <p:nvSpPr>
              <p:cNvPr id="247" name="Freeform 63"/>
              <p:cNvSpPr>
                <a:spLocks/>
              </p:cNvSpPr>
              <p:nvPr/>
            </p:nvSpPr>
            <p:spPr bwMode="auto">
              <a:xfrm>
                <a:off x="5895267" y="5152427"/>
                <a:ext cx="715103" cy="449259"/>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505050"/>
                  </a:solidFill>
                  <a:effectLst/>
                  <a:uLnTx/>
                  <a:uFillTx/>
                </a:endParaRPr>
              </a:p>
            </p:txBody>
          </p:sp>
          <p:sp>
            <p:nvSpPr>
              <p:cNvPr id="248" name="Freeform 64"/>
              <p:cNvSpPr>
                <a:spLocks noEditPoints="1"/>
              </p:cNvSpPr>
              <p:nvPr/>
            </p:nvSpPr>
            <p:spPr bwMode="auto">
              <a:xfrm>
                <a:off x="5728342" y="5129758"/>
                <a:ext cx="1048955" cy="562603"/>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505050"/>
                  </a:solidFill>
                  <a:effectLst/>
                  <a:uLnTx/>
                  <a:uFillTx/>
                </a:endParaRPr>
              </a:p>
            </p:txBody>
          </p:sp>
        </p:grpSp>
        <p:pic>
          <p:nvPicPr>
            <p:cNvPr id="246" name="Picture 245"/>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69677" y="4967623"/>
              <a:ext cx="1121621" cy="840302"/>
            </a:xfrm>
            <a:prstGeom prst="rect">
              <a:avLst/>
            </a:prstGeom>
          </p:spPr>
        </p:pic>
      </p:grpSp>
      <p:grpSp>
        <p:nvGrpSpPr>
          <p:cNvPr id="249" name="Group 248"/>
          <p:cNvGrpSpPr/>
          <p:nvPr/>
        </p:nvGrpSpPr>
        <p:grpSpPr>
          <a:xfrm>
            <a:off x="10856774" y="5602484"/>
            <a:ext cx="397853" cy="684305"/>
            <a:chOff x="10573591" y="4721486"/>
            <a:chExt cx="515205" cy="886151"/>
          </a:xfrm>
        </p:grpSpPr>
        <p:grpSp>
          <p:nvGrpSpPr>
            <p:cNvPr id="250" name="Group 249"/>
            <p:cNvGrpSpPr/>
            <p:nvPr/>
          </p:nvGrpSpPr>
          <p:grpSpPr>
            <a:xfrm>
              <a:off x="10573591" y="4721486"/>
              <a:ext cx="515205" cy="886151"/>
              <a:chOff x="6416654" y="4806210"/>
              <a:chExt cx="515205" cy="886151"/>
            </a:xfrm>
          </p:grpSpPr>
          <p:sp>
            <p:nvSpPr>
              <p:cNvPr id="253"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505050"/>
                  </a:solidFill>
                  <a:effectLst/>
                  <a:uLnTx/>
                  <a:uFillTx/>
                </a:endParaRPr>
              </a:p>
            </p:txBody>
          </p:sp>
          <p:sp>
            <p:nvSpPr>
              <p:cNvPr id="257"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505050"/>
                  </a:solidFill>
                  <a:effectLst/>
                  <a:uLnTx/>
                  <a:uFillTx/>
                </a:endParaRPr>
              </a:p>
            </p:txBody>
          </p:sp>
        </p:grpSp>
        <p:pic>
          <p:nvPicPr>
            <p:cNvPr id="251" name="Picture 250"/>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662993" y="4840264"/>
              <a:ext cx="336398" cy="336398"/>
            </a:xfrm>
            <a:prstGeom prst="rect">
              <a:avLst/>
            </a:prstGeom>
          </p:spPr>
        </p:pic>
      </p:grpSp>
      <p:grpSp>
        <p:nvGrpSpPr>
          <p:cNvPr id="258" name="Group 257"/>
          <p:cNvGrpSpPr/>
          <p:nvPr/>
        </p:nvGrpSpPr>
        <p:grpSpPr>
          <a:xfrm>
            <a:off x="11402314" y="6080293"/>
            <a:ext cx="804213" cy="508142"/>
            <a:chOff x="10944081" y="5157606"/>
            <a:chExt cx="1010147" cy="638261"/>
          </a:xfrm>
        </p:grpSpPr>
        <p:grpSp>
          <p:nvGrpSpPr>
            <p:cNvPr id="259" name="Group 258"/>
            <p:cNvGrpSpPr/>
            <p:nvPr/>
          </p:nvGrpSpPr>
          <p:grpSpPr>
            <a:xfrm>
              <a:off x="10944081" y="5157606"/>
              <a:ext cx="1010147" cy="638261"/>
              <a:chOff x="9923939" y="904037"/>
              <a:chExt cx="724336" cy="457671"/>
            </a:xfrm>
          </p:grpSpPr>
          <p:sp>
            <p:nvSpPr>
              <p:cNvPr id="261" name="Freeform 32"/>
              <p:cNvSpPr>
                <a:spLocks/>
              </p:cNvSpPr>
              <p:nvPr/>
            </p:nvSpPr>
            <p:spPr bwMode="auto">
              <a:xfrm>
                <a:off x="9923939" y="904037"/>
                <a:ext cx="724336" cy="457671"/>
              </a:xfrm>
              <a:custGeom>
                <a:avLst/>
                <a:gdLst>
                  <a:gd name="T0" fmla="*/ 1 w 247"/>
                  <a:gd name="T1" fmla="*/ 140 h 156"/>
                  <a:gd name="T2" fmla="*/ 19 w 247"/>
                  <a:gd name="T3" fmla="*/ 48 h 156"/>
                  <a:gd name="T4" fmla="*/ 19 w 247"/>
                  <a:gd name="T5" fmla="*/ 10 h 156"/>
                  <a:gd name="T6" fmla="*/ 29 w 247"/>
                  <a:gd name="T7" fmla="*/ 0 h 156"/>
                  <a:gd name="T8" fmla="*/ 91 w 247"/>
                  <a:gd name="T9" fmla="*/ 0 h 156"/>
                  <a:gd name="T10" fmla="*/ 124 w 247"/>
                  <a:gd name="T11" fmla="*/ 0 h 156"/>
                  <a:gd name="T12" fmla="*/ 236 w 247"/>
                  <a:gd name="T13" fmla="*/ 0 h 156"/>
                  <a:gd name="T14" fmla="*/ 247 w 247"/>
                  <a:gd name="T15" fmla="*/ 10 h 156"/>
                  <a:gd name="T16" fmla="*/ 247 w 247"/>
                  <a:gd name="T17" fmla="*/ 146 h 156"/>
                  <a:gd name="T18" fmla="*/ 236 w 247"/>
                  <a:gd name="T19" fmla="*/ 156 h 156"/>
                  <a:gd name="T20" fmla="*/ 29 w 247"/>
                  <a:gd name="T21" fmla="*/ 156 h 156"/>
                  <a:gd name="T22" fmla="*/ 19 w 247"/>
                  <a:gd name="T23" fmla="*/ 146 h 156"/>
                  <a:gd name="T24" fmla="*/ 19 w 247"/>
                  <a:gd name="T25" fmla="*/ 146 h 156"/>
                  <a:gd name="T26" fmla="*/ 4 w 247"/>
                  <a:gd name="T27" fmla="*/ 146 h 156"/>
                  <a:gd name="T28" fmla="*/ 0 w 247"/>
                  <a:gd name="T29" fmla="*/ 141 h 156"/>
                  <a:gd name="T30" fmla="*/ 1 w 247"/>
                  <a:gd name="T31" fmla="*/ 14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7" h="156">
                    <a:moveTo>
                      <a:pt x="1" y="140"/>
                    </a:moveTo>
                    <a:cubicBezTo>
                      <a:pt x="19" y="48"/>
                      <a:pt x="19" y="48"/>
                      <a:pt x="19" y="48"/>
                    </a:cubicBezTo>
                    <a:cubicBezTo>
                      <a:pt x="19" y="10"/>
                      <a:pt x="19" y="10"/>
                      <a:pt x="19" y="10"/>
                    </a:cubicBezTo>
                    <a:cubicBezTo>
                      <a:pt x="19" y="5"/>
                      <a:pt x="23" y="0"/>
                      <a:pt x="29" y="0"/>
                    </a:cubicBezTo>
                    <a:cubicBezTo>
                      <a:pt x="91" y="0"/>
                      <a:pt x="91" y="0"/>
                      <a:pt x="91" y="0"/>
                    </a:cubicBezTo>
                    <a:cubicBezTo>
                      <a:pt x="124" y="0"/>
                      <a:pt x="124" y="0"/>
                      <a:pt x="124" y="0"/>
                    </a:cubicBezTo>
                    <a:cubicBezTo>
                      <a:pt x="236" y="0"/>
                      <a:pt x="236" y="0"/>
                      <a:pt x="236" y="0"/>
                    </a:cubicBezTo>
                    <a:cubicBezTo>
                      <a:pt x="242" y="0"/>
                      <a:pt x="247" y="5"/>
                      <a:pt x="247" y="10"/>
                    </a:cubicBezTo>
                    <a:cubicBezTo>
                      <a:pt x="247" y="146"/>
                      <a:pt x="247" y="146"/>
                      <a:pt x="247" y="146"/>
                    </a:cubicBezTo>
                    <a:cubicBezTo>
                      <a:pt x="247" y="152"/>
                      <a:pt x="242" y="156"/>
                      <a:pt x="236" y="156"/>
                    </a:cubicBezTo>
                    <a:cubicBezTo>
                      <a:pt x="29" y="156"/>
                      <a:pt x="29" y="156"/>
                      <a:pt x="29" y="156"/>
                    </a:cubicBezTo>
                    <a:cubicBezTo>
                      <a:pt x="23" y="156"/>
                      <a:pt x="19" y="152"/>
                      <a:pt x="19" y="146"/>
                    </a:cubicBezTo>
                    <a:cubicBezTo>
                      <a:pt x="19" y="146"/>
                      <a:pt x="19" y="146"/>
                      <a:pt x="19" y="146"/>
                    </a:cubicBezTo>
                    <a:cubicBezTo>
                      <a:pt x="4" y="146"/>
                      <a:pt x="4" y="146"/>
                      <a:pt x="4" y="146"/>
                    </a:cubicBezTo>
                    <a:cubicBezTo>
                      <a:pt x="2" y="146"/>
                      <a:pt x="0" y="144"/>
                      <a:pt x="0" y="141"/>
                    </a:cubicBezTo>
                    <a:cubicBezTo>
                      <a:pt x="0" y="141"/>
                      <a:pt x="0" y="140"/>
                      <a:pt x="1" y="14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endParaRPr>
              </a:p>
            </p:txBody>
          </p:sp>
          <p:sp>
            <p:nvSpPr>
              <p:cNvPr id="262" name="Rectangle 33"/>
              <p:cNvSpPr>
                <a:spLocks noChangeArrowheads="1"/>
              </p:cNvSpPr>
              <p:nvPr/>
            </p:nvSpPr>
            <p:spPr bwMode="auto">
              <a:xfrm>
                <a:off x="10030730" y="948688"/>
                <a:ext cx="582942" cy="36837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endParaRPr>
              </a:p>
            </p:txBody>
          </p:sp>
        </p:grpSp>
        <p:pic>
          <p:nvPicPr>
            <p:cNvPr id="260" name="Picture 259"/>
            <p:cNvPicPr>
              <a:picLocks noChangeAspect="1"/>
            </p:cNvPicPr>
            <p:nvPr/>
          </p:nvPicPr>
          <p:blipFill rotWithShape="1">
            <a:blip r:embed="rId12" cstate="print">
              <a:extLst>
                <a:ext uri="{28A0092B-C50C-407E-A947-70E740481C1C}">
                  <a14:useLocalDpi xmlns:a14="http://schemas.microsoft.com/office/drawing/2010/main" val="0"/>
                </a:ext>
              </a:extLst>
            </a:blip>
            <a:srcRect r="77973" b="4460"/>
            <a:stretch/>
          </p:blipFill>
          <p:spPr>
            <a:xfrm>
              <a:off x="11193142" y="5171513"/>
              <a:ext cx="554780" cy="610446"/>
            </a:xfrm>
            <a:prstGeom prst="rect">
              <a:avLst/>
            </a:prstGeom>
          </p:spPr>
        </p:pic>
      </p:grpSp>
      <p:sp>
        <p:nvSpPr>
          <p:cNvPr id="9" name="Oval 8"/>
          <p:cNvSpPr/>
          <p:nvPr/>
        </p:nvSpPr>
        <p:spPr bwMode="auto">
          <a:xfrm>
            <a:off x="10703663" y="4844301"/>
            <a:ext cx="185982" cy="185982"/>
          </a:xfrm>
          <a:prstGeom prst="ellipse">
            <a:avLst/>
          </a:prstGeom>
          <a:solidFill>
            <a:srgbClr val="C9F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3" name="Oval 262"/>
          <p:cNvSpPr/>
          <p:nvPr/>
        </p:nvSpPr>
        <p:spPr bwMode="auto">
          <a:xfrm>
            <a:off x="10517578" y="4949860"/>
            <a:ext cx="143908" cy="143908"/>
          </a:xfrm>
          <a:prstGeom prst="ellipse">
            <a:avLst/>
          </a:prstGeom>
          <a:solidFill>
            <a:srgbClr val="C9F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 name="TextBox 9"/>
          <p:cNvSpPr txBox="1"/>
          <p:nvPr/>
        </p:nvSpPr>
        <p:spPr>
          <a:xfrm>
            <a:off x="10955291" y="4466204"/>
            <a:ext cx="816477" cy="555610"/>
          </a:xfrm>
          <a:prstGeom prst="rect">
            <a:avLst/>
          </a:prstGeom>
          <a:noFill/>
        </p:spPr>
        <p:txBody>
          <a:bodyPr wrap="none" lIns="186521" tIns="149217" rIns="186521" bIns="149217" rtlCol="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1836"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a:t>
            </a:r>
          </a:p>
        </p:txBody>
      </p:sp>
    </p:spTree>
    <p:extLst>
      <p:ext uri="{BB962C8B-B14F-4D97-AF65-F5344CB8AC3E}">
        <p14:creationId xmlns:p14="http://schemas.microsoft.com/office/powerpoint/2010/main" val="62713685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137"/>
          <p:cNvSpPr/>
          <p:nvPr/>
        </p:nvSpPr>
        <p:spPr bwMode="auto">
          <a:xfrm>
            <a:off x="-1179" y="1135062"/>
            <a:ext cx="12437653" cy="1235693"/>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a:t>Introducing Azure SQL DW Service</a:t>
            </a:r>
            <a:endParaRPr lang="en-US" dirty="0"/>
          </a:p>
        </p:txBody>
      </p:sp>
      <p:sp>
        <p:nvSpPr>
          <p:cNvPr id="3" name="21 INE 1"/>
          <p:cNvSpPr/>
          <p:nvPr/>
        </p:nvSpPr>
        <p:spPr bwMode="auto">
          <a:xfrm>
            <a:off x="3285466" y="2743298"/>
            <a:ext cx="1269819" cy="829615"/>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57150" cap="flat" cmpd="sng" algn="ctr">
            <a:solidFill>
              <a:srgbClr val="DD5900"/>
            </a:solidFill>
            <a:prstDash val="solid"/>
            <a:headEnd type="none" w="med" len="med"/>
            <a:tailEnd type="none" w="med" len="me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a:ea typeface="+mn-ea"/>
              <a:cs typeface="+mn-cs"/>
            </a:endParaRPr>
          </a:p>
        </p:txBody>
      </p:sp>
      <p:sp>
        <p:nvSpPr>
          <p:cNvPr id="4" name="Text Placeholder 2"/>
          <p:cNvSpPr txBox="1">
            <a:spLocks/>
          </p:cNvSpPr>
          <p:nvPr/>
        </p:nvSpPr>
        <p:spPr>
          <a:xfrm>
            <a:off x="275465" y="1213166"/>
            <a:ext cx="11887877" cy="115758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FFFFFF"/>
                </a:solidFill>
                <a:effectLst/>
                <a:uLnTx/>
                <a:uFillTx/>
                <a:latin typeface="Segoe UI Light"/>
                <a:ea typeface="+mn-ea"/>
                <a:cs typeface="+mn-cs"/>
              </a:rPr>
              <a:t>A relational </a:t>
            </a:r>
            <a:r>
              <a:rPr kumimoji="0" lang="en-US" sz="2000" b="0" i="0" u="none" strike="noStrike" kern="1200" cap="none" spc="0" normalizeH="0" baseline="0" noProof="0" dirty="0">
                <a:ln>
                  <a:noFill/>
                </a:ln>
                <a:solidFill>
                  <a:srgbClr val="FFFFFF"/>
                </a:solidFill>
                <a:effectLst/>
                <a:uLnTx/>
                <a:uFillTx/>
                <a:latin typeface="Segoe UI"/>
                <a:ea typeface="+mn-ea"/>
                <a:cs typeface="+mn-cs"/>
              </a:rPr>
              <a:t>data warehouse-as-a-service</a:t>
            </a:r>
            <a:r>
              <a:rPr kumimoji="0" lang="en-US" sz="2000" b="0" i="0" u="none" strike="noStrike" kern="1200" cap="none" spc="0" normalizeH="0" baseline="0" noProof="0" dirty="0">
                <a:ln>
                  <a:noFill/>
                </a:ln>
                <a:solidFill>
                  <a:srgbClr val="FFFFFF"/>
                </a:solidFill>
                <a:effectLst/>
                <a:uLnTx/>
                <a:uFillTx/>
                <a:latin typeface="Segoe UI Light"/>
                <a:ea typeface="+mn-ea"/>
                <a:cs typeface="+mn-cs"/>
              </a:rPr>
              <a:t>, fully managed by Microsoft. </a:t>
            </a:r>
          </a:p>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FFFFFF"/>
                </a:solidFill>
                <a:effectLst/>
                <a:uLnTx/>
                <a:uFillTx/>
                <a:latin typeface="Segoe UI Light"/>
                <a:ea typeface="+mn-ea"/>
                <a:cs typeface="+mn-cs"/>
              </a:rPr>
              <a:t>Industries first </a:t>
            </a:r>
            <a:r>
              <a:rPr kumimoji="0" lang="en-US" sz="2000" b="0" i="0" u="none" strike="noStrike" kern="1200" cap="none" spc="0" normalizeH="0" baseline="0" noProof="0" dirty="0">
                <a:ln>
                  <a:noFill/>
                </a:ln>
                <a:solidFill>
                  <a:srgbClr val="FFFFFF"/>
                </a:solidFill>
                <a:effectLst/>
                <a:uLnTx/>
                <a:uFillTx/>
                <a:latin typeface="Segoe UI"/>
                <a:ea typeface="+mn-ea"/>
                <a:cs typeface="+mn-cs"/>
              </a:rPr>
              <a:t>elastic</a:t>
            </a:r>
            <a:r>
              <a:rPr kumimoji="0" lang="en-US" sz="2000" b="0" i="0" u="none" strike="noStrike" kern="1200" cap="none" spc="0" normalizeH="0" baseline="0" noProof="0" dirty="0">
                <a:ln>
                  <a:noFill/>
                </a:ln>
                <a:solidFill>
                  <a:srgbClr val="FFFFFF"/>
                </a:solidFill>
                <a:effectLst/>
                <a:uLnTx/>
                <a:uFillTx/>
                <a:latin typeface="Segoe UI Light"/>
                <a:ea typeface="+mn-ea"/>
                <a:cs typeface="+mn-cs"/>
              </a:rPr>
              <a:t> cloud data warehouse with proven SQL Server capabilities.</a:t>
            </a:r>
          </a:p>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FFFFFF"/>
                </a:solidFill>
                <a:effectLst/>
                <a:uLnTx/>
                <a:uFillTx/>
                <a:latin typeface="Segoe UI Light"/>
                <a:ea typeface="+mn-ea"/>
                <a:cs typeface="+mn-cs"/>
              </a:rPr>
              <a:t>Support your </a:t>
            </a:r>
            <a:r>
              <a:rPr kumimoji="0" lang="en-US" sz="2000" b="0" i="0" u="none" strike="noStrike" kern="1200" cap="none" spc="0" normalizeH="0" baseline="0" noProof="0" dirty="0">
                <a:ln>
                  <a:noFill/>
                </a:ln>
                <a:solidFill>
                  <a:srgbClr val="FFFFFF"/>
                </a:solidFill>
                <a:effectLst/>
                <a:uLnTx/>
                <a:uFillTx/>
                <a:latin typeface="Segoe UI"/>
                <a:ea typeface="+mn-ea"/>
                <a:cs typeface="+mn-cs"/>
              </a:rPr>
              <a:t>smallest to your largest</a:t>
            </a:r>
            <a:r>
              <a:rPr kumimoji="0" lang="en-US" sz="2000" b="0" i="0" u="none" strike="noStrike" kern="1200" cap="none" spc="0" normalizeH="0" baseline="0" noProof="0" dirty="0">
                <a:ln>
                  <a:noFill/>
                </a:ln>
                <a:solidFill>
                  <a:srgbClr val="FFFFFF"/>
                </a:solidFill>
                <a:effectLst/>
                <a:uLnTx/>
                <a:uFillTx/>
                <a:latin typeface="Segoe UI Light"/>
                <a:ea typeface="+mn-ea"/>
                <a:cs typeface="+mn-cs"/>
              </a:rPr>
              <a:t> data storage needs.</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5" name="Group 2"/>
          <p:cNvGrpSpPr/>
          <p:nvPr/>
        </p:nvGrpSpPr>
        <p:grpSpPr>
          <a:xfrm>
            <a:off x="-1179" y="6648512"/>
            <a:ext cx="12437653" cy="353950"/>
            <a:chOff x="2577137" y="4571778"/>
            <a:chExt cx="9101124" cy="1390560"/>
          </a:xfrm>
        </p:grpSpPr>
        <p:sp>
          <p:nvSpPr>
            <p:cNvPr id="6" name="TextBox 5"/>
            <p:cNvSpPr txBox="1"/>
            <p:nvPr/>
          </p:nvSpPr>
          <p:spPr>
            <a:xfrm>
              <a:off x="2577137" y="4571778"/>
              <a:ext cx="3034890" cy="1390458"/>
            </a:xfrm>
            <a:prstGeom prst="rect">
              <a:avLst/>
            </a:prstGeom>
            <a:solidFill>
              <a:srgbClr val="0072C6"/>
            </a:solidFill>
          </p:spPr>
          <p:txBody>
            <a:bodyPr wrap="square" lIns="457135" tIns="137141" rIns="365708" rtlCol="0">
              <a:noAutofit/>
            </a:bodyPr>
            <a:lstStyle/>
            <a:p>
              <a:pPr marL="0" marR="0" lvl="0" indent="0" algn="l" defTabSz="932742" rtl="0" eaLnBrk="1" fontAlgn="auto" latinLnBrk="0" hangingPunct="1">
                <a:lnSpc>
                  <a:spcPts val="3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 </a:t>
              </a:r>
            </a:p>
          </p:txBody>
        </p:sp>
        <p:sp>
          <p:nvSpPr>
            <p:cNvPr id="7" name="TextBox 6"/>
            <p:cNvSpPr txBox="1"/>
            <p:nvPr/>
          </p:nvSpPr>
          <p:spPr>
            <a:xfrm>
              <a:off x="5612027" y="4572324"/>
              <a:ext cx="6066234" cy="1390014"/>
            </a:xfrm>
            <a:prstGeom prst="rect">
              <a:avLst/>
            </a:prstGeom>
            <a:solidFill>
              <a:srgbClr val="002050"/>
            </a:solidFill>
          </p:spPr>
          <p:txBody>
            <a:bodyPr wrap="square" lIns="457135" tIns="137141" rIns="639989" rtlCol="0">
              <a:noAutofit/>
            </a:bodyPr>
            <a:lstStyle/>
            <a:p>
              <a:pPr marL="0" marR="0" lvl="0" indent="0" algn="l" defTabSz="913774" rtl="0" eaLnBrk="1" fontAlgn="auto" latinLnBrk="0" hangingPunct="1">
                <a:lnSpc>
                  <a:spcPts val="2941"/>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uLnTx/>
                <a:uFillTx/>
                <a:latin typeface="Segoe UI Light"/>
                <a:ea typeface="+mn-ea"/>
                <a:cs typeface="+mn-cs"/>
              </a:endParaRPr>
            </a:p>
          </p:txBody>
        </p:sp>
      </p:grpSp>
      <p:grpSp>
        <p:nvGrpSpPr>
          <p:cNvPr id="10" name="1 GEAR"/>
          <p:cNvGrpSpPr/>
          <p:nvPr/>
        </p:nvGrpSpPr>
        <p:grpSpPr>
          <a:xfrm>
            <a:off x="3651908" y="2449618"/>
            <a:ext cx="676257" cy="704819"/>
            <a:chOff x="3427632" y="3858620"/>
            <a:chExt cx="676353" cy="704919"/>
          </a:xfrm>
        </p:grpSpPr>
        <p:sp>
          <p:nvSpPr>
            <p:cNvPr id="11" name="Oval 10"/>
            <p:cNvSpPr/>
            <p:nvPr/>
          </p:nvSpPr>
          <p:spPr bwMode="auto">
            <a:xfrm>
              <a:off x="3588513" y="4046252"/>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98"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Segoe UI"/>
                <a:ea typeface="+mn-ea"/>
                <a:cs typeface="Arial" charset="0"/>
              </a:endParaRPr>
            </a:p>
          </p:txBody>
        </p:sp>
        <p:grpSp>
          <p:nvGrpSpPr>
            <p:cNvPr id="12" name="Group 11"/>
            <p:cNvGrpSpPr/>
            <p:nvPr/>
          </p:nvGrpSpPr>
          <p:grpSpPr>
            <a:xfrm>
              <a:off x="3427632" y="3858620"/>
              <a:ext cx="676353" cy="704919"/>
              <a:chOff x="14154282" y="2732561"/>
              <a:chExt cx="1671361" cy="1714515"/>
            </a:xfrm>
          </p:grpSpPr>
          <p:sp>
            <p:nvSpPr>
              <p:cNvPr id="13" name="Freeform 12"/>
              <p:cNvSpPr>
                <a:spLocks noEditPoints="1"/>
              </p:cNvSpPr>
              <p:nvPr/>
            </p:nvSpPr>
            <p:spPr bwMode="black">
              <a:xfrm>
                <a:off x="14154282" y="2732561"/>
                <a:ext cx="1671361" cy="171451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adFill flip="none" rotWithShape="1">
                <a:gsLst>
                  <a:gs pos="57000">
                    <a:schemeClr val="tx1">
                      <a:lumMod val="75000"/>
                    </a:schemeClr>
                  </a:gs>
                  <a:gs pos="58000">
                    <a:schemeClr val="bg1">
                      <a:lumMod val="50000"/>
                    </a:schemeClr>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dirty="0">
                  <a:ln>
                    <a:noFill/>
                  </a:ln>
                  <a:solidFill>
                    <a:srgbClr val="FFFFFF"/>
                  </a:solidFill>
                  <a:effectLst/>
                  <a:uLnTx/>
                  <a:uFillTx/>
                  <a:latin typeface="Segoe Light"/>
                  <a:ea typeface="+mn-ea"/>
                  <a:cs typeface="+mn-cs"/>
                </a:endParaRPr>
              </a:p>
            </p:txBody>
          </p:sp>
          <p:sp>
            <p:nvSpPr>
              <p:cNvPr id="14" name="Oval 13"/>
              <p:cNvSpPr>
                <a:spLocks noChangeArrowheads="1"/>
              </p:cNvSpPr>
              <p:nvPr/>
            </p:nvSpPr>
            <p:spPr bwMode="black">
              <a:xfrm>
                <a:off x="14818730" y="3440877"/>
                <a:ext cx="342468" cy="342377"/>
              </a:xfrm>
              <a:prstGeom prst="ellipse">
                <a:avLst/>
              </a:pr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dirty="0">
                  <a:ln>
                    <a:noFill/>
                  </a:ln>
                  <a:solidFill>
                    <a:srgbClr val="000000"/>
                  </a:solidFill>
                  <a:effectLst/>
                  <a:uLnTx/>
                  <a:uFillTx/>
                  <a:latin typeface="Segoe UI"/>
                  <a:ea typeface="+mn-ea"/>
                  <a:cs typeface="+mn-cs"/>
                </a:endParaRPr>
              </a:p>
            </p:txBody>
          </p:sp>
        </p:grpSp>
      </p:grpSp>
      <p:sp>
        <p:nvSpPr>
          <p:cNvPr id="15" name="Rectangle 14"/>
          <p:cNvSpPr/>
          <p:nvPr/>
        </p:nvSpPr>
        <p:spPr bwMode="auto">
          <a:xfrm>
            <a:off x="176203" y="2456194"/>
            <a:ext cx="3308425" cy="5501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Elastic scale &amp; performance</a:t>
            </a:r>
          </a:p>
        </p:txBody>
      </p:sp>
      <p:sp>
        <p:nvSpPr>
          <p:cNvPr id="16" name="TextBox 15"/>
          <p:cNvSpPr txBox="1"/>
          <p:nvPr/>
        </p:nvSpPr>
        <p:spPr>
          <a:xfrm>
            <a:off x="884401" y="4858230"/>
            <a:ext cx="3404057" cy="1547896"/>
          </a:xfrm>
          <a:prstGeom prst="rect">
            <a:avLst/>
          </a:prstGeom>
          <a:noFill/>
          <a:ln>
            <a:noFill/>
          </a:ln>
        </p:spPr>
        <p:txBody>
          <a:bodyPr wrap="square" lIns="182854" tIns="146284" rIns="182854" bIns="146284" rtlCol="0">
            <a:spAutoFit/>
          </a:bodyPr>
          <a:lstStyle/>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Scales to petabytes of data</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Massively Parallel Processing</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Instant-on compute scales in seconds</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Query Relational / Non-Relational</a:t>
            </a:r>
          </a:p>
        </p:txBody>
      </p:sp>
      <p:grpSp>
        <p:nvGrpSpPr>
          <p:cNvPr id="17" name="Group 16"/>
          <p:cNvGrpSpPr>
            <a:grpSpLocks noChangeAspect="1"/>
          </p:cNvGrpSpPr>
          <p:nvPr/>
        </p:nvGrpSpPr>
        <p:grpSpPr>
          <a:xfrm>
            <a:off x="266832" y="3139581"/>
            <a:ext cx="1160743" cy="1928722"/>
            <a:chOff x="2066845" y="1140049"/>
            <a:chExt cx="550302" cy="914400"/>
          </a:xfrm>
          <a:solidFill>
            <a:schemeClr val="accent4"/>
          </a:solidFill>
        </p:grpSpPr>
        <p:sp>
          <p:nvSpPr>
            <p:cNvPr id="18" name="Freeform 22"/>
            <p:cNvSpPr>
              <a:spLocks/>
            </p:cNvSpPr>
            <p:nvPr/>
          </p:nvSpPr>
          <p:spPr bwMode="auto">
            <a:xfrm>
              <a:off x="2275580" y="1140049"/>
              <a:ext cx="341567" cy="709514"/>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19" name="Freeform 342"/>
            <p:cNvSpPr>
              <a:spLocks/>
            </p:cNvSpPr>
            <p:nvPr/>
          </p:nvSpPr>
          <p:spPr bwMode="auto">
            <a:xfrm>
              <a:off x="2169314" y="1242493"/>
              <a:ext cx="341567" cy="709514"/>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20" name="Freeform 343"/>
            <p:cNvSpPr>
              <a:spLocks noEditPoints="1"/>
            </p:cNvSpPr>
            <p:nvPr/>
          </p:nvSpPr>
          <p:spPr bwMode="auto">
            <a:xfrm>
              <a:off x="2066845" y="1344935"/>
              <a:ext cx="345364" cy="709514"/>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grpSp>
      <p:grpSp>
        <p:nvGrpSpPr>
          <p:cNvPr id="21" name="Group 20"/>
          <p:cNvGrpSpPr>
            <a:grpSpLocks noChangeAspect="1"/>
          </p:cNvGrpSpPr>
          <p:nvPr/>
        </p:nvGrpSpPr>
        <p:grpSpPr>
          <a:xfrm>
            <a:off x="1580737" y="3182459"/>
            <a:ext cx="610571" cy="1014541"/>
            <a:chOff x="2066845" y="1140049"/>
            <a:chExt cx="550302" cy="914400"/>
          </a:xfrm>
          <a:solidFill>
            <a:schemeClr val="accent4"/>
          </a:solidFill>
        </p:grpSpPr>
        <p:sp>
          <p:nvSpPr>
            <p:cNvPr id="22" name="Freeform 22"/>
            <p:cNvSpPr>
              <a:spLocks/>
            </p:cNvSpPr>
            <p:nvPr/>
          </p:nvSpPr>
          <p:spPr bwMode="auto">
            <a:xfrm>
              <a:off x="2275580" y="1140049"/>
              <a:ext cx="341567" cy="709514"/>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23" name="Freeform 342"/>
            <p:cNvSpPr>
              <a:spLocks/>
            </p:cNvSpPr>
            <p:nvPr/>
          </p:nvSpPr>
          <p:spPr bwMode="auto">
            <a:xfrm>
              <a:off x="2169314" y="1242493"/>
              <a:ext cx="341567" cy="709514"/>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24" name="Freeform 343"/>
            <p:cNvSpPr>
              <a:spLocks noEditPoints="1"/>
            </p:cNvSpPr>
            <p:nvPr/>
          </p:nvSpPr>
          <p:spPr bwMode="auto">
            <a:xfrm>
              <a:off x="2066845" y="1344935"/>
              <a:ext cx="345364" cy="709514"/>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grpSp>
      <p:sp>
        <p:nvSpPr>
          <p:cNvPr id="25" name="2 LINE 2"/>
          <p:cNvSpPr/>
          <p:nvPr/>
        </p:nvSpPr>
        <p:spPr bwMode="auto">
          <a:xfrm flipH="1">
            <a:off x="7232405" y="2743298"/>
            <a:ext cx="1269819" cy="829615"/>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57150" cap="flat" cmpd="sng" algn="ctr">
            <a:solidFill>
              <a:srgbClr val="DD5900"/>
            </a:solidFill>
            <a:prstDash val="solid"/>
            <a:headEnd type="none" w="med" len="med"/>
            <a:tailEnd type="none" w="med" len="me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a:ea typeface="+mn-ea"/>
              <a:cs typeface="+mn-cs"/>
            </a:endParaRPr>
          </a:p>
        </p:txBody>
      </p:sp>
      <p:grpSp>
        <p:nvGrpSpPr>
          <p:cNvPr id="26" name="2 GEAR"/>
          <p:cNvGrpSpPr/>
          <p:nvPr/>
        </p:nvGrpSpPr>
        <p:grpSpPr>
          <a:xfrm>
            <a:off x="7485002" y="2469332"/>
            <a:ext cx="676257" cy="704819"/>
            <a:chOff x="3427632" y="3858620"/>
            <a:chExt cx="676353" cy="704919"/>
          </a:xfrm>
        </p:grpSpPr>
        <p:sp>
          <p:nvSpPr>
            <p:cNvPr id="27" name="Oval 26"/>
            <p:cNvSpPr/>
            <p:nvPr/>
          </p:nvSpPr>
          <p:spPr bwMode="auto">
            <a:xfrm>
              <a:off x="3647037" y="4038061"/>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98"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Segoe UI"/>
                <a:ea typeface="+mn-ea"/>
                <a:cs typeface="Arial" charset="0"/>
              </a:endParaRPr>
            </a:p>
          </p:txBody>
        </p:sp>
        <p:grpSp>
          <p:nvGrpSpPr>
            <p:cNvPr id="28" name="Group 27"/>
            <p:cNvGrpSpPr/>
            <p:nvPr/>
          </p:nvGrpSpPr>
          <p:grpSpPr>
            <a:xfrm>
              <a:off x="3427632" y="3858620"/>
              <a:ext cx="676353" cy="704919"/>
              <a:chOff x="14154282" y="2732561"/>
              <a:chExt cx="1671361" cy="1714515"/>
            </a:xfrm>
          </p:grpSpPr>
          <p:sp>
            <p:nvSpPr>
              <p:cNvPr id="29" name="Freeform 28"/>
              <p:cNvSpPr>
                <a:spLocks noEditPoints="1"/>
              </p:cNvSpPr>
              <p:nvPr/>
            </p:nvSpPr>
            <p:spPr bwMode="black">
              <a:xfrm>
                <a:off x="14154282" y="2732561"/>
                <a:ext cx="1671361" cy="171451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adFill flip="none" rotWithShape="1">
                <a:gsLst>
                  <a:gs pos="57000">
                    <a:schemeClr val="tx1">
                      <a:lumMod val="75000"/>
                    </a:schemeClr>
                  </a:gs>
                  <a:gs pos="58000">
                    <a:schemeClr val="bg1">
                      <a:lumMod val="50000"/>
                    </a:schemeClr>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dirty="0">
                  <a:ln>
                    <a:noFill/>
                  </a:ln>
                  <a:solidFill>
                    <a:srgbClr val="FFFFFF"/>
                  </a:solidFill>
                  <a:effectLst/>
                  <a:uLnTx/>
                  <a:uFillTx/>
                  <a:latin typeface="Segoe Light"/>
                  <a:ea typeface="+mn-ea"/>
                  <a:cs typeface="+mn-cs"/>
                </a:endParaRPr>
              </a:p>
            </p:txBody>
          </p:sp>
          <p:sp>
            <p:nvSpPr>
              <p:cNvPr id="30" name="Oval 29"/>
              <p:cNvSpPr>
                <a:spLocks noChangeArrowheads="1"/>
              </p:cNvSpPr>
              <p:nvPr/>
            </p:nvSpPr>
            <p:spPr bwMode="black">
              <a:xfrm>
                <a:off x="14818730" y="3440877"/>
                <a:ext cx="342468" cy="342377"/>
              </a:xfrm>
              <a:prstGeom prst="ellipse">
                <a:avLst/>
              </a:pr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dirty="0">
                  <a:ln>
                    <a:noFill/>
                  </a:ln>
                  <a:solidFill>
                    <a:srgbClr val="000000"/>
                  </a:solidFill>
                  <a:effectLst/>
                  <a:uLnTx/>
                  <a:uFillTx/>
                  <a:latin typeface="Segoe UI"/>
                  <a:ea typeface="+mn-ea"/>
                  <a:cs typeface="+mn-cs"/>
                </a:endParaRPr>
              </a:p>
            </p:txBody>
          </p:sp>
        </p:grpSp>
      </p:grpSp>
      <p:sp>
        <p:nvSpPr>
          <p:cNvPr id="33" name="Freeform 32"/>
          <p:cNvSpPr/>
          <p:nvPr/>
        </p:nvSpPr>
        <p:spPr bwMode="auto">
          <a:xfrm rot="7010332">
            <a:off x="431103" y="4487510"/>
            <a:ext cx="383616" cy="338552"/>
          </a:xfrm>
          <a:custGeom>
            <a:avLst/>
            <a:gdLst>
              <a:gd name="connsiteX0" fmla="*/ 298980 w 1027246"/>
              <a:gd name="connsiteY0" fmla="*/ 813645 h 906577"/>
              <a:gd name="connsiteX1" fmla="*/ 360057 w 1027246"/>
              <a:gd name="connsiteY1" fmla="*/ 733608 h 906577"/>
              <a:gd name="connsiteX2" fmla="*/ 798175 w 1027246"/>
              <a:gd name="connsiteY2" fmla="*/ 725418 h 906577"/>
              <a:gd name="connsiteX3" fmla="*/ 889970 w 1027246"/>
              <a:gd name="connsiteY3" fmla="*/ 296946 h 906577"/>
              <a:gd name="connsiteX4" fmla="*/ 493660 w 1027246"/>
              <a:gd name="connsiteY4" fmla="*/ 109989 h 906577"/>
              <a:gd name="connsiteX5" fmla="*/ 221366 w 1027246"/>
              <a:gd name="connsiteY5" fmla="*/ 453312 h 906577"/>
              <a:gd name="connsiteX6" fmla="*/ 120686 w 1027246"/>
              <a:gd name="connsiteY6" fmla="*/ 453311 h 906577"/>
              <a:gd name="connsiteX7" fmla="*/ 470733 w 1027246"/>
              <a:gd name="connsiteY7" fmla="*/ 11953 h 906577"/>
              <a:gd name="connsiteX8" fmla="*/ 980209 w 1027246"/>
              <a:gd name="connsiteY8" fmla="*/ 252295 h 906577"/>
              <a:gd name="connsiteX9" fmla="*/ 862202 w 1027246"/>
              <a:gd name="connsiteY9" fmla="*/ 803116 h 906577"/>
              <a:gd name="connsiteX10" fmla="*/ 298980 w 1027246"/>
              <a:gd name="connsiteY10" fmla="*/ 813645 h 906577"/>
              <a:gd name="connsiteX11" fmla="*/ 43476 w 1027246"/>
              <a:gd name="connsiteY11" fmla="*/ 775687 h 906577"/>
              <a:gd name="connsiteX12" fmla="*/ 0 w 1027246"/>
              <a:gd name="connsiteY12" fmla="*/ 689765 h 906577"/>
              <a:gd name="connsiteX13" fmla="*/ 587668 w 1027246"/>
              <a:gd name="connsiteY13" fmla="*/ 392412 h 906577"/>
              <a:gd name="connsiteX14" fmla="*/ 631143 w 1027246"/>
              <a:gd name="connsiteY14" fmla="*/ 478334 h 90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7246" h="906577">
                <a:moveTo>
                  <a:pt x="298980" y="813645"/>
                </a:moveTo>
                <a:lnTo>
                  <a:pt x="360057" y="733608"/>
                </a:lnTo>
                <a:cubicBezTo>
                  <a:pt x="490271" y="832975"/>
                  <a:pt x="671767" y="829582"/>
                  <a:pt x="798175" y="725418"/>
                </a:cubicBezTo>
                <a:cubicBezTo>
                  <a:pt x="924584" y="621254"/>
                  <a:pt x="962611" y="443754"/>
                  <a:pt x="889970" y="296946"/>
                </a:cubicBezTo>
                <a:cubicBezTo>
                  <a:pt x="817329" y="150138"/>
                  <a:pt x="653152" y="72689"/>
                  <a:pt x="493660" y="109989"/>
                </a:cubicBezTo>
                <a:cubicBezTo>
                  <a:pt x="334167" y="147289"/>
                  <a:pt x="221366" y="289515"/>
                  <a:pt x="221366" y="453312"/>
                </a:cubicBezTo>
                <a:lnTo>
                  <a:pt x="120686" y="453311"/>
                </a:lnTo>
                <a:cubicBezTo>
                  <a:pt x="120686" y="242743"/>
                  <a:pt x="265698" y="59905"/>
                  <a:pt x="470733" y="11953"/>
                </a:cubicBezTo>
                <a:cubicBezTo>
                  <a:pt x="675768" y="-35998"/>
                  <a:pt x="886825" y="63566"/>
                  <a:pt x="980209" y="252295"/>
                </a:cubicBezTo>
                <a:cubicBezTo>
                  <a:pt x="1073592" y="441024"/>
                  <a:pt x="1024706" y="669208"/>
                  <a:pt x="862202" y="803116"/>
                </a:cubicBezTo>
                <a:cubicBezTo>
                  <a:pt x="699698" y="937024"/>
                  <a:pt x="466376" y="941385"/>
                  <a:pt x="298980" y="813645"/>
                </a:cubicBezTo>
                <a:close/>
                <a:moveTo>
                  <a:pt x="43476" y="775687"/>
                </a:moveTo>
                <a:lnTo>
                  <a:pt x="0" y="689765"/>
                </a:lnTo>
                <a:lnTo>
                  <a:pt x="587668" y="392412"/>
                </a:lnTo>
                <a:lnTo>
                  <a:pt x="631143" y="4783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Freeform 33"/>
          <p:cNvSpPr/>
          <p:nvPr/>
        </p:nvSpPr>
        <p:spPr bwMode="auto">
          <a:xfrm rot="7010332">
            <a:off x="1663102" y="3908901"/>
            <a:ext cx="194163" cy="171354"/>
          </a:xfrm>
          <a:custGeom>
            <a:avLst/>
            <a:gdLst>
              <a:gd name="connsiteX0" fmla="*/ 298980 w 1027246"/>
              <a:gd name="connsiteY0" fmla="*/ 813645 h 906577"/>
              <a:gd name="connsiteX1" fmla="*/ 360057 w 1027246"/>
              <a:gd name="connsiteY1" fmla="*/ 733608 h 906577"/>
              <a:gd name="connsiteX2" fmla="*/ 798175 w 1027246"/>
              <a:gd name="connsiteY2" fmla="*/ 725418 h 906577"/>
              <a:gd name="connsiteX3" fmla="*/ 889970 w 1027246"/>
              <a:gd name="connsiteY3" fmla="*/ 296946 h 906577"/>
              <a:gd name="connsiteX4" fmla="*/ 493660 w 1027246"/>
              <a:gd name="connsiteY4" fmla="*/ 109989 h 906577"/>
              <a:gd name="connsiteX5" fmla="*/ 221366 w 1027246"/>
              <a:gd name="connsiteY5" fmla="*/ 453312 h 906577"/>
              <a:gd name="connsiteX6" fmla="*/ 120686 w 1027246"/>
              <a:gd name="connsiteY6" fmla="*/ 453311 h 906577"/>
              <a:gd name="connsiteX7" fmla="*/ 470733 w 1027246"/>
              <a:gd name="connsiteY7" fmla="*/ 11953 h 906577"/>
              <a:gd name="connsiteX8" fmla="*/ 980209 w 1027246"/>
              <a:gd name="connsiteY8" fmla="*/ 252295 h 906577"/>
              <a:gd name="connsiteX9" fmla="*/ 862202 w 1027246"/>
              <a:gd name="connsiteY9" fmla="*/ 803116 h 906577"/>
              <a:gd name="connsiteX10" fmla="*/ 298980 w 1027246"/>
              <a:gd name="connsiteY10" fmla="*/ 813645 h 906577"/>
              <a:gd name="connsiteX11" fmla="*/ 43476 w 1027246"/>
              <a:gd name="connsiteY11" fmla="*/ 775687 h 906577"/>
              <a:gd name="connsiteX12" fmla="*/ 0 w 1027246"/>
              <a:gd name="connsiteY12" fmla="*/ 689765 h 906577"/>
              <a:gd name="connsiteX13" fmla="*/ 587668 w 1027246"/>
              <a:gd name="connsiteY13" fmla="*/ 392412 h 906577"/>
              <a:gd name="connsiteX14" fmla="*/ 631143 w 1027246"/>
              <a:gd name="connsiteY14" fmla="*/ 478334 h 90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7246" h="906577">
                <a:moveTo>
                  <a:pt x="298980" y="813645"/>
                </a:moveTo>
                <a:lnTo>
                  <a:pt x="360057" y="733608"/>
                </a:lnTo>
                <a:cubicBezTo>
                  <a:pt x="490271" y="832975"/>
                  <a:pt x="671767" y="829582"/>
                  <a:pt x="798175" y="725418"/>
                </a:cubicBezTo>
                <a:cubicBezTo>
                  <a:pt x="924584" y="621254"/>
                  <a:pt x="962611" y="443754"/>
                  <a:pt x="889970" y="296946"/>
                </a:cubicBezTo>
                <a:cubicBezTo>
                  <a:pt x="817329" y="150138"/>
                  <a:pt x="653152" y="72689"/>
                  <a:pt x="493660" y="109989"/>
                </a:cubicBezTo>
                <a:cubicBezTo>
                  <a:pt x="334167" y="147289"/>
                  <a:pt x="221366" y="289515"/>
                  <a:pt x="221366" y="453312"/>
                </a:cubicBezTo>
                <a:lnTo>
                  <a:pt x="120686" y="453311"/>
                </a:lnTo>
                <a:cubicBezTo>
                  <a:pt x="120686" y="242743"/>
                  <a:pt x="265698" y="59905"/>
                  <a:pt x="470733" y="11953"/>
                </a:cubicBezTo>
                <a:cubicBezTo>
                  <a:pt x="675768" y="-35998"/>
                  <a:pt x="886825" y="63566"/>
                  <a:pt x="980209" y="252295"/>
                </a:cubicBezTo>
                <a:cubicBezTo>
                  <a:pt x="1073592" y="441024"/>
                  <a:pt x="1024706" y="669208"/>
                  <a:pt x="862202" y="803116"/>
                </a:cubicBezTo>
                <a:cubicBezTo>
                  <a:pt x="699698" y="937024"/>
                  <a:pt x="466376" y="941385"/>
                  <a:pt x="298980" y="813645"/>
                </a:cubicBezTo>
                <a:close/>
                <a:moveTo>
                  <a:pt x="43476" y="775687"/>
                </a:moveTo>
                <a:lnTo>
                  <a:pt x="0" y="689765"/>
                </a:lnTo>
                <a:lnTo>
                  <a:pt x="587668" y="392412"/>
                </a:lnTo>
                <a:lnTo>
                  <a:pt x="631143" y="4783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5" name="Group 34"/>
          <p:cNvGrpSpPr>
            <a:grpSpLocks noChangeAspect="1"/>
          </p:cNvGrpSpPr>
          <p:nvPr/>
        </p:nvGrpSpPr>
        <p:grpSpPr>
          <a:xfrm>
            <a:off x="2370080" y="3361189"/>
            <a:ext cx="395451" cy="369245"/>
            <a:chOff x="-5364163" y="-2738437"/>
            <a:chExt cx="4327525" cy="4054475"/>
          </a:xfrm>
          <a:solidFill>
            <a:schemeClr val="accent4"/>
          </a:solidFill>
        </p:grpSpPr>
        <p:sp>
          <p:nvSpPr>
            <p:cNvPr id="36" name="Freeform 5"/>
            <p:cNvSpPr>
              <a:spLocks/>
            </p:cNvSpPr>
            <p:nvPr/>
          </p:nvSpPr>
          <p:spPr bwMode="auto">
            <a:xfrm>
              <a:off x="-3487738" y="236538"/>
              <a:ext cx="447675" cy="1063625"/>
            </a:xfrm>
            <a:custGeom>
              <a:avLst/>
              <a:gdLst>
                <a:gd name="T0" fmla="*/ 44 w 119"/>
                <a:gd name="T1" fmla="*/ 24 h 283"/>
                <a:gd name="T2" fmla="*/ 0 w 119"/>
                <a:gd name="T3" fmla="*/ 41 h 283"/>
                <a:gd name="T4" fmla="*/ 0 w 119"/>
                <a:gd name="T5" fmla="*/ 93 h 283"/>
                <a:gd name="T6" fmla="*/ 16 w 119"/>
                <a:gd name="T7" fmla="*/ 89 h 283"/>
                <a:gd name="T8" fmla="*/ 32 w 119"/>
                <a:gd name="T9" fmla="*/ 84 h 283"/>
                <a:gd name="T10" fmla="*/ 47 w 119"/>
                <a:gd name="T11" fmla="*/ 77 h 283"/>
                <a:gd name="T12" fmla="*/ 59 w 119"/>
                <a:gd name="T13" fmla="*/ 69 h 283"/>
                <a:gd name="T14" fmla="*/ 59 w 119"/>
                <a:gd name="T15" fmla="*/ 283 h 283"/>
                <a:gd name="T16" fmla="*/ 119 w 119"/>
                <a:gd name="T17" fmla="*/ 283 h 283"/>
                <a:gd name="T18" fmla="*/ 119 w 119"/>
                <a:gd name="T19" fmla="*/ 0 h 283"/>
                <a:gd name="T20" fmla="*/ 83 w 119"/>
                <a:gd name="T21" fmla="*/ 0 h 283"/>
                <a:gd name="T22" fmla="*/ 44 w 119"/>
                <a:gd name="T23" fmla="*/ 2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44" y="24"/>
                  </a:moveTo>
                  <a:cubicBezTo>
                    <a:pt x="31" y="31"/>
                    <a:pt x="16" y="37"/>
                    <a:pt x="0" y="41"/>
                  </a:cubicBezTo>
                  <a:cubicBezTo>
                    <a:pt x="0" y="93"/>
                    <a:pt x="0" y="93"/>
                    <a:pt x="0" y="93"/>
                  </a:cubicBezTo>
                  <a:cubicBezTo>
                    <a:pt x="5" y="92"/>
                    <a:pt x="11" y="91"/>
                    <a:pt x="16" y="89"/>
                  </a:cubicBezTo>
                  <a:cubicBezTo>
                    <a:pt x="22" y="88"/>
                    <a:pt x="27" y="86"/>
                    <a:pt x="32" y="84"/>
                  </a:cubicBezTo>
                  <a:cubicBezTo>
                    <a:pt x="37" y="82"/>
                    <a:pt x="42" y="79"/>
                    <a:pt x="47" y="77"/>
                  </a:cubicBezTo>
                  <a:cubicBezTo>
                    <a:pt x="51" y="74"/>
                    <a:pt x="55" y="71"/>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8"/>
                    <a:pt x="59" y="16"/>
                    <a:pt x="44" y="24"/>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37" name="Freeform 6"/>
            <p:cNvSpPr>
              <a:spLocks noEditPoints="1"/>
            </p:cNvSpPr>
            <p:nvPr/>
          </p:nvSpPr>
          <p:spPr bwMode="auto">
            <a:xfrm>
              <a:off x="-5364163" y="-1246187"/>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8"/>
                    <a:pt x="62" y="146"/>
                  </a:cubicBezTo>
                  <a:cubicBezTo>
                    <a:pt x="62" y="80"/>
                    <a:pt x="75" y="47"/>
                    <a:pt x="101" y="47"/>
                  </a:cubicBezTo>
                  <a:cubicBezTo>
                    <a:pt x="126" y="47"/>
                    <a:pt x="138" y="79"/>
                    <a:pt x="138" y="143"/>
                  </a:cubicBezTo>
                  <a:cubicBezTo>
                    <a:pt x="138" y="207"/>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38" name="Freeform 7"/>
            <p:cNvSpPr>
              <a:spLocks/>
            </p:cNvSpPr>
            <p:nvPr/>
          </p:nvSpPr>
          <p:spPr bwMode="auto">
            <a:xfrm>
              <a:off x="-4344988"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39" name="Freeform 8"/>
            <p:cNvSpPr>
              <a:spLocks noEditPoints="1"/>
            </p:cNvSpPr>
            <p:nvPr/>
          </p:nvSpPr>
          <p:spPr bwMode="auto">
            <a:xfrm>
              <a:off x="-4446588"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1 w 201"/>
                <a:gd name="T15" fmla="*/ 239 h 286"/>
                <a:gd name="T16" fmla="*/ 62 w 201"/>
                <a:gd name="T17" fmla="*/ 146 h 286"/>
                <a:gd name="T18" fmla="*/ 101 w 201"/>
                <a:gd name="T19" fmla="*/ 46 h 286"/>
                <a:gd name="T20" fmla="*/ 138 w 201"/>
                <a:gd name="T21" fmla="*/ 143 h 286"/>
                <a:gd name="T22" fmla="*/ 101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39"/>
                  </a:moveTo>
                  <a:cubicBezTo>
                    <a:pt x="75" y="239"/>
                    <a:pt x="62" y="208"/>
                    <a:pt x="62" y="146"/>
                  </a:cubicBezTo>
                  <a:cubicBezTo>
                    <a:pt x="62" y="80"/>
                    <a:pt x="75" y="46"/>
                    <a:pt x="101" y="46"/>
                  </a:cubicBezTo>
                  <a:cubicBezTo>
                    <a:pt x="126" y="46"/>
                    <a:pt x="138" y="79"/>
                    <a:pt x="138" y="143"/>
                  </a:cubicBezTo>
                  <a:cubicBezTo>
                    <a:pt x="138" y="207"/>
                    <a:pt x="126" y="239"/>
                    <a:pt x="101" y="239"/>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0" name="Freeform 9"/>
            <p:cNvSpPr>
              <a:spLocks/>
            </p:cNvSpPr>
            <p:nvPr/>
          </p:nvSpPr>
          <p:spPr bwMode="auto">
            <a:xfrm>
              <a:off x="-1687513"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2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2" y="0"/>
                    <a:pt x="82" y="0"/>
                    <a:pt x="82" y="0"/>
                  </a:cubicBezTo>
                  <a:cubicBezTo>
                    <a:pt x="71" y="9"/>
                    <a:pt x="58" y="17"/>
                    <a:pt x="44" y="24"/>
                  </a:cubicBezTo>
                  <a:cubicBezTo>
                    <a:pt x="30" y="31"/>
                    <a:pt x="16" y="37"/>
                    <a:pt x="0" y="42"/>
                  </a:cubicBezTo>
                  <a:cubicBezTo>
                    <a:pt x="0" y="93"/>
                    <a:pt x="0" y="93"/>
                    <a:pt x="0" y="93"/>
                  </a:cubicBezTo>
                  <a:cubicBezTo>
                    <a:pt x="5" y="93"/>
                    <a:pt x="11" y="92"/>
                    <a:pt x="16" y="90"/>
                  </a:cubicBezTo>
                  <a:cubicBezTo>
                    <a:pt x="22" y="89"/>
                    <a:pt x="27" y="87"/>
                    <a:pt x="32"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1" name="Freeform 10"/>
            <p:cNvSpPr>
              <a:spLocks noEditPoints="1"/>
            </p:cNvSpPr>
            <p:nvPr/>
          </p:nvSpPr>
          <p:spPr bwMode="auto">
            <a:xfrm>
              <a:off x="-5364163" y="239713"/>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9"/>
                    <a:pt x="62" y="146"/>
                  </a:cubicBezTo>
                  <a:cubicBezTo>
                    <a:pt x="62" y="80"/>
                    <a:pt x="75" y="47"/>
                    <a:pt x="101" y="47"/>
                  </a:cubicBezTo>
                  <a:cubicBezTo>
                    <a:pt x="126" y="47"/>
                    <a:pt x="138" y="79"/>
                    <a:pt x="138" y="143"/>
                  </a:cubicBezTo>
                  <a:cubicBezTo>
                    <a:pt x="138" y="208"/>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2" name="Freeform 11"/>
            <p:cNvSpPr>
              <a:spLocks/>
            </p:cNvSpPr>
            <p:nvPr/>
          </p:nvSpPr>
          <p:spPr bwMode="auto">
            <a:xfrm>
              <a:off x="-3487738"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3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9"/>
                    <a:pt x="59" y="17"/>
                    <a:pt x="44" y="24"/>
                  </a:cubicBezTo>
                  <a:cubicBezTo>
                    <a:pt x="31" y="31"/>
                    <a:pt x="16" y="37"/>
                    <a:pt x="0" y="42"/>
                  </a:cubicBezTo>
                  <a:cubicBezTo>
                    <a:pt x="0" y="93"/>
                    <a:pt x="0" y="93"/>
                    <a:pt x="0" y="93"/>
                  </a:cubicBezTo>
                  <a:cubicBezTo>
                    <a:pt x="5" y="93"/>
                    <a:pt x="11" y="92"/>
                    <a:pt x="16" y="90"/>
                  </a:cubicBezTo>
                  <a:cubicBezTo>
                    <a:pt x="22" y="89"/>
                    <a:pt x="27" y="87"/>
                    <a:pt x="32"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3" name="Freeform 13"/>
            <p:cNvSpPr>
              <a:spLocks/>
            </p:cNvSpPr>
            <p:nvPr/>
          </p:nvSpPr>
          <p:spPr bwMode="auto">
            <a:xfrm>
              <a:off x="-5262563" y="-2738437"/>
              <a:ext cx="450850" cy="1063625"/>
            </a:xfrm>
            <a:custGeom>
              <a:avLst/>
              <a:gdLst>
                <a:gd name="T0" fmla="*/ 33 w 120"/>
                <a:gd name="T1" fmla="*/ 85 h 283"/>
                <a:gd name="T2" fmla="*/ 47 w 120"/>
                <a:gd name="T3" fmla="*/ 77 h 283"/>
                <a:gd name="T4" fmla="*/ 59 w 120"/>
                <a:gd name="T5" fmla="*/ 69 h 283"/>
                <a:gd name="T6" fmla="*/ 59 w 120"/>
                <a:gd name="T7" fmla="*/ 283 h 283"/>
                <a:gd name="T8" fmla="*/ 120 w 120"/>
                <a:gd name="T9" fmla="*/ 283 h 283"/>
                <a:gd name="T10" fmla="*/ 120 w 120"/>
                <a:gd name="T11" fmla="*/ 0 h 283"/>
                <a:gd name="T12" fmla="*/ 83 w 120"/>
                <a:gd name="T13" fmla="*/ 0 h 283"/>
                <a:gd name="T14" fmla="*/ 45 w 120"/>
                <a:gd name="T15" fmla="*/ 24 h 283"/>
                <a:gd name="T16" fmla="*/ 0 w 120"/>
                <a:gd name="T17" fmla="*/ 42 h 283"/>
                <a:gd name="T18" fmla="*/ 0 w 120"/>
                <a:gd name="T19" fmla="*/ 93 h 283"/>
                <a:gd name="T20" fmla="*/ 17 w 120"/>
                <a:gd name="T21" fmla="*/ 90 h 283"/>
                <a:gd name="T22" fmla="*/ 33 w 120"/>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3">
                  <a:moveTo>
                    <a:pt x="33" y="85"/>
                  </a:moveTo>
                  <a:cubicBezTo>
                    <a:pt x="38" y="82"/>
                    <a:pt x="43" y="80"/>
                    <a:pt x="47" y="77"/>
                  </a:cubicBezTo>
                  <a:cubicBezTo>
                    <a:pt x="52" y="75"/>
                    <a:pt x="56" y="72"/>
                    <a:pt x="59" y="69"/>
                  </a:cubicBezTo>
                  <a:cubicBezTo>
                    <a:pt x="59" y="283"/>
                    <a:pt x="59" y="283"/>
                    <a:pt x="59" y="283"/>
                  </a:cubicBezTo>
                  <a:cubicBezTo>
                    <a:pt x="120" y="283"/>
                    <a:pt x="120" y="283"/>
                    <a:pt x="120" y="283"/>
                  </a:cubicBezTo>
                  <a:cubicBezTo>
                    <a:pt x="120" y="0"/>
                    <a:pt x="120" y="0"/>
                    <a:pt x="120" y="0"/>
                  </a:cubicBezTo>
                  <a:cubicBezTo>
                    <a:pt x="83" y="0"/>
                    <a:pt x="83" y="0"/>
                    <a:pt x="83" y="0"/>
                  </a:cubicBezTo>
                  <a:cubicBezTo>
                    <a:pt x="72" y="9"/>
                    <a:pt x="59" y="17"/>
                    <a:pt x="45" y="24"/>
                  </a:cubicBezTo>
                  <a:cubicBezTo>
                    <a:pt x="31" y="31"/>
                    <a:pt x="16" y="37"/>
                    <a:pt x="0" y="42"/>
                  </a:cubicBezTo>
                  <a:cubicBezTo>
                    <a:pt x="0" y="93"/>
                    <a:pt x="0" y="93"/>
                    <a:pt x="0" y="93"/>
                  </a:cubicBezTo>
                  <a:cubicBezTo>
                    <a:pt x="6" y="93"/>
                    <a:pt x="11" y="92"/>
                    <a:pt x="17" y="90"/>
                  </a:cubicBezTo>
                  <a:cubicBezTo>
                    <a:pt x="22" y="89"/>
                    <a:pt x="27" y="87"/>
                    <a:pt x="33"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4" name="Freeform 14"/>
            <p:cNvSpPr>
              <a:spLocks noEditPoints="1"/>
            </p:cNvSpPr>
            <p:nvPr/>
          </p:nvSpPr>
          <p:spPr bwMode="auto">
            <a:xfrm>
              <a:off x="-44465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1 w 201"/>
                <a:gd name="T19" fmla="*/ 47 h 286"/>
                <a:gd name="T20" fmla="*/ 138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40"/>
                  </a:moveTo>
                  <a:cubicBezTo>
                    <a:pt x="75" y="240"/>
                    <a:pt x="62" y="209"/>
                    <a:pt x="62" y="146"/>
                  </a:cubicBezTo>
                  <a:cubicBezTo>
                    <a:pt x="62" y="80"/>
                    <a:pt x="75" y="47"/>
                    <a:pt x="101" y="47"/>
                  </a:cubicBezTo>
                  <a:cubicBezTo>
                    <a:pt x="126" y="47"/>
                    <a:pt x="138" y="79"/>
                    <a:pt x="138" y="143"/>
                  </a:cubicBezTo>
                  <a:cubicBezTo>
                    <a:pt x="138" y="208"/>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5" name="Freeform 15"/>
            <p:cNvSpPr>
              <a:spLocks/>
            </p:cNvSpPr>
            <p:nvPr/>
          </p:nvSpPr>
          <p:spPr bwMode="auto">
            <a:xfrm>
              <a:off x="-2608263"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6" name="Freeform 16"/>
            <p:cNvSpPr>
              <a:spLocks noEditPoints="1"/>
            </p:cNvSpPr>
            <p:nvPr/>
          </p:nvSpPr>
          <p:spPr bwMode="auto">
            <a:xfrm>
              <a:off x="-2709863"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0 w 201"/>
                <a:gd name="T15" fmla="*/ 240 h 286"/>
                <a:gd name="T16" fmla="*/ 62 w 201"/>
                <a:gd name="T17" fmla="*/ 146 h 286"/>
                <a:gd name="T18" fmla="*/ 101 w 201"/>
                <a:gd name="T19" fmla="*/ 47 h 286"/>
                <a:gd name="T20" fmla="*/ 138 w 201"/>
                <a:gd name="T21" fmla="*/ 143 h 286"/>
                <a:gd name="T22" fmla="*/ 100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40"/>
                  </a:moveTo>
                  <a:cubicBezTo>
                    <a:pt x="75" y="240"/>
                    <a:pt x="62" y="209"/>
                    <a:pt x="62" y="146"/>
                  </a:cubicBezTo>
                  <a:cubicBezTo>
                    <a:pt x="62" y="80"/>
                    <a:pt x="75" y="47"/>
                    <a:pt x="101" y="47"/>
                  </a:cubicBezTo>
                  <a:cubicBezTo>
                    <a:pt x="126" y="47"/>
                    <a:pt x="138" y="79"/>
                    <a:pt x="138" y="143"/>
                  </a:cubicBezTo>
                  <a:cubicBezTo>
                    <a:pt x="138" y="208"/>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7" name="Freeform 17"/>
            <p:cNvSpPr>
              <a:spLocks noEditPoints="1"/>
            </p:cNvSpPr>
            <p:nvPr/>
          </p:nvSpPr>
          <p:spPr bwMode="auto">
            <a:xfrm>
              <a:off x="-2709863"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0 w 201"/>
                <a:gd name="T15" fmla="*/ 239 h 286"/>
                <a:gd name="T16" fmla="*/ 62 w 201"/>
                <a:gd name="T17" fmla="*/ 146 h 286"/>
                <a:gd name="T18" fmla="*/ 101 w 201"/>
                <a:gd name="T19" fmla="*/ 46 h 286"/>
                <a:gd name="T20" fmla="*/ 138 w 201"/>
                <a:gd name="T21" fmla="*/ 143 h 286"/>
                <a:gd name="T22" fmla="*/ 100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39"/>
                  </a:moveTo>
                  <a:cubicBezTo>
                    <a:pt x="75" y="239"/>
                    <a:pt x="62" y="208"/>
                    <a:pt x="62" y="146"/>
                  </a:cubicBezTo>
                  <a:cubicBezTo>
                    <a:pt x="62" y="80"/>
                    <a:pt x="75" y="46"/>
                    <a:pt x="101" y="46"/>
                  </a:cubicBezTo>
                  <a:cubicBezTo>
                    <a:pt x="126" y="46"/>
                    <a:pt x="138" y="79"/>
                    <a:pt x="138" y="143"/>
                  </a:cubicBezTo>
                  <a:cubicBezTo>
                    <a:pt x="138" y="207"/>
                    <a:pt x="126" y="239"/>
                    <a:pt x="100" y="239"/>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8" name="Freeform 18"/>
            <p:cNvSpPr>
              <a:spLocks noEditPoints="1"/>
            </p:cNvSpPr>
            <p:nvPr/>
          </p:nvSpPr>
          <p:spPr bwMode="auto">
            <a:xfrm>
              <a:off x="-3592513" y="-1246187"/>
              <a:ext cx="755650" cy="1076325"/>
            </a:xfrm>
            <a:custGeom>
              <a:avLst/>
              <a:gdLst>
                <a:gd name="T0" fmla="*/ 104 w 201"/>
                <a:gd name="T1" fmla="*/ 0 h 286"/>
                <a:gd name="T2" fmla="*/ 27 w 201"/>
                <a:gd name="T3" fmla="*/ 38 h 286"/>
                <a:gd name="T4" fmla="*/ 0 w 201"/>
                <a:gd name="T5" fmla="*/ 148 h 286"/>
                <a:gd name="T6" fmla="*/ 99 w 201"/>
                <a:gd name="T7" fmla="*/ 286 h 286"/>
                <a:gd name="T8" fmla="*/ 175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1" y="0"/>
                    <a:pt x="45" y="13"/>
                    <a:pt x="27" y="38"/>
                  </a:cubicBezTo>
                  <a:cubicBezTo>
                    <a:pt x="9" y="63"/>
                    <a:pt x="0" y="100"/>
                    <a:pt x="0" y="148"/>
                  </a:cubicBezTo>
                  <a:cubicBezTo>
                    <a:pt x="0" y="240"/>
                    <a:pt x="33" y="286"/>
                    <a:pt x="99" y="286"/>
                  </a:cubicBezTo>
                  <a:cubicBezTo>
                    <a:pt x="132" y="286"/>
                    <a:pt x="157" y="274"/>
                    <a:pt x="175" y="249"/>
                  </a:cubicBezTo>
                  <a:cubicBezTo>
                    <a:pt x="192" y="224"/>
                    <a:pt x="201" y="188"/>
                    <a:pt x="201" y="141"/>
                  </a:cubicBezTo>
                  <a:cubicBezTo>
                    <a:pt x="201" y="47"/>
                    <a:pt x="169" y="0"/>
                    <a:pt x="104" y="0"/>
                  </a:cubicBezTo>
                  <a:close/>
                  <a:moveTo>
                    <a:pt x="101" y="240"/>
                  </a:moveTo>
                  <a:cubicBezTo>
                    <a:pt x="75" y="240"/>
                    <a:pt x="62" y="208"/>
                    <a:pt x="62" y="146"/>
                  </a:cubicBezTo>
                  <a:cubicBezTo>
                    <a:pt x="62" y="80"/>
                    <a:pt x="75" y="47"/>
                    <a:pt x="102" y="47"/>
                  </a:cubicBezTo>
                  <a:cubicBezTo>
                    <a:pt x="126" y="47"/>
                    <a:pt x="139" y="79"/>
                    <a:pt x="139" y="143"/>
                  </a:cubicBezTo>
                  <a:cubicBezTo>
                    <a:pt x="139" y="207"/>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9" name="Freeform 19"/>
            <p:cNvSpPr>
              <a:spLocks noEditPoints="1"/>
            </p:cNvSpPr>
            <p:nvPr/>
          </p:nvSpPr>
          <p:spPr bwMode="auto">
            <a:xfrm>
              <a:off x="-17922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5" y="13"/>
                    <a:pt x="27" y="38"/>
                  </a:cubicBezTo>
                  <a:cubicBezTo>
                    <a:pt x="9" y="63"/>
                    <a:pt x="0" y="100"/>
                    <a:pt x="0" y="148"/>
                  </a:cubicBezTo>
                  <a:cubicBezTo>
                    <a:pt x="0" y="240"/>
                    <a:pt x="33" y="286"/>
                    <a:pt x="99" y="286"/>
                  </a:cubicBezTo>
                  <a:cubicBezTo>
                    <a:pt x="132" y="286"/>
                    <a:pt x="157" y="274"/>
                    <a:pt x="174" y="249"/>
                  </a:cubicBezTo>
                  <a:cubicBezTo>
                    <a:pt x="192" y="224"/>
                    <a:pt x="201" y="188"/>
                    <a:pt x="201" y="141"/>
                  </a:cubicBezTo>
                  <a:cubicBezTo>
                    <a:pt x="201" y="47"/>
                    <a:pt x="169" y="0"/>
                    <a:pt x="104" y="0"/>
                  </a:cubicBezTo>
                  <a:close/>
                  <a:moveTo>
                    <a:pt x="101" y="240"/>
                  </a:moveTo>
                  <a:cubicBezTo>
                    <a:pt x="75" y="240"/>
                    <a:pt x="62" y="209"/>
                    <a:pt x="62" y="146"/>
                  </a:cubicBezTo>
                  <a:cubicBezTo>
                    <a:pt x="62" y="80"/>
                    <a:pt x="75" y="47"/>
                    <a:pt x="102" y="47"/>
                  </a:cubicBezTo>
                  <a:cubicBezTo>
                    <a:pt x="126" y="47"/>
                    <a:pt x="139" y="79"/>
                    <a:pt x="139" y="143"/>
                  </a:cubicBezTo>
                  <a:cubicBezTo>
                    <a:pt x="139" y="208"/>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grpSp>
      <p:pic>
        <p:nvPicPr>
          <p:cNvPr id="50" name="Picture 4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4060" y="4134614"/>
            <a:ext cx="633997" cy="633997"/>
          </a:xfrm>
          <a:prstGeom prst="rect">
            <a:avLst/>
          </a:prstGeom>
        </p:spPr>
      </p:pic>
      <p:grpSp>
        <p:nvGrpSpPr>
          <p:cNvPr id="51" name="Group 50"/>
          <p:cNvGrpSpPr/>
          <p:nvPr/>
        </p:nvGrpSpPr>
        <p:grpSpPr>
          <a:xfrm>
            <a:off x="4218833" y="3446571"/>
            <a:ext cx="3976506" cy="2804036"/>
            <a:chOff x="4218567" y="3446573"/>
            <a:chExt cx="3977070" cy="2804434"/>
          </a:xfrm>
        </p:grpSpPr>
        <p:grpSp>
          <p:nvGrpSpPr>
            <p:cNvPr id="52" name="Group 51"/>
            <p:cNvGrpSpPr/>
            <p:nvPr/>
          </p:nvGrpSpPr>
          <p:grpSpPr>
            <a:xfrm>
              <a:off x="5461371" y="4792127"/>
              <a:ext cx="2373722" cy="1458880"/>
              <a:chOff x="2091702" y="1130273"/>
              <a:chExt cx="1816694" cy="1116533"/>
            </a:xfrm>
          </p:grpSpPr>
          <p:sp>
            <p:nvSpPr>
              <p:cNvPr id="57" name="Freeform 56"/>
              <p:cNvSpPr/>
              <p:nvPr/>
            </p:nvSpPr>
            <p:spPr>
              <a:xfrm>
                <a:off x="2925244" y="1130273"/>
                <a:ext cx="768277" cy="509782"/>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6BBC"/>
                  </a:gs>
                  <a:gs pos="57000">
                    <a:srgbClr val="107BCC"/>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dirty="0" err="1">
                    <a:ln>
                      <a:noFill/>
                    </a:ln>
                    <a:solidFill>
                      <a:srgbClr val="FFFFFF"/>
                    </a:solidFill>
                    <a:effectLst/>
                    <a:uLnTx/>
                    <a:uFillTx/>
                    <a:latin typeface="Segoe Light"/>
                    <a:ea typeface="+mn-ea"/>
                    <a:cs typeface="+mn-cs"/>
                  </a:rPr>
                  <a:t>Saas</a:t>
                </a:r>
                <a:endParaRPr kumimoji="0" lang="en-US" sz="998" b="0" i="0" u="none" strike="noStrike" kern="0" cap="none" spc="0" normalizeH="0" baseline="0" noProof="0" dirty="0">
                  <a:ln>
                    <a:noFill/>
                  </a:ln>
                  <a:solidFill>
                    <a:srgbClr val="FFFFFF"/>
                  </a:solidFill>
                  <a:effectLst/>
                  <a:uLnTx/>
                  <a:uFillTx/>
                  <a:latin typeface="Segoe Light"/>
                  <a:ea typeface="+mn-ea"/>
                  <a:cs typeface="+mn-cs"/>
                </a:endParaRPr>
              </a:p>
            </p:txBody>
          </p:sp>
          <p:sp>
            <p:nvSpPr>
              <p:cNvPr id="58" name="Freeform 57"/>
              <p:cNvSpPr/>
              <p:nvPr/>
            </p:nvSpPr>
            <p:spPr>
              <a:xfrm>
                <a:off x="2091702" y="1266766"/>
                <a:ext cx="992702" cy="658696"/>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dirty="0">
                  <a:ln>
                    <a:noFill/>
                  </a:ln>
                  <a:solidFill>
                    <a:srgbClr val="FFFFFF"/>
                  </a:solidFill>
                  <a:effectLst/>
                  <a:uLnTx/>
                  <a:uFillTx/>
                  <a:latin typeface="Segoe Light"/>
                  <a:ea typeface="+mn-ea"/>
                  <a:cs typeface="+mn-cs"/>
                </a:endParaRPr>
              </a:p>
            </p:txBody>
          </p:sp>
          <p:sp>
            <p:nvSpPr>
              <p:cNvPr id="59" name="Freeform 58"/>
              <p:cNvSpPr/>
              <p:nvPr/>
            </p:nvSpPr>
            <p:spPr>
              <a:xfrm>
                <a:off x="2124261" y="1296796"/>
                <a:ext cx="942161" cy="625160"/>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dirty="0">
                    <a:ln>
                      <a:noFill/>
                    </a:ln>
                    <a:solidFill>
                      <a:srgbClr val="FFFFFF"/>
                    </a:solidFill>
                    <a:effectLst/>
                    <a:uLnTx/>
                    <a:uFillTx/>
                    <a:latin typeface="Segoe Light"/>
                    <a:ea typeface="+mn-ea"/>
                    <a:cs typeface="+mn-cs"/>
                  </a:rPr>
                  <a:t>Azure</a:t>
                </a:r>
              </a:p>
            </p:txBody>
          </p:sp>
          <p:sp>
            <p:nvSpPr>
              <p:cNvPr id="60" name="Freeform 59"/>
              <p:cNvSpPr/>
              <p:nvPr/>
            </p:nvSpPr>
            <p:spPr>
              <a:xfrm>
                <a:off x="2178210" y="1724130"/>
                <a:ext cx="780247" cy="51772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dirty="0">
                  <a:ln>
                    <a:noFill/>
                  </a:ln>
                  <a:solidFill>
                    <a:srgbClr val="FFFFFF"/>
                  </a:solidFill>
                  <a:effectLst/>
                  <a:uLnTx/>
                  <a:uFillTx/>
                  <a:latin typeface="Segoe Light"/>
                  <a:ea typeface="+mn-ea"/>
                  <a:cs typeface="+mn-cs"/>
                </a:endParaRPr>
              </a:p>
            </p:txBody>
          </p:sp>
          <p:sp>
            <p:nvSpPr>
              <p:cNvPr id="61" name="Freeform 60"/>
              <p:cNvSpPr/>
              <p:nvPr/>
            </p:nvSpPr>
            <p:spPr>
              <a:xfrm>
                <a:off x="2190537" y="1748344"/>
                <a:ext cx="751218" cy="498462"/>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dirty="0">
                    <a:ln>
                      <a:noFill/>
                    </a:ln>
                    <a:solidFill>
                      <a:srgbClr val="FFFFFF"/>
                    </a:solidFill>
                    <a:effectLst/>
                    <a:uLnTx/>
                    <a:uFillTx/>
                    <a:latin typeface="Segoe Light"/>
                    <a:ea typeface="+mn-ea"/>
                    <a:cs typeface="+mn-cs"/>
                  </a:rPr>
                  <a:t>Public</a:t>
                </a:r>
              </a:p>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dirty="0">
                    <a:ln>
                      <a:noFill/>
                    </a:ln>
                    <a:solidFill>
                      <a:srgbClr val="FFFFFF"/>
                    </a:solidFill>
                    <a:effectLst/>
                    <a:uLnTx/>
                    <a:uFillTx/>
                    <a:latin typeface="Segoe Light"/>
                    <a:ea typeface="+mn-ea"/>
                    <a:cs typeface="+mn-cs"/>
                  </a:rPr>
                  <a:t>Cloud</a:t>
                </a:r>
              </a:p>
            </p:txBody>
          </p:sp>
          <p:sp>
            <p:nvSpPr>
              <p:cNvPr id="62" name="Freeform 61"/>
              <p:cNvSpPr/>
              <p:nvPr/>
            </p:nvSpPr>
            <p:spPr>
              <a:xfrm>
                <a:off x="2849261" y="1491932"/>
                <a:ext cx="1059135" cy="702777"/>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dirty="0">
                    <a:ln>
                      <a:noFill/>
                    </a:ln>
                    <a:solidFill>
                      <a:srgbClr val="FFFFFF"/>
                    </a:solidFill>
                    <a:effectLst/>
                    <a:uLnTx/>
                    <a:uFillTx/>
                    <a:latin typeface="Segoe Light"/>
                    <a:ea typeface="+mn-ea"/>
                    <a:cs typeface="+mn-cs"/>
                  </a:rPr>
                  <a:t>Office 365</a:t>
                </a:r>
              </a:p>
            </p:txBody>
          </p:sp>
          <p:sp>
            <p:nvSpPr>
              <p:cNvPr id="63" name="Freeform 62"/>
              <p:cNvSpPr/>
              <p:nvPr/>
            </p:nvSpPr>
            <p:spPr>
              <a:xfrm>
                <a:off x="2885514" y="1509815"/>
                <a:ext cx="1005232" cy="667010"/>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dirty="0">
                    <a:ln>
                      <a:noFill/>
                    </a:ln>
                    <a:solidFill>
                      <a:srgbClr val="FFFFFF"/>
                    </a:solidFill>
                    <a:effectLst/>
                    <a:uLnTx/>
                    <a:uFillTx/>
                    <a:latin typeface="Segoe Light"/>
                    <a:ea typeface="+mn-ea"/>
                    <a:cs typeface="+mn-cs"/>
                  </a:rPr>
                  <a:t>Office 365</a:t>
                </a:r>
              </a:p>
            </p:txBody>
          </p:sp>
        </p:grpSp>
        <p:sp>
          <p:nvSpPr>
            <p:cNvPr id="53" name="TextBox 52"/>
            <p:cNvSpPr txBox="1"/>
            <p:nvPr/>
          </p:nvSpPr>
          <p:spPr>
            <a:xfrm>
              <a:off x="4218567" y="3979665"/>
              <a:ext cx="3977070" cy="837231"/>
            </a:xfrm>
            <a:prstGeom prst="rect">
              <a:avLst/>
            </a:prstGeom>
            <a:noFill/>
            <a:ln>
              <a:noFill/>
            </a:ln>
          </p:spPr>
          <p:txBody>
            <a:bodyPr wrap="square" lIns="182854" tIns="146284" rIns="182854" bIns="146284" rtlCol="0">
              <a:spAutoFit/>
            </a:bodyPr>
            <a:lstStyle>
              <a:defPPr>
                <a:defRPr lang="en-US"/>
              </a:defPPr>
              <a:lvl1pPr>
                <a:lnSpc>
                  <a:spcPct val="90000"/>
                </a:lnSpc>
                <a:spcAft>
                  <a:spcPts val="1200"/>
                </a:spcAft>
                <a:defRPr sz="1400">
                  <a:gradFill>
                    <a:gsLst>
                      <a:gs pos="2917">
                        <a:srgbClr val="000000"/>
                      </a:gs>
                      <a:gs pos="30000">
                        <a:srgbClr val="000000"/>
                      </a:gs>
                    </a:gsLst>
                    <a:lin ang="5400000" scaled="0"/>
                  </a:gradFill>
                </a:defRPr>
              </a:lvl1pPr>
            </a:lstStyle>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Get started in minutes</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Integrated with Azure ML, PowerBI &amp; ADF</a:t>
              </a:r>
            </a:p>
          </p:txBody>
        </p:sp>
        <p:sp>
          <p:nvSpPr>
            <p:cNvPr id="54" name="Rectangle 53"/>
            <p:cNvSpPr/>
            <p:nvPr/>
          </p:nvSpPr>
          <p:spPr bwMode="auto">
            <a:xfrm>
              <a:off x="4319937" y="3446573"/>
              <a:ext cx="3295128" cy="54118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Powered by the Cloud</a:t>
              </a:r>
            </a:p>
          </p:txBody>
        </p:sp>
        <p:pic>
          <p:nvPicPr>
            <p:cNvPr id="55" name="Picture 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41272" y="5200826"/>
              <a:ext cx="434609" cy="434609"/>
            </a:xfrm>
            <a:prstGeom prst="rect">
              <a:avLst/>
            </a:prstGeom>
          </p:spPr>
        </p:pic>
        <p:pic>
          <p:nvPicPr>
            <p:cNvPr id="56" name="Picture 55"/>
            <p:cNvPicPr>
              <a:picLocks noChangeAspect="1"/>
            </p:cNvPicPr>
            <p:nvPr/>
          </p:nvPicPr>
          <p:blipFill>
            <a:blip r:embed="rId4">
              <a:clrChange>
                <a:clrFrom>
                  <a:srgbClr val="000000"/>
                </a:clrFrom>
                <a:clrTo>
                  <a:srgbClr val="000000">
                    <a:alpha val="0"/>
                  </a:srgbClr>
                </a:clrTo>
              </a:clrChange>
            </a:blip>
            <a:stretch>
              <a:fillRect/>
            </a:stretch>
          </p:blipFill>
          <p:spPr>
            <a:xfrm>
              <a:off x="4926878" y="5680291"/>
              <a:ext cx="541790" cy="541790"/>
            </a:xfrm>
            <a:prstGeom prst="rect">
              <a:avLst/>
            </a:prstGeom>
          </p:spPr>
        </p:pic>
      </p:grpSp>
      <p:grpSp>
        <p:nvGrpSpPr>
          <p:cNvPr id="91" name="Group 90"/>
          <p:cNvGrpSpPr/>
          <p:nvPr/>
        </p:nvGrpSpPr>
        <p:grpSpPr>
          <a:xfrm>
            <a:off x="2325061" y="4169317"/>
            <a:ext cx="380992" cy="560216"/>
            <a:chOff x="2324526" y="4169422"/>
            <a:chExt cx="381046" cy="560295"/>
          </a:xfrm>
        </p:grpSpPr>
        <p:sp>
          <p:nvSpPr>
            <p:cNvPr id="92" name="Flowchart: Magnetic Disk 91"/>
            <p:cNvSpPr/>
            <p:nvPr/>
          </p:nvSpPr>
          <p:spPr bwMode="auto">
            <a:xfrm>
              <a:off x="2324526" y="4169422"/>
              <a:ext cx="381046" cy="560295"/>
            </a:xfrm>
            <a:prstGeom prst="flowChartMagneticDisk">
              <a:avLst/>
            </a:pr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dirty="0" err="1">
                <a:ln>
                  <a:noFill/>
                </a:ln>
                <a:solidFill>
                  <a:srgbClr val="FFFFFF"/>
                </a:solidFill>
                <a:effectLst/>
                <a:uLnTx/>
                <a:uFillTx/>
                <a:latin typeface="Segoe Light"/>
                <a:ea typeface="+mn-ea"/>
                <a:cs typeface="+mn-cs"/>
              </a:endParaRPr>
            </a:p>
          </p:txBody>
        </p:sp>
        <p:sp>
          <p:nvSpPr>
            <p:cNvPr id="93" name="Oval 92"/>
            <p:cNvSpPr/>
            <p:nvPr/>
          </p:nvSpPr>
          <p:spPr bwMode="auto">
            <a:xfrm>
              <a:off x="2366342" y="4197108"/>
              <a:ext cx="312260" cy="1329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5" name="Group 94"/>
          <p:cNvGrpSpPr/>
          <p:nvPr/>
        </p:nvGrpSpPr>
        <p:grpSpPr>
          <a:xfrm>
            <a:off x="8456213" y="2456194"/>
            <a:ext cx="3679806" cy="3488136"/>
            <a:chOff x="8456548" y="2456056"/>
            <a:chExt cx="3680328" cy="3488631"/>
          </a:xfrm>
        </p:grpSpPr>
        <p:sp>
          <p:nvSpPr>
            <p:cNvPr id="96" name="Freeform 95"/>
            <p:cNvSpPr>
              <a:spLocks noChangeAspect="1"/>
            </p:cNvSpPr>
            <p:nvPr/>
          </p:nvSpPr>
          <p:spPr bwMode="gray">
            <a:xfrm>
              <a:off x="9186348" y="3909781"/>
              <a:ext cx="1308837" cy="896818"/>
            </a:xfrm>
            <a:custGeom>
              <a:avLst/>
              <a:gdLst>
                <a:gd name="connsiteX0" fmla="*/ 108198 w 5712852"/>
                <a:gd name="connsiteY0" fmla="*/ 3682402 h 3914458"/>
                <a:gd name="connsiteX1" fmla="*/ 5604654 w 5712852"/>
                <a:gd name="connsiteY1" fmla="*/ 3682402 h 3914458"/>
                <a:gd name="connsiteX2" fmla="*/ 5712852 w 5712852"/>
                <a:gd name="connsiteY2" fmla="*/ 3798430 h 3914458"/>
                <a:gd name="connsiteX3" fmla="*/ 5604654 w 5712852"/>
                <a:gd name="connsiteY3" fmla="*/ 3914458 h 3914458"/>
                <a:gd name="connsiteX4" fmla="*/ 108198 w 5712852"/>
                <a:gd name="connsiteY4" fmla="*/ 3914458 h 3914458"/>
                <a:gd name="connsiteX5" fmla="*/ 0 w 5712852"/>
                <a:gd name="connsiteY5" fmla="*/ 3798430 h 3914458"/>
                <a:gd name="connsiteX6" fmla="*/ 108198 w 5712852"/>
                <a:gd name="connsiteY6" fmla="*/ 3682402 h 3914458"/>
                <a:gd name="connsiteX7" fmla="*/ 845170 w 5712852"/>
                <a:gd name="connsiteY7" fmla="*/ 2908607 h 3914458"/>
                <a:gd name="connsiteX8" fmla="*/ 1954772 w 5712852"/>
                <a:gd name="connsiteY8" fmla="*/ 2908607 h 3914458"/>
                <a:gd name="connsiteX9" fmla="*/ 1990796 w 5712852"/>
                <a:gd name="connsiteY9" fmla="*/ 2944230 h 3914458"/>
                <a:gd name="connsiteX10" fmla="*/ 1990796 w 5712852"/>
                <a:gd name="connsiteY10" fmla="*/ 2958479 h 3914458"/>
                <a:gd name="connsiteX11" fmla="*/ 1954772 w 5712852"/>
                <a:gd name="connsiteY11" fmla="*/ 2994101 h 3914458"/>
                <a:gd name="connsiteX12" fmla="*/ 845170 w 5712852"/>
                <a:gd name="connsiteY12" fmla="*/ 2994101 h 3914458"/>
                <a:gd name="connsiteX13" fmla="*/ 809144 w 5712852"/>
                <a:gd name="connsiteY13" fmla="*/ 2958479 h 3914458"/>
                <a:gd name="connsiteX14" fmla="*/ 809144 w 5712852"/>
                <a:gd name="connsiteY14" fmla="*/ 2944230 h 3914458"/>
                <a:gd name="connsiteX15" fmla="*/ 845170 w 5712852"/>
                <a:gd name="connsiteY15" fmla="*/ 2908607 h 3914458"/>
                <a:gd name="connsiteX16" fmla="*/ 845170 w 5712852"/>
                <a:gd name="connsiteY16" fmla="*/ 2618536 h 3914458"/>
                <a:gd name="connsiteX17" fmla="*/ 1954772 w 5712852"/>
                <a:gd name="connsiteY17" fmla="*/ 2618536 h 3914458"/>
                <a:gd name="connsiteX18" fmla="*/ 1990796 w 5712852"/>
                <a:gd name="connsiteY18" fmla="*/ 2655431 h 3914458"/>
                <a:gd name="connsiteX19" fmla="*/ 1990796 w 5712852"/>
                <a:gd name="connsiteY19" fmla="*/ 2670189 h 3914458"/>
                <a:gd name="connsiteX20" fmla="*/ 1954772 w 5712852"/>
                <a:gd name="connsiteY20" fmla="*/ 2707084 h 3914458"/>
                <a:gd name="connsiteX21" fmla="*/ 845170 w 5712852"/>
                <a:gd name="connsiteY21" fmla="*/ 2707084 h 3914458"/>
                <a:gd name="connsiteX22" fmla="*/ 809144 w 5712852"/>
                <a:gd name="connsiteY22" fmla="*/ 2670189 h 3914458"/>
                <a:gd name="connsiteX23" fmla="*/ 809144 w 5712852"/>
                <a:gd name="connsiteY23" fmla="*/ 2655431 h 3914458"/>
                <a:gd name="connsiteX24" fmla="*/ 845170 w 5712852"/>
                <a:gd name="connsiteY24" fmla="*/ 2618536 h 3914458"/>
                <a:gd name="connsiteX25" fmla="*/ 2446370 w 5712852"/>
                <a:gd name="connsiteY25" fmla="*/ 2560522 h 3914458"/>
                <a:gd name="connsiteX26" fmla="*/ 4659920 w 5712852"/>
                <a:gd name="connsiteY26" fmla="*/ 2560522 h 3914458"/>
                <a:gd name="connsiteX27" fmla="*/ 4876228 w 5712852"/>
                <a:gd name="connsiteY27" fmla="*/ 2762859 h 3914458"/>
                <a:gd name="connsiteX28" fmla="*/ 4876228 w 5712852"/>
                <a:gd name="connsiteY28" fmla="*/ 2791764 h 3914458"/>
                <a:gd name="connsiteX29" fmla="*/ 4659920 w 5712852"/>
                <a:gd name="connsiteY29" fmla="*/ 2994101 h 3914458"/>
                <a:gd name="connsiteX30" fmla="*/ 2446370 w 5712852"/>
                <a:gd name="connsiteY30" fmla="*/ 2994101 h 3914458"/>
                <a:gd name="connsiteX31" fmla="*/ 2222852 w 5712852"/>
                <a:gd name="connsiteY31" fmla="*/ 2791764 h 3914458"/>
                <a:gd name="connsiteX32" fmla="*/ 2222852 w 5712852"/>
                <a:gd name="connsiteY32" fmla="*/ 2762859 h 3914458"/>
                <a:gd name="connsiteX33" fmla="*/ 2446370 w 5712852"/>
                <a:gd name="connsiteY33" fmla="*/ 2560522 h 3914458"/>
                <a:gd name="connsiteX34" fmla="*/ 845170 w 5712852"/>
                <a:gd name="connsiteY34" fmla="*/ 2331519 h 3914458"/>
                <a:gd name="connsiteX35" fmla="*/ 1954772 w 5712852"/>
                <a:gd name="connsiteY35" fmla="*/ 2331519 h 3914458"/>
                <a:gd name="connsiteX36" fmla="*/ 1990796 w 5712852"/>
                <a:gd name="connsiteY36" fmla="*/ 2367141 h 3914458"/>
                <a:gd name="connsiteX37" fmla="*/ 1990796 w 5712852"/>
                <a:gd name="connsiteY37" fmla="*/ 2381390 h 3914458"/>
                <a:gd name="connsiteX38" fmla="*/ 1954772 w 5712852"/>
                <a:gd name="connsiteY38" fmla="*/ 2417013 h 3914458"/>
                <a:gd name="connsiteX39" fmla="*/ 845170 w 5712852"/>
                <a:gd name="connsiteY39" fmla="*/ 2417013 h 3914458"/>
                <a:gd name="connsiteX40" fmla="*/ 809144 w 5712852"/>
                <a:gd name="connsiteY40" fmla="*/ 2381390 h 3914458"/>
                <a:gd name="connsiteX41" fmla="*/ 809144 w 5712852"/>
                <a:gd name="connsiteY41" fmla="*/ 2367141 h 3914458"/>
                <a:gd name="connsiteX42" fmla="*/ 845170 w 5712852"/>
                <a:gd name="connsiteY42" fmla="*/ 2331519 h 3914458"/>
                <a:gd name="connsiteX43" fmla="*/ 845170 w 5712852"/>
                <a:gd name="connsiteY43" fmla="*/ 2041449 h 3914458"/>
                <a:gd name="connsiteX44" fmla="*/ 1954772 w 5712852"/>
                <a:gd name="connsiteY44" fmla="*/ 2041449 h 3914458"/>
                <a:gd name="connsiteX45" fmla="*/ 1990796 w 5712852"/>
                <a:gd name="connsiteY45" fmla="*/ 2078344 h 3914458"/>
                <a:gd name="connsiteX46" fmla="*/ 1990796 w 5712852"/>
                <a:gd name="connsiteY46" fmla="*/ 2093102 h 3914458"/>
                <a:gd name="connsiteX47" fmla="*/ 1954772 w 5712852"/>
                <a:gd name="connsiteY47" fmla="*/ 2129997 h 3914458"/>
                <a:gd name="connsiteX48" fmla="*/ 845170 w 5712852"/>
                <a:gd name="connsiteY48" fmla="*/ 2129997 h 3914458"/>
                <a:gd name="connsiteX49" fmla="*/ 809144 w 5712852"/>
                <a:gd name="connsiteY49" fmla="*/ 2093102 h 3914458"/>
                <a:gd name="connsiteX50" fmla="*/ 809144 w 5712852"/>
                <a:gd name="connsiteY50" fmla="*/ 2078344 h 3914458"/>
                <a:gd name="connsiteX51" fmla="*/ 845170 w 5712852"/>
                <a:gd name="connsiteY51" fmla="*/ 2041449 h 3914458"/>
                <a:gd name="connsiteX52" fmla="*/ 3106861 w 5712852"/>
                <a:gd name="connsiteY52" fmla="*/ 1436128 h 3914458"/>
                <a:gd name="connsiteX53" fmla="*/ 3279630 w 5712852"/>
                <a:gd name="connsiteY53" fmla="*/ 1679384 h 3914458"/>
                <a:gd name="connsiteX54" fmla="*/ 3195994 w 5712852"/>
                <a:gd name="connsiteY54" fmla="*/ 1860133 h 3914458"/>
                <a:gd name="connsiteX55" fmla="*/ 3041379 w 5712852"/>
                <a:gd name="connsiteY55" fmla="*/ 1526256 h 3914458"/>
                <a:gd name="connsiteX56" fmla="*/ 2784464 w 5712852"/>
                <a:gd name="connsiteY56" fmla="*/ 1128801 h 3914458"/>
                <a:gd name="connsiteX57" fmla="*/ 2966034 w 5712852"/>
                <a:gd name="connsiteY57" fmla="*/ 1515688 h 3914458"/>
                <a:gd name="connsiteX58" fmla="*/ 2546062 w 5712852"/>
                <a:gd name="connsiteY58" fmla="*/ 2098457 h 3914458"/>
                <a:gd name="connsiteX59" fmla="*/ 2538450 w 5712852"/>
                <a:gd name="connsiteY59" fmla="*/ 2093324 h 3914458"/>
                <a:gd name="connsiteX60" fmla="*/ 2655989 w 5712852"/>
                <a:gd name="connsiteY60" fmla="*/ 1632500 h 3914458"/>
                <a:gd name="connsiteX61" fmla="*/ 2784464 w 5712852"/>
                <a:gd name="connsiteY61" fmla="*/ 1128801 h 3914458"/>
                <a:gd name="connsiteX62" fmla="*/ 1348411 w 5712852"/>
                <a:gd name="connsiteY62" fmla="*/ 680933 h 3914458"/>
                <a:gd name="connsiteX63" fmla="*/ 1507411 w 5712852"/>
                <a:gd name="connsiteY63" fmla="*/ 738588 h 3914458"/>
                <a:gd name="connsiteX64" fmla="*/ 1550775 w 5712852"/>
                <a:gd name="connsiteY64" fmla="*/ 889932 h 3914458"/>
                <a:gd name="connsiteX65" fmla="*/ 1507411 w 5712852"/>
                <a:gd name="connsiteY65" fmla="*/ 1041276 h 3914458"/>
                <a:gd name="connsiteX66" fmla="*/ 1471275 w 5712852"/>
                <a:gd name="connsiteY66" fmla="*/ 1156586 h 3914458"/>
                <a:gd name="connsiteX67" fmla="*/ 1724227 w 5712852"/>
                <a:gd name="connsiteY67" fmla="*/ 1257482 h 3914458"/>
                <a:gd name="connsiteX68" fmla="*/ 1760365 w 5712852"/>
                <a:gd name="connsiteY68" fmla="*/ 1322344 h 3914458"/>
                <a:gd name="connsiteX69" fmla="*/ 1782045 w 5712852"/>
                <a:gd name="connsiteY69" fmla="*/ 1538550 h 3914458"/>
                <a:gd name="connsiteX70" fmla="*/ 1789273 w 5712852"/>
                <a:gd name="connsiteY70" fmla="*/ 1661066 h 3914458"/>
                <a:gd name="connsiteX71" fmla="*/ 1008731 w 5712852"/>
                <a:gd name="connsiteY71" fmla="*/ 1661066 h 3914458"/>
                <a:gd name="connsiteX72" fmla="*/ 1008731 w 5712852"/>
                <a:gd name="connsiteY72" fmla="*/ 1372792 h 3914458"/>
                <a:gd name="connsiteX73" fmla="*/ 1044867 w 5712852"/>
                <a:gd name="connsiteY73" fmla="*/ 1264689 h 3914458"/>
                <a:gd name="connsiteX74" fmla="*/ 1268911 w 5712852"/>
                <a:gd name="connsiteY74" fmla="*/ 1156586 h 3914458"/>
                <a:gd name="connsiteX75" fmla="*/ 1218321 w 5712852"/>
                <a:gd name="connsiteY75" fmla="*/ 1026863 h 3914458"/>
                <a:gd name="connsiteX76" fmla="*/ 1203867 w 5712852"/>
                <a:gd name="connsiteY76" fmla="*/ 803450 h 3914458"/>
                <a:gd name="connsiteX77" fmla="*/ 1348411 w 5712852"/>
                <a:gd name="connsiteY77" fmla="*/ 680933 h 3914458"/>
                <a:gd name="connsiteX78" fmla="*/ 4473179 w 5712852"/>
                <a:gd name="connsiteY78" fmla="*/ 550320 h 3914458"/>
                <a:gd name="connsiteX79" fmla="*/ 4357849 w 5712852"/>
                <a:gd name="connsiteY79" fmla="*/ 665650 h 3914458"/>
                <a:gd name="connsiteX80" fmla="*/ 4366912 w 5712852"/>
                <a:gd name="connsiteY80" fmla="*/ 710542 h 3914458"/>
                <a:gd name="connsiteX81" fmla="*/ 4381211 w 5712852"/>
                <a:gd name="connsiteY81" fmla="*/ 731748 h 3914458"/>
                <a:gd name="connsiteX82" fmla="*/ 4020705 w 5712852"/>
                <a:gd name="connsiteY82" fmla="*/ 1187369 h 3914458"/>
                <a:gd name="connsiteX83" fmla="*/ 3581985 w 5712852"/>
                <a:gd name="connsiteY83" fmla="*/ 1025953 h 3914458"/>
                <a:gd name="connsiteX84" fmla="*/ 3313364 w 5712852"/>
                <a:gd name="connsiteY84" fmla="*/ 1606479 h 3914458"/>
                <a:gd name="connsiteX85" fmla="*/ 3107984 w 5712852"/>
                <a:gd name="connsiteY85" fmla="*/ 1318713 h 3914458"/>
                <a:gd name="connsiteX86" fmla="*/ 3008924 w 5712852"/>
                <a:gd name="connsiteY86" fmla="*/ 1456172 h 3914458"/>
                <a:gd name="connsiteX87" fmla="*/ 2764891 w 5712852"/>
                <a:gd name="connsiteY87" fmla="*/ 929204 h 3914458"/>
                <a:gd name="connsiteX88" fmla="*/ 2474691 w 5712852"/>
                <a:gd name="connsiteY88" fmla="*/ 2083778 h 3914458"/>
                <a:gd name="connsiteX89" fmla="*/ 2443768 w 5712852"/>
                <a:gd name="connsiteY89" fmla="*/ 2090021 h 3914458"/>
                <a:gd name="connsiteX90" fmla="*/ 2373329 w 5712852"/>
                <a:gd name="connsiteY90" fmla="*/ 2196288 h 3914458"/>
                <a:gd name="connsiteX91" fmla="*/ 2488659 w 5712852"/>
                <a:gd name="connsiteY91" fmla="*/ 2311618 h 3914458"/>
                <a:gd name="connsiteX92" fmla="*/ 2603989 w 5712852"/>
                <a:gd name="connsiteY92" fmla="*/ 2196288 h 3914458"/>
                <a:gd name="connsiteX93" fmla="*/ 2594926 w 5712852"/>
                <a:gd name="connsiteY93" fmla="*/ 2151397 h 3914458"/>
                <a:gd name="connsiteX94" fmla="*/ 2591202 w 5712852"/>
                <a:gd name="connsiteY94" fmla="*/ 2145873 h 3914458"/>
                <a:gd name="connsiteX95" fmla="*/ 2998617 w 5712852"/>
                <a:gd name="connsiteY95" fmla="*/ 1585114 h 3914458"/>
                <a:gd name="connsiteX96" fmla="*/ 3196260 w 5712852"/>
                <a:gd name="connsiteY96" fmla="*/ 2006249 h 3914458"/>
                <a:gd name="connsiteX97" fmla="*/ 3323276 w 5712852"/>
                <a:gd name="connsiteY97" fmla="*/ 1740837 h 3914458"/>
                <a:gd name="connsiteX98" fmla="*/ 3475135 w 5712852"/>
                <a:gd name="connsiteY98" fmla="*/ 1954653 h 3914458"/>
                <a:gd name="connsiteX99" fmla="*/ 4009339 w 5712852"/>
                <a:gd name="connsiteY99" fmla="*/ 1650537 h 3914458"/>
                <a:gd name="connsiteX100" fmla="*/ 4199709 w 5712852"/>
                <a:gd name="connsiteY100" fmla="*/ 1913604 h 3914458"/>
                <a:gd name="connsiteX101" fmla="*/ 4529157 w 5712852"/>
                <a:gd name="connsiteY101" fmla="*/ 1580232 h 3914458"/>
                <a:gd name="connsiteX102" fmla="*/ 4543618 w 5712852"/>
                <a:gd name="connsiteY102" fmla="*/ 1589982 h 3914458"/>
                <a:gd name="connsiteX103" fmla="*/ 4588509 w 5712852"/>
                <a:gd name="connsiteY103" fmla="*/ 1599045 h 3914458"/>
                <a:gd name="connsiteX104" fmla="*/ 4703839 w 5712852"/>
                <a:gd name="connsiteY104" fmla="*/ 1483715 h 3914458"/>
                <a:gd name="connsiteX105" fmla="*/ 4588509 w 5712852"/>
                <a:gd name="connsiteY105" fmla="*/ 1368385 h 3914458"/>
                <a:gd name="connsiteX106" fmla="*/ 4473179 w 5712852"/>
                <a:gd name="connsiteY106" fmla="*/ 1483715 h 3914458"/>
                <a:gd name="connsiteX107" fmla="*/ 4480139 w 5712852"/>
                <a:gd name="connsiteY107" fmla="*/ 1518186 h 3914458"/>
                <a:gd name="connsiteX108" fmla="*/ 4217485 w 5712852"/>
                <a:gd name="connsiteY108" fmla="*/ 1798164 h 3914458"/>
                <a:gd name="connsiteX109" fmla="*/ 4037504 w 5712852"/>
                <a:gd name="connsiteY109" fmla="*/ 1560366 h 3914458"/>
                <a:gd name="connsiteX110" fmla="*/ 3498455 w 5712852"/>
                <a:gd name="connsiteY110" fmla="*/ 1865818 h 3914458"/>
                <a:gd name="connsiteX111" fmla="*/ 3357787 w 5712852"/>
                <a:gd name="connsiteY111" fmla="*/ 1668722 h 3914458"/>
                <a:gd name="connsiteX112" fmla="*/ 3620404 w 5712852"/>
                <a:gd name="connsiteY112" fmla="*/ 1119958 h 3914458"/>
                <a:gd name="connsiteX113" fmla="*/ 4047072 w 5712852"/>
                <a:gd name="connsiteY113" fmla="*/ 1271366 h 3914458"/>
                <a:gd name="connsiteX114" fmla="*/ 4431112 w 5712852"/>
                <a:gd name="connsiteY114" fmla="*/ 772487 h 3914458"/>
                <a:gd name="connsiteX115" fmla="*/ 4473179 w 5712852"/>
                <a:gd name="connsiteY115" fmla="*/ 780980 h 3914458"/>
                <a:gd name="connsiteX116" fmla="*/ 4588509 w 5712852"/>
                <a:gd name="connsiteY116" fmla="*/ 665650 h 3914458"/>
                <a:gd name="connsiteX117" fmla="*/ 4473179 w 5712852"/>
                <a:gd name="connsiteY117" fmla="*/ 550320 h 3914458"/>
                <a:gd name="connsiteX118" fmla="*/ 924425 w 5712852"/>
                <a:gd name="connsiteY118" fmla="*/ 479411 h 3914458"/>
                <a:gd name="connsiteX119" fmla="*/ 1875513 w 5712852"/>
                <a:gd name="connsiteY119" fmla="*/ 479411 h 3914458"/>
                <a:gd name="connsiteX120" fmla="*/ 1990795 w 5712852"/>
                <a:gd name="connsiteY120" fmla="*/ 594694 h 3914458"/>
                <a:gd name="connsiteX121" fmla="*/ 1990795 w 5712852"/>
                <a:gd name="connsiteY121" fmla="*/ 1545784 h 3914458"/>
                <a:gd name="connsiteX122" fmla="*/ 1875513 w 5712852"/>
                <a:gd name="connsiteY122" fmla="*/ 1661067 h 3914458"/>
                <a:gd name="connsiteX123" fmla="*/ 1846691 w 5712852"/>
                <a:gd name="connsiteY123" fmla="*/ 1661067 h 3914458"/>
                <a:gd name="connsiteX124" fmla="*/ 1839487 w 5712852"/>
                <a:gd name="connsiteY124" fmla="*/ 1531373 h 3914458"/>
                <a:gd name="connsiteX125" fmla="*/ 1817871 w 5712852"/>
                <a:gd name="connsiteY125" fmla="*/ 1315217 h 3914458"/>
                <a:gd name="connsiteX126" fmla="*/ 1817871 w 5712852"/>
                <a:gd name="connsiteY126" fmla="*/ 1308011 h 3914458"/>
                <a:gd name="connsiteX127" fmla="*/ 1817871 w 5712852"/>
                <a:gd name="connsiteY127" fmla="*/ 1300806 h 3914458"/>
                <a:gd name="connsiteX128" fmla="*/ 1810665 w 5712852"/>
                <a:gd name="connsiteY128" fmla="*/ 1293601 h 3914458"/>
                <a:gd name="connsiteX129" fmla="*/ 1753025 w 5712852"/>
                <a:gd name="connsiteY129" fmla="*/ 1207138 h 3914458"/>
                <a:gd name="connsiteX130" fmla="*/ 1666561 w 5712852"/>
                <a:gd name="connsiteY130" fmla="*/ 1171112 h 3914458"/>
                <a:gd name="connsiteX131" fmla="*/ 1529663 w 5712852"/>
                <a:gd name="connsiteY131" fmla="*/ 1127881 h 3914458"/>
                <a:gd name="connsiteX132" fmla="*/ 1551279 w 5712852"/>
                <a:gd name="connsiteY132" fmla="*/ 1077444 h 3914458"/>
                <a:gd name="connsiteX133" fmla="*/ 1608919 w 5712852"/>
                <a:gd name="connsiteY133" fmla="*/ 904519 h 3914458"/>
                <a:gd name="connsiteX134" fmla="*/ 1608919 w 5712852"/>
                <a:gd name="connsiteY134" fmla="*/ 897314 h 3914458"/>
                <a:gd name="connsiteX135" fmla="*/ 1608919 w 5712852"/>
                <a:gd name="connsiteY135" fmla="*/ 890109 h 3914458"/>
                <a:gd name="connsiteX136" fmla="*/ 1558483 w 5712852"/>
                <a:gd name="connsiteY136" fmla="*/ 702773 h 3914458"/>
                <a:gd name="connsiteX137" fmla="*/ 1349533 w 5712852"/>
                <a:gd name="connsiteY137" fmla="*/ 623515 h 3914458"/>
                <a:gd name="connsiteX138" fmla="*/ 1147787 w 5712852"/>
                <a:gd name="connsiteY138" fmla="*/ 796441 h 3914458"/>
                <a:gd name="connsiteX139" fmla="*/ 1162197 w 5712852"/>
                <a:gd name="connsiteY139" fmla="*/ 1041418 h 3914458"/>
                <a:gd name="connsiteX140" fmla="*/ 1198223 w 5712852"/>
                <a:gd name="connsiteY140" fmla="*/ 1106265 h 3914458"/>
                <a:gd name="connsiteX141" fmla="*/ 1205429 w 5712852"/>
                <a:gd name="connsiteY141" fmla="*/ 1120676 h 3914458"/>
                <a:gd name="connsiteX142" fmla="*/ 1162197 w 5712852"/>
                <a:gd name="connsiteY142" fmla="*/ 1135086 h 3914458"/>
                <a:gd name="connsiteX143" fmla="*/ 996477 w 5712852"/>
                <a:gd name="connsiteY143" fmla="*/ 1228754 h 3914458"/>
                <a:gd name="connsiteX144" fmla="*/ 953247 w 5712852"/>
                <a:gd name="connsiteY144" fmla="*/ 1372858 h 3914458"/>
                <a:gd name="connsiteX145" fmla="*/ 953247 w 5712852"/>
                <a:gd name="connsiteY145" fmla="*/ 1416090 h 3914458"/>
                <a:gd name="connsiteX146" fmla="*/ 953247 w 5712852"/>
                <a:gd name="connsiteY146" fmla="*/ 1661067 h 3914458"/>
                <a:gd name="connsiteX147" fmla="*/ 924425 w 5712852"/>
                <a:gd name="connsiteY147" fmla="*/ 1661067 h 3914458"/>
                <a:gd name="connsiteX148" fmla="*/ 809143 w 5712852"/>
                <a:gd name="connsiteY148" fmla="*/ 1545784 h 3914458"/>
                <a:gd name="connsiteX149" fmla="*/ 809143 w 5712852"/>
                <a:gd name="connsiteY149" fmla="*/ 594694 h 3914458"/>
                <a:gd name="connsiteX150" fmla="*/ 924425 w 5712852"/>
                <a:gd name="connsiteY150" fmla="*/ 479411 h 3914458"/>
                <a:gd name="connsiteX151" fmla="*/ 2313880 w 5712852"/>
                <a:gd name="connsiteY151" fmla="*/ 395700 h 3914458"/>
                <a:gd name="connsiteX152" fmla="*/ 4804846 w 5712852"/>
                <a:gd name="connsiteY152" fmla="*/ 395700 h 3914458"/>
                <a:gd name="connsiteX153" fmla="*/ 4904687 w 5712852"/>
                <a:gd name="connsiteY153" fmla="*/ 495541 h 3914458"/>
                <a:gd name="connsiteX154" fmla="*/ 4904687 w 5712852"/>
                <a:gd name="connsiteY154" fmla="*/ 2366397 h 3914458"/>
                <a:gd name="connsiteX155" fmla="*/ 4804846 w 5712852"/>
                <a:gd name="connsiteY155" fmla="*/ 2466238 h 3914458"/>
                <a:gd name="connsiteX156" fmla="*/ 2313880 w 5712852"/>
                <a:gd name="connsiteY156" fmla="*/ 2466238 h 3914458"/>
                <a:gd name="connsiteX157" fmla="*/ 2214039 w 5712852"/>
                <a:gd name="connsiteY157" fmla="*/ 2366397 h 3914458"/>
                <a:gd name="connsiteX158" fmla="*/ 2214039 w 5712852"/>
                <a:gd name="connsiteY158" fmla="*/ 495541 h 3914458"/>
                <a:gd name="connsiteX159" fmla="*/ 2313880 w 5712852"/>
                <a:gd name="connsiteY159" fmla="*/ 395700 h 3914458"/>
                <a:gd name="connsiteX160" fmla="*/ 575889 w 5712852"/>
                <a:gd name="connsiteY160" fmla="*/ 225891 h 3914458"/>
                <a:gd name="connsiteX161" fmla="*/ 575889 w 5712852"/>
                <a:gd name="connsiteY161" fmla="*/ 3334021 h 3914458"/>
                <a:gd name="connsiteX162" fmla="*/ 5090355 w 5712852"/>
                <a:gd name="connsiteY162" fmla="*/ 3334021 h 3914458"/>
                <a:gd name="connsiteX163" fmla="*/ 5090355 w 5712852"/>
                <a:gd name="connsiteY163" fmla="*/ 225891 h 3914458"/>
                <a:gd name="connsiteX164" fmla="*/ 521327 w 5712852"/>
                <a:gd name="connsiteY164" fmla="*/ 0 h 3914458"/>
                <a:gd name="connsiteX165" fmla="*/ 5144918 w 5712852"/>
                <a:gd name="connsiteY165" fmla="*/ 0 h 3914458"/>
                <a:gd name="connsiteX166" fmla="*/ 5300522 w 5712852"/>
                <a:gd name="connsiteY166" fmla="*/ 155604 h 3914458"/>
                <a:gd name="connsiteX167" fmla="*/ 5300522 w 5712852"/>
                <a:gd name="connsiteY167" fmla="*/ 3404308 h 3914458"/>
                <a:gd name="connsiteX168" fmla="*/ 5144918 w 5712852"/>
                <a:gd name="connsiteY168" fmla="*/ 3559912 h 3914458"/>
                <a:gd name="connsiteX169" fmla="*/ 521327 w 5712852"/>
                <a:gd name="connsiteY169" fmla="*/ 3559912 h 3914458"/>
                <a:gd name="connsiteX170" fmla="*/ 365723 w 5712852"/>
                <a:gd name="connsiteY170" fmla="*/ 3404308 h 3914458"/>
                <a:gd name="connsiteX171" fmla="*/ 365723 w 5712852"/>
                <a:gd name="connsiteY171" fmla="*/ 155604 h 3914458"/>
                <a:gd name="connsiteX172" fmla="*/ 521327 w 5712852"/>
                <a:gd name="connsiteY172" fmla="*/ 0 h 3914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5712852" h="3914458">
                  <a:moveTo>
                    <a:pt x="108198" y="3682402"/>
                  </a:moveTo>
                  <a:cubicBezTo>
                    <a:pt x="108198" y="3682402"/>
                    <a:pt x="108198" y="3682402"/>
                    <a:pt x="5604654" y="3682402"/>
                  </a:cubicBezTo>
                  <a:cubicBezTo>
                    <a:pt x="5662360" y="3682402"/>
                    <a:pt x="5712852" y="3733164"/>
                    <a:pt x="5712852" y="3798430"/>
                  </a:cubicBezTo>
                  <a:cubicBezTo>
                    <a:pt x="5712852" y="3863696"/>
                    <a:pt x="5662360" y="3914458"/>
                    <a:pt x="5604654" y="3914458"/>
                  </a:cubicBezTo>
                  <a:cubicBezTo>
                    <a:pt x="5604654" y="3914458"/>
                    <a:pt x="5604654" y="3914458"/>
                    <a:pt x="108198" y="3914458"/>
                  </a:cubicBezTo>
                  <a:cubicBezTo>
                    <a:pt x="50493" y="3914458"/>
                    <a:pt x="0" y="3863696"/>
                    <a:pt x="0" y="3798430"/>
                  </a:cubicBezTo>
                  <a:cubicBezTo>
                    <a:pt x="0" y="3733164"/>
                    <a:pt x="50493" y="3682402"/>
                    <a:pt x="108198" y="3682402"/>
                  </a:cubicBezTo>
                  <a:close/>
                  <a:moveTo>
                    <a:pt x="845170" y="2908607"/>
                  </a:moveTo>
                  <a:cubicBezTo>
                    <a:pt x="845170" y="2908607"/>
                    <a:pt x="845170" y="2908607"/>
                    <a:pt x="1954772" y="2908607"/>
                  </a:cubicBezTo>
                  <a:cubicBezTo>
                    <a:pt x="1976386" y="2908607"/>
                    <a:pt x="1990796" y="2922856"/>
                    <a:pt x="1990796" y="2944230"/>
                  </a:cubicBezTo>
                  <a:cubicBezTo>
                    <a:pt x="1990796" y="2944230"/>
                    <a:pt x="1990796" y="2944230"/>
                    <a:pt x="1990796" y="2958479"/>
                  </a:cubicBezTo>
                  <a:cubicBezTo>
                    <a:pt x="1990796" y="2979852"/>
                    <a:pt x="1976386" y="2994101"/>
                    <a:pt x="1954772" y="2994101"/>
                  </a:cubicBezTo>
                  <a:cubicBezTo>
                    <a:pt x="1954772" y="2994101"/>
                    <a:pt x="1954772" y="2994101"/>
                    <a:pt x="845170" y="2994101"/>
                  </a:cubicBezTo>
                  <a:cubicBezTo>
                    <a:pt x="823554" y="2994101"/>
                    <a:pt x="809144" y="2979852"/>
                    <a:pt x="809144" y="2958479"/>
                  </a:cubicBezTo>
                  <a:cubicBezTo>
                    <a:pt x="809144" y="2958479"/>
                    <a:pt x="809144" y="2958479"/>
                    <a:pt x="809144" y="2944230"/>
                  </a:cubicBezTo>
                  <a:cubicBezTo>
                    <a:pt x="809144" y="2922856"/>
                    <a:pt x="823554" y="2908607"/>
                    <a:pt x="845170" y="2908607"/>
                  </a:cubicBezTo>
                  <a:close/>
                  <a:moveTo>
                    <a:pt x="845170" y="2618536"/>
                  </a:moveTo>
                  <a:cubicBezTo>
                    <a:pt x="845170" y="2618536"/>
                    <a:pt x="845170" y="2618536"/>
                    <a:pt x="1954772" y="2618536"/>
                  </a:cubicBezTo>
                  <a:cubicBezTo>
                    <a:pt x="1976386" y="2618536"/>
                    <a:pt x="1990796" y="2633294"/>
                    <a:pt x="1990796" y="2655431"/>
                  </a:cubicBezTo>
                  <a:cubicBezTo>
                    <a:pt x="1990796" y="2655431"/>
                    <a:pt x="1990796" y="2655431"/>
                    <a:pt x="1990796" y="2670189"/>
                  </a:cubicBezTo>
                  <a:cubicBezTo>
                    <a:pt x="1990796" y="2692326"/>
                    <a:pt x="1976386" y="2707084"/>
                    <a:pt x="1954772" y="2707084"/>
                  </a:cubicBezTo>
                  <a:cubicBezTo>
                    <a:pt x="1954772" y="2707084"/>
                    <a:pt x="1954772" y="2707084"/>
                    <a:pt x="845170" y="2707084"/>
                  </a:cubicBezTo>
                  <a:cubicBezTo>
                    <a:pt x="823554" y="2707084"/>
                    <a:pt x="809144" y="2692326"/>
                    <a:pt x="809144" y="2670189"/>
                  </a:cubicBezTo>
                  <a:cubicBezTo>
                    <a:pt x="809144" y="2670189"/>
                    <a:pt x="809144" y="2670189"/>
                    <a:pt x="809144" y="2655431"/>
                  </a:cubicBezTo>
                  <a:cubicBezTo>
                    <a:pt x="809144" y="2633294"/>
                    <a:pt x="823554" y="2618536"/>
                    <a:pt x="845170" y="2618536"/>
                  </a:cubicBezTo>
                  <a:close/>
                  <a:moveTo>
                    <a:pt x="2446370" y="2560522"/>
                  </a:moveTo>
                  <a:cubicBezTo>
                    <a:pt x="4659920" y="2560522"/>
                    <a:pt x="4659920" y="2560522"/>
                    <a:pt x="4659920" y="2560522"/>
                  </a:cubicBezTo>
                  <a:cubicBezTo>
                    <a:pt x="4782496" y="2560522"/>
                    <a:pt x="4876228" y="2654464"/>
                    <a:pt x="4876228" y="2762859"/>
                  </a:cubicBezTo>
                  <a:lnTo>
                    <a:pt x="4876228" y="2791764"/>
                  </a:lnTo>
                  <a:cubicBezTo>
                    <a:pt x="4876228" y="2900159"/>
                    <a:pt x="4782496" y="2994101"/>
                    <a:pt x="4659920" y="2994101"/>
                  </a:cubicBezTo>
                  <a:cubicBezTo>
                    <a:pt x="2446370" y="2994101"/>
                    <a:pt x="2446370" y="2994101"/>
                    <a:pt x="2446370" y="2994101"/>
                  </a:cubicBezTo>
                  <a:cubicBezTo>
                    <a:pt x="2323796" y="2994101"/>
                    <a:pt x="2222852" y="2900159"/>
                    <a:pt x="2222852" y="2791764"/>
                  </a:cubicBezTo>
                  <a:cubicBezTo>
                    <a:pt x="2222852" y="2762859"/>
                    <a:pt x="2222852" y="2762859"/>
                    <a:pt x="2222852" y="2762859"/>
                  </a:cubicBezTo>
                  <a:cubicBezTo>
                    <a:pt x="2222852" y="2654464"/>
                    <a:pt x="2323796" y="2560522"/>
                    <a:pt x="2446370" y="2560522"/>
                  </a:cubicBezTo>
                  <a:close/>
                  <a:moveTo>
                    <a:pt x="845170" y="2331519"/>
                  </a:moveTo>
                  <a:cubicBezTo>
                    <a:pt x="845170" y="2331519"/>
                    <a:pt x="845170" y="2331519"/>
                    <a:pt x="1954772" y="2331519"/>
                  </a:cubicBezTo>
                  <a:cubicBezTo>
                    <a:pt x="1976386" y="2331519"/>
                    <a:pt x="1990796" y="2345768"/>
                    <a:pt x="1990796" y="2367141"/>
                  </a:cubicBezTo>
                  <a:cubicBezTo>
                    <a:pt x="1990796" y="2367141"/>
                    <a:pt x="1990796" y="2367141"/>
                    <a:pt x="1990796" y="2381390"/>
                  </a:cubicBezTo>
                  <a:cubicBezTo>
                    <a:pt x="1990796" y="2402764"/>
                    <a:pt x="1976386" y="2417013"/>
                    <a:pt x="1954772" y="2417013"/>
                  </a:cubicBezTo>
                  <a:cubicBezTo>
                    <a:pt x="1954772" y="2417013"/>
                    <a:pt x="1954772" y="2417013"/>
                    <a:pt x="845170" y="2417013"/>
                  </a:cubicBezTo>
                  <a:cubicBezTo>
                    <a:pt x="823554" y="2417013"/>
                    <a:pt x="809144" y="2402764"/>
                    <a:pt x="809144" y="2381390"/>
                  </a:cubicBezTo>
                  <a:cubicBezTo>
                    <a:pt x="809144" y="2381390"/>
                    <a:pt x="809144" y="2381390"/>
                    <a:pt x="809144" y="2367141"/>
                  </a:cubicBezTo>
                  <a:cubicBezTo>
                    <a:pt x="809144" y="2345768"/>
                    <a:pt x="823554" y="2331519"/>
                    <a:pt x="845170" y="2331519"/>
                  </a:cubicBezTo>
                  <a:close/>
                  <a:moveTo>
                    <a:pt x="845170" y="2041449"/>
                  </a:moveTo>
                  <a:cubicBezTo>
                    <a:pt x="845170" y="2041449"/>
                    <a:pt x="845170" y="2041449"/>
                    <a:pt x="1954772" y="2041449"/>
                  </a:cubicBezTo>
                  <a:cubicBezTo>
                    <a:pt x="1976386" y="2041449"/>
                    <a:pt x="1990796" y="2056207"/>
                    <a:pt x="1990796" y="2078344"/>
                  </a:cubicBezTo>
                  <a:cubicBezTo>
                    <a:pt x="1990796" y="2078344"/>
                    <a:pt x="1990796" y="2078344"/>
                    <a:pt x="1990796" y="2093102"/>
                  </a:cubicBezTo>
                  <a:cubicBezTo>
                    <a:pt x="1990796" y="2115239"/>
                    <a:pt x="1976386" y="2129997"/>
                    <a:pt x="1954772" y="2129997"/>
                  </a:cubicBezTo>
                  <a:cubicBezTo>
                    <a:pt x="1954772" y="2129997"/>
                    <a:pt x="1954772" y="2129997"/>
                    <a:pt x="845170" y="2129997"/>
                  </a:cubicBezTo>
                  <a:cubicBezTo>
                    <a:pt x="823554" y="2129997"/>
                    <a:pt x="809144" y="2115239"/>
                    <a:pt x="809144" y="2093102"/>
                  </a:cubicBezTo>
                  <a:cubicBezTo>
                    <a:pt x="809144" y="2093102"/>
                    <a:pt x="809144" y="2093102"/>
                    <a:pt x="809144" y="2078344"/>
                  </a:cubicBezTo>
                  <a:cubicBezTo>
                    <a:pt x="809144" y="2056207"/>
                    <a:pt x="823554" y="2041449"/>
                    <a:pt x="845170" y="2041449"/>
                  </a:cubicBezTo>
                  <a:close/>
                  <a:moveTo>
                    <a:pt x="3106861" y="1436128"/>
                  </a:moveTo>
                  <a:lnTo>
                    <a:pt x="3279630" y="1679384"/>
                  </a:lnTo>
                  <a:lnTo>
                    <a:pt x="3195994" y="1860133"/>
                  </a:lnTo>
                  <a:lnTo>
                    <a:pt x="3041379" y="1526256"/>
                  </a:lnTo>
                  <a:close/>
                  <a:moveTo>
                    <a:pt x="2784464" y="1128801"/>
                  </a:moveTo>
                  <a:lnTo>
                    <a:pt x="2966034" y="1515688"/>
                  </a:lnTo>
                  <a:lnTo>
                    <a:pt x="2546062" y="2098457"/>
                  </a:lnTo>
                  <a:lnTo>
                    <a:pt x="2538450" y="2093324"/>
                  </a:lnTo>
                  <a:lnTo>
                    <a:pt x="2655989" y="1632500"/>
                  </a:lnTo>
                  <a:cubicBezTo>
                    <a:pt x="2698814" y="1465989"/>
                    <a:pt x="2741639" y="1299479"/>
                    <a:pt x="2784464" y="1128801"/>
                  </a:cubicBezTo>
                  <a:close/>
                  <a:moveTo>
                    <a:pt x="1348411" y="680933"/>
                  </a:moveTo>
                  <a:cubicBezTo>
                    <a:pt x="1420683" y="680933"/>
                    <a:pt x="1492957" y="709761"/>
                    <a:pt x="1507411" y="738588"/>
                  </a:cubicBezTo>
                  <a:cubicBezTo>
                    <a:pt x="1543547" y="789036"/>
                    <a:pt x="1550775" y="889932"/>
                    <a:pt x="1550775" y="889932"/>
                  </a:cubicBezTo>
                  <a:cubicBezTo>
                    <a:pt x="1550775" y="889932"/>
                    <a:pt x="1536319" y="1005242"/>
                    <a:pt x="1507411" y="1041276"/>
                  </a:cubicBezTo>
                  <a:cubicBezTo>
                    <a:pt x="1478501" y="1077311"/>
                    <a:pt x="1464047" y="1142172"/>
                    <a:pt x="1471275" y="1156586"/>
                  </a:cubicBezTo>
                  <a:cubicBezTo>
                    <a:pt x="1500183" y="1185413"/>
                    <a:pt x="1702547" y="1235861"/>
                    <a:pt x="1724227" y="1257482"/>
                  </a:cubicBezTo>
                  <a:cubicBezTo>
                    <a:pt x="1760365" y="1271896"/>
                    <a:pt x="1753137" y="1286309"/>
                    <a:pt x="1760365" y="1322344"/>
                  </a:cubicBezTo>
                  <a:cubicBezTo>
                    <a:pt x="1760365" y="1322344"/>
                    <a:pt x="1774819" y="1488102"/>
                    <a:pt x="1782045" y="1538550"/>
                  </a:cubicBezTo>
                  <a:cubicBezTo>
                    <a:pt x="1782045" y="1567377"/>
                    <a:pt x="1782045" y="1610618"/>
                    <a:pt x="1789273" y="1661066"/>
                  </a:cubicBezTo>
                  <a:cubicBezTo>
                    <a:pt x="1789273" y="1661066"/>
                    <a:pt x="1789273" y="1661066"/>
                    <a:pt x="1008731" y="1661066"/>
                  </a:cubicBezTo>
                  <a:cubicBezTo>
                    <a:pt x="1001503" y="1567377"/>
                    <a:pt x="1008731" y="1452067"/>
                    <a:pt x="1008731" y="1372792"/>
                  </a:cubicBezTo>
                  <a:cubicBezTo>
                    <a:pt x="1008731" y="1293516"/>
                    <a:pt x="1030413" y="1271896"/>
                    <a:pt x="1044867" y="1264689"/>
                  </a:cubicBezTo>
                  <a:cubicBezTo>
                    <a:pt x="1066549" y="1228655"/>
                    <a:pt x="1232775" y="1178207"/>
                    <a:pt x="1268911" y="1156586"/>
                  </a:cubicBezTo>
                  <a:cubicBezTo>
                    <a:pt x="1268911" y="1091724"/>
                    <a:pt x="1232775" y="1077311"/>
                    <a:pt x="1218321" y="1026863"/>
                  </a:cubicBezTo>
                  <a:cubicBezTo>
                    <a:pt x="1196639" y="969208"/>
                    <a:pt x="1196639" y="839484"/>
                    <a:pt x="1203867" y="803450"/>
                  </a:cubicBezTo>
                  <a:cubicBezTo>
                    <a:pt x="1218321" y="709761"/>
                    <a:pt x="1283367" y="680933"/>
                    <a:pt x="1348411" y="680933"/>
                  </a:cubicBezTo>
                  <a:close/>
                  <a:moveTo>
                    <a:pt x="4473179" y="550320"/>
                  </a:moveTo>
                  <a:cubicBezTo>
                    <a:pt x="4409484" y="550320"/>
                    <a:pt x="4357849" y="601955"/>
                    <a:pt x="4357849" y="665650"/>
                  </a:cubicBezTo>
                  <a:cubicBezTo>
                    <a:pt x="4357849" y="681574"/>
                    <a:pt x="4361076" y="696744"/>
                    <a:pt x="4366912" y="710542"/>
                  </a:cubicBezTo>
                  <a:lnTo>
                    <a:pt x="4381211" y="731748"/>
                  </a:lnTo>
                  <a:lnTo>
                    <a:pt x="4020705" y="1187369"/>
                  </a:lnTo>
                  <a:lnTo>
                    <a:pt x="3581985" y="1025953"/>
                  </a:lnTo>
                  <a:lnTo>
                    <a:pt x="3313364" y="1606479"/>
                  </a:lnTo>
                  <a:lnTo>
                    <a:pt x="3107984" y="1318713"/>
                  </a:lnTo>
                  <a:lnTo>
                    <a:pt x="3008924" y="1456172"/>
                  </a:lnTo>
                  <a:lnTo>
                    <a:pt x="2764891" y="929204"/>
                  </a:lnTo>
                  <a:lnTo>
                    <a:pt x="2474691" y="2083778"/>
                  </a:lnTo>
                  <a:lnTo>
                    <a:pt x="2443768" y="2090021"/>
                  </a:lnTo>
                  <a:cubicBezTo>
                    <a:pt x="2402374" y="2107530"/>
                    <a:pt x="2373329" y="2148517"/>
                    <a:pt x="2373329" y="2196288"/>
                  </a:cubicBezTo>
                  <a:cubicBezTo>
                    <a:pt x="2373329" y="2259983"/>
                    <a:pt x="2424964" y="2311618"/>
                    <a:pt x="2488659" y="2311618"/>
                  </a:cubicBezTo>
                  <a:cubicBezTo>
                    <a:pt x="2552354" y="2311618"/>
                    <a:pt x="2603989" y="2259983"/>
                    <a:pt x="2603989" y="2196288"/>
                  </a:cubicBezTo>
                  <a:cubicBezTo>
                    <a:pt x="2603989" y="2180365"/>
                    <a:pt x="2600762" y="2165195"/>
                    <a:pt x="2594926" y="2151397"/>
                  </a:cubicBezTo>
                  <a:lnTo>
                    <a:pt x="2591202" y="2145873"/>
                  </a:lnTo>
                  <a:lnTo>
                    <a:pt x="2998617" y="1585114"/>
                  </a:lnTo>
                  <a:lnTo>
                    <a:pt x="3196260" y="2006249"/>
                  </a:lnTo>
                  <a:lnTo>
                    <a:pt x="3323276" y="1740837"/>
                  </a:lnTo>
                  <a:lnTo>
                    <a:pt x="3475135" y="1954653"/>
                  </a:lnTo>
                  <a:lnTo>
                    <a:pt x="4009339" y="1650537"/>
                  </a:lnTo>
                  <a:lnTo>
                    <a:pt x="4199709" y="1913604"/>
                  </a:lnTo>
                  <a:lnTo>
                    <a:pt x="4529157" y="1580232"/>
                  </a:lnTo>
                  <a:lnTo>
                    <a:pt x="4543618" y="1589982"/>
                  </a:lnTo>
                  <a:cubicBezTo>
                    <a:pt x="4557416" y="1595818"/>
                    <a:pt x="4572586" y="1599045"/>
                    <a:pt x="4588509" y="1599045"/>
                  </a:cubicBezTo>
                  <a:cubicBezTo>
                    <a:pt x="4652204" y="1599045"/>
                    <a:pt x="4703839" y="1547410"/>
                    <a:pt x="4703839" y="1483715"/>
                  </a:cubicBezTo>
                  <a:cubicBezTo>
                    <a:pt x="4703839" y="1420020"/>
                    <a:pt x="4652204" y="1368385"/>
                    <a:pt x="4588509" y="1368385"/>
                  </a:cubicBezTo>
                  <a:cubicBezTo>
                    <a:pt x="4524814" y="1368385"/>
                    <a:pt x="4473179" y="1420020"/>
                    <a:pt x="4473179" y="1483715"/>
                  </a:cubicBezTo>
                  <a:lnTo>
                    <a:pt x="4480139" y="1518186"/>
                  </a:lnTo>
                  <a:lnTo>
                    <a:pt x="4217485" y="1798164"/>
                  </a:lnTo>
                  <a:lnTo>
                    <a:pt x="4037504" y="1560366"/>
                  </a:lnTo>
                  <a:lnTo>
                    <a:pt x="3498455" y="1865818"/>
                  </a:lnTo>
                  <a:lnTo>
                    <a:pt x="3357787" y="1668722"/>
                  </a:lnTo>
                  <a:lnTo>
                    <a:pt x="3620404" y="1119958"/>
                  </a:lnTo>
                  <a:lnTo>
                    <a:pt x="4047072" y="1271366"/>
                  </a:lnTo>
                  <a:lnTo>
                    <a:pt x="4431112" y="772487"/>
                  </a:lnTo>
                  <a:lnTo>
                    <a:pt x="4473179" y="780980"/>
                  </a:lnTo>
                  <a:cubicBezTo>
                    <a:pt x="4536874" y="780980"/>
                    <a:pt x="4588509" y="729345"/>
                    <a:pt x="4588509" y="665650"/>
                  </a:cubicBezTo>
                  <a:cubicBezTo>
                    <a:pt x="4588509" y="601955"/>
                    <a:pt x="4536874" y="550320"/>
                    <a:pt x="4473179" y="550320"/>
                  </a:cubicBezTo>
                  <a:close/>
                  <a:moveTo>
                    <a:pt x="924425" y="479411"/>
                  </a:moveTo>
                  <a:cubicBezTo>
                    <a:pt x="924425" y="479411"/>
                    <a:pt x="924425" y="479411"/>
                    <a:pt x="1875513" y="479411"/>
                  </a:cubicBezTo>
                  <a:cubicBezTo>
                    <a:pt x="1940359" y="479411"/>
                    <a:pt x="1990795" y="529847"/>
                    <a:pt x="1990795" y="594694"/>
                  </a:cubicBezTo>
                  <a:cubicBezTo>
                    <a:pt x="1990795" y="594694"/>
                    <a:pt x="1990795" y="594694"/>
                    <a:pt x="1990795" y="1545784"/>
                  </a:cubicBezTo>
                  <a:cubicBezTo>
                    <a:pt x="1990795" y="1610631"/>
                    <a:pt x="1940359" y="1661067"/>
                    <a:pt x="1875513" y="1661067"/>
                  </a:cubicBezTo>
                  <a:cubicBezTo>
                    <a:pt x="1875513" y="1661067"/>
                    <a:pt x="1875513" y="1661067"/>
                    <a:pt x="1846691" y="1661067"/>
                  </a:cubicBezTo>
                  <a:cubicBezTo>
                    <a:pt x="1839487" y="1610631"/>
                    <a:pt x="1839487" y="1560194"/>
                    <a:pt x="1839487" y="1531373"/>
                  </a:cubicBezTo>
                  <a:cubicBezTo>
                    <a:pt x="1832281" y="1480937"/>
                    <a:pt x="1817871" y="1315217"/>
                    <a:pt x="1817871" y="1315217"/>
                  </a:cubicBezTo>
                  <a:cubicBezTo>
                    <a:pt x="1817871" y="1315217"/>
                    <a:pt x="1817871" y="1315217"/>
                    <a:pt x="1817871" y="1308011"/>
                  </a:cubicBezTo>
                  <a:cubicBezTo>
                    <a:pt x="1817871" y="1308011"/>
                    <a:pt x="1817871" y="1308011"/>
                    <a:pt x="1817871" y="1300806"/>
                  </a:cubicBezTo>
                  <a:cubicBezTo>
                    <a:pt x="1810665" y="1300806"/>
                    <a:pt x="1810665" y="1293601"/>
                    <a:pt x="1810665" y="1293601"/>
                  </a:cubicBezTo>
                  <a:cubicBezTo>
                    <a:pt x="1810665" y="1264780"/>
                    <a:pt x="1803461" y="1228754"/>
                    <a:pt x="1753025" y="1207138"/>
                  </a:cubicBezTo>
                  <a:cubicBezTo>
                    <a:pt x="1738613" y="1192728"/>
                    <a:pt x="1716999" y="1185523"/>
                    <a:pt x="1666561" y="1171112"/>
                  </a:cubicBezTo>
                  <a:cubicBezTo>
                    <a:pt x="1630535" y="1163907"/>
                    <a:pt x="1565689" y="1142291"/>
                    <a:pt x="1529663" y="1127881"/>
                  </a:cubicBezTo>
                  <a:cubicBezTo>
                    <a:pt x="1536867" y="1113471"/>
                    <a:pt x="1544073" y="1091855"/>
                    <a:pt x="1551279" y="1077444"/>
                  </a:cubicBezTo>
                  <a:cubicBezTo>
                    <a:pt x="1587305" y="1034213"/>
                    <a:pt x="1601715" y="933340"/>
                    <a:pt x="1608919" y="904519"/>
                  </a:cubicBezTo>
                  <a:cubicBezTo>
                    <a:pt x="1608919" y="904519"/>
                    <a:pt x="1608919" y="904519"/>
                    <a:pt x="1608919" y="897314"/>
                  </a:cubicBezTo>
                  <a:cubicBezTo>
                    <a:pt x="1608919" y="897314"/>
                    <a:pt x="1608919" y="897314"/>
                    <a:pt x="1608919" y="890109"/>
                  </a:cubicBezTo>
                  <a:cubicBezTo>
                    <a:pt x="1608919" y="875698"/>
                    <a:pt x="1601715" y="767620"/>
                    <a:pt x="1558483" y="702773"/>
                  </a:cubicBezTo>
                  <a:cubicBezTo>
                    <a:pt x="1522457" y="659541"/>
                    <a:pt x="1435995" y="623515"/>
                    <a:pt x="1349533" y="623515"/>
                  </a:cubicBezTo>
                  <a:cubicBezTo>
                    <a:pt x="1241455" y="623515"/>
                    <a:pt x="1162197" y="688363"/>
                    <a:pt x="1147787" y="796441"/>
                  </a:cubicBezTo>
                  <a:cubicBezTo>
                    <a:pt x="1140581" y="832467"/>
                    <a:pt x="1140581" y="976571"/>
                    <a:pt x="1162197" y="1041418"/>
                  </a:cubicBezTo>
                  <a:cubicBezTo>
                    <a:pt x="1176607" y="1070239"/>
                    <a:pt x="1183813" y="1091855"/>
                    <a:pt x="1198223" y="1106265"/>
                  </a:cubicBezTo>
                  <a:cubicBezTo>
                    <a:pt x="1198223" y="1113471"/>
                    <a:pt x="1205429" y="1113471"/>
                    <a:pt x="1205429" y="1120676"/>
                  </a:cubicBezTo>
                  <a:cubicBezTo>
                    <a:pt x="1191019" y="1127881"/>
                    <a:pt x="1176607" y="1135086"/>
                    <a:pt x="1162197" y="1135086"/>
                  </a:cubicBezTo>
                  <a:cubicBezTo>
                    <a:pt x="1075735" y="1171112"/>
                    <a:pt x="1025299" y="1192728"/>
                    <a:pt x="996477" y="1228754"/>
                  </a:cubicBezTo>
                  <a:cubicBezTo>
                    <a:pt x="974861" y="1257575"/>
                    <a:pt x="953247" y="1293601"/>
                    <a:pt x="953247" y="1372858"/>
                  </a:cubicBezTo>
                  <a:cubicBezTo>
                    <a:pt x="953247" y="1387269"/>
                    <a:pt x="953247" y="1401679"/>
                    <a:pt x="953247" y="1416090"/>
                  </a:cubicBezTo>
                  <a:cubicBezTo>
                    <a:pt x="953247" y="1516963"/>
                    <a:pt x="946041" y="1596220"/>
                    <a:pt x="953247" y="1661067"/>
                  </a:cubicBezTo>
                  <a:cubicBezTo>
                    <a:pt x="953247" y="1661067"/>
                    <a:pt x="953247" y="1661067"/>
                    <a:pt x="924425" y="1661067"/>
                  </a:cubicBezTo>
                  <a:cubicBezTo>
                    <a:pt x="859579" y="1661067"/>
                    <a:pt x="809143" y="1610631"/>
                    <a:pt x="809143" y="1545784"/>
                  </a:cubicBezTo>
                  <a:cubicBezTo>
                    <a:pt x="809143" y="1545784"/>
                    <a:pt x="809143" y="1545784"/>
                    <a:pt x="809143" y="594694"/>
                  </a:cubicBezTo>
                  <a:cubicBezTo>
                    <a:pt x="809143" y="529847"/>
                    <a:pt x="859579" y="479411"/>
                    <a:pt x="924425" y="479411"/>
                  </a:cubicBezTo>
                  <a:close/>
                  <a:moveTo>
                    <a:pt x="2313880" y="395700"/>
                  </a:moveTo>
                  <a:lnTo>
                    <a:pt x="4804846" y="395700"/>
                  </a:lnTo>
                  <a:cubicBezTo>
                    <a:pt x="4859987" y="395700"/>
                    <a:pt x="4904687" y="440400"/>
                    <a:pt x="4904687" y="495541"/>
                  </a:cubicBezTo>
                  <a:lnTo>
                    <a:pt x="4904687" y="2366397"/>
                  </a:lnTo>
                  <a:cubicBezTo>
                    <a:pt x="4904687" y="2421538"/>
                    <a:pt x="4859987" y="2466238"/>
                    <a:pt x="4804846" y="2466238"/>
                  </a:cubicBezTo>
                  <a:lnTo>
                    <a:pt x="2313880" y="2466238"/>
                  </a:lnTo>
                  <a:cubicBezTo>
                    <a:pt x="2258739" y="2466238"/>
                    <a:pt x="2214039" y="2421538"/>
                    <a:pt x="2214039" y="2366397"/>
                  </a:cubicBezTo>
                  <a:lnTo>
                    <a:pt x="2214039" y="495541"/>
                  </a:lnTo>
                  <a:cubicBezTo>
                    <a:pt x="2214039" y="440400"/>
                    <a:pt x="2258739" y="395700"/>
                    <a:pt x="2313880" y="395700"/>
                  </a:cubicBezTo>
                  <a:close/>
                  <a:moveTo>
                    <a:pt x="575889" y="225891"/>
                  </a:moveTo>
                  <a:lnTo>
                    <a:pt x="575889" y="3334021"/>
                  </a:lnTo>
                  <a:lnTo>
                    <a:pt x="5090355" y="3334021"/>
                  </a:lnTo>
                  <a:lnTo>
                    <a:pt x="5090355" y="225891"/>
                  </a:lnTo>
                  <a:close/>
                  <a:moveTo>
                    <a:pt x="521327" y="0"/>
                  </a:moveTo>
                  <a:lnTo>
                    <a:pt x="5144918" y="0"/>
                  </a:lnTo>
                  <a:cubicBezTo>
                    <a:pt x="5230856" y="0"/>
                    <a:pt x="5300522" y="69666"/>
                    <a:pt x="5300522" y="155604"/>
                  </a:cubicBezTo>
                  <a:lnTo>
                    <a:pt x="5300522" y="3404308"/>
                  </a:lnTo>
                  <a:cubicBezTo>
                    <a:pt x="5300522" y="3490246"/>
                    <a:pt x="5230856" y="3559912"/>
                    <a:pt x="5144918" y="3559912"/>
                  </a:cubicBezTo>
                  <a:lnTo>
                    <a:pt x="521327" y="3559912"/>
                  </a:lnTo>
                  <a:cubicBezTo>
                    <a:pt x="435389" y="3559912"/>
                    <a:pt x="365723" y="3490246"/>
                    <a:pt x="365723" y="3404308"/>
                  </a:cubicBezTo>
                  <a:lnTo>
                    <a:pt x="365723" y="155604"/>
                  </a:lnTo>
                  <a:cubicBezTo>
                    <a:pt x="365723" y="69666"/>
                    <a:pt x="435389" y="0"/>
                    <a:pt x="521327"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dirty="0">
                <a:ln>
                  <a:noFill/>
                </a:ln>
                <a:solidFill>
                  <a:srgbClr val="FFFFFF"/>
                </a:solidFill>
                <a:effectLst/>
                <a:uLnTx/>
                <a:uFillTx/>
                <a:latin typeface="Segoe Light"/>
                <a:ea typeface="+mn-ea"/>
                <a:cs typeface="+mn-cs"/>
              </a:endParaRPr>
            </a:p>
          </p:txBody>
        </p:sp>
        <p:sp>
          <p:nvSpPr>
            <p:cNvPr id="97" name="Rectangle 96"/>
            <p:cNvSpPr/>
            <p:nvPr/>
          </p:nvSpPr>
          <p:spPr bwMode="auto">
            <a:xfrm>
              <a:off x="8509742" y="2456056"/>
              <a:ext cx="3359222" cy="75916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Market Leading Price &amp; Performance</a:t>
              </a:r>
            </a:p>
          </p:txBody>
        </p:sp>
        <p:sp>
          <p:nvSpPr>
            <p:cNvPr id="98" name="TextBox 97"/>
            <p:cNvSpPr txBox="1"/>
            <p:nvPr/>
          </p:nvSpPr>
          <p:spPr>
            <a:xfrm>
              <a:off x="8456548" y="4913530"/>
              <a:ext cx="3680328" cy="1031157"/>
            </a:xfrm>
            <a:prstGeom prst="rect">
              <a:avLst/>
            </a:prstGeom>
            <a:noFill/>
            <a:ln>
              <a:noFill/>
            </a:ln>
          </p:spPr>
          <p:txBody>
            <a:bodyPr wrap="square" lIns="182854" tIns="146284" rIns="182854" bIns="146284" rtlCol="0">
              <a:spAutoFit/>
            </a:bodyPr>
            <a:lstStyle>
              <a:defPPr>
                <a:defRPr lang="en-US"/>
              </a:defPPr>
              <a:lvl1pPr>
                <a:lnSpc>
                  <a:spcPct val="90000"/>
                </a:lnSpc>
                <a:spcAft>
                  <a:spcPts val="1200"/>
                </a:spcAft>
                <a:defRPr sz="1400">
                  <a:gradFill>
                    <a:gsLst>
                      <a:gs pos="2917">
                        <a:srgbClr val="000000"/>
                      </a:gs>
                      <a:gs pos="30000">
                        <a:srgbClr val="000000"/>
                      </a:gs>
                    </a:gsLst>
                    <a:lin ang="5400000" scaled="0"/>
                  </a:gradFill>
                </a:defRPr>
              </a:lvl1pPr>
            </a:lstStyle>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Simple billing compute &amp; storage</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Pay for what you need, when you need it with dynamic pause</a:t>
              </a:r>
            </a:p>
          </p:txBody>
        </p:sp>
        <p:grpSp>
          <p:nvGrpSpPr>
            <p:cNvPr id="99" name="Group 98"/>
            <p:cNvGrpSpPr>
              <a:grpSpLocks noChangeAspect="1"/>
            </p:cNvGrpSpPr>
            <p:nvPr/>
          </p:nvGrpSpPr>
          <p:grpSpPr>
            <a:xfrm>
              <a:off x="10945221" y="3461642"/>
              <a:ext cx="428529" cy="264350"/>
              <a:chOff x="1691870" y="-5380374"/>
              <a:chExt cx="5029200" cy="3102395"/>
            </a:xfrm>
          </p:grpSpPr>
          <p:grpSp>
            <p:nvGrpSpPr>
              <p:cNvPr id="129" name="Group 128"/>
              <p:cNvGrpSpPr/>
              <p:nvPr/>
            </p:nvGrpSpPr>
            <p:grpSpPr>
              <a:xfrm>
                <a:off x="1691870" y="-5380374"/>
                <a:ext cx="5029200" cy="3102395"/>
                <a:chOff x="1691870" y="-5380374"/>
                <a:chExt cx="5029200" cy="3102395"/>
              </a:xfrm>
            </p:grpSpPr>
            <p:grpSp>
              <p:nvGrpSpPr>
                <p:cNvPr id="131" name="Group 130"/>
                <p:cNvGrpSpPr/>
                <p:nvPr/>
              </p:nvGrpSpPr>
              <p:grpSpPr>
                <a:xfrm>
                  <a:off x="1691870" y="-5380374"/>
                  <a:ext cx="5029200" cy="3102395"/>
                  <a:chOff x="1691870" y="-5380374"/>
                  <a:chExt cx="5029200" cy="3102395"/>
                </a:xfrm>
              </p:grpSpPr>
              <p:sp>
                <p:nvSpPr>
                  <p:cNvPr id="135" name="Rounded Rectangle 134"/>
                  <p:cNvSpPr/>
                  <p:nvPr/>
                </p:nvSpPr>
                <p:spPr>
                  <a:xfrm>
                    <a:off x="1691870" y="-5245767"/>
                    <a:ext cx="5029200" cy="2967788"/>
                  </a:xfrm>
                  <a:prstGeom prst="roundRect">
                    <a:avLst>
                      <a:gd name="adj" fmla="val 9165"/>
                    </a:avLst>
                  </a:prstGeom>
                  <a:solidFill>
                    <a:srgbClr val="E4E2E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36" name="Round Same Side Corner Rectangle 135"/>
                  <p:cNvSpPr/>
                  <p:nvPr/>
                </p:nvSpPr>
                <p:spPr>
                  <a:xfrm>
                    <a:off x="1691870" y="-5380374"/>
                    <a:ext cx="5029200" cy="352926"/>
                  </a:xfrm>
                  <a:prstGeom prst="round2SameRect">
                    <a:avLst>
                      <a:gd name="adj1" fmla="val 42938"/>
                      <a:gd name="adj2" fmla="val 0"/>
                    </a:avLst>
                  </a:prstGeom>
                  <a:solidFill>
                    <a:srgbClr val="B5ADB6"/>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cxnSp>
              <p:nvCxnSpPr>
                <p:cNvPr id="132" name="Straight Connector 131"/>
                <p:cNvCxnSpPr/>
                <p:nvPr/>
              </p:nvCxnSpPr>
              <p:spPr>
                <a:xfrm>
                  <a:off x="1783901" y="-5198097"/>
                  <a:ext cx="187036" cy="0"/>
                </a:xfrm>
                <a:prstGeom prst="line">
                  <a:avLst/>
                </a:prstGeom>
                <a:noFill/>
                <a:ln w="3175" cap="flat" cmpd="sng" algn="ctr">
                  <a:solidFill>
                    <a:srgbClr val="024D84"/>
                  </a:solidFill>
                  <a:prstDash val="solid"/>
                  <a:miter lim="800000"/>
                </a:ln>
                <a:effectLst/>
              </p:spPr>
            </p:cxnSp>
            <p:sp>
              <p:nvSpPr>
                <p:cNvPr id="133" name="Frame 132"/>
                <p:cNvSpPr/>
                <p:nvPr/>
              </p:nvSpPr>
              <p:spPr>
                <a:xfrm>
                  <a:off x="2099107" y="-5282089"/>
                  <a:ext cx="263791" cy="167985"/>
                </a:xfrm>
                <a:prstGeom prst="frame">
                  <a:avLst/>
                </a:prstGeom>
                <a:solidFill>
                  <a:srgbClr val="024D8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000000"/>
                    </a:solidFill>
                    <a:effectLst/>
                    <a:uLnTx/>
                    <a:uFillTx/>
                    <a:latin typeface="Segoe"/>
                    <a:ea typeface="+mn-ea"/>
                    <a:cs typeface="+mn-cs"/>
                  </a:endParaRPr>
                </a:p>
              </p:txBody>
            </p:sp>
            <p:sp>
              <p:nvSpPr>
                <p:cNvPr id="134" name="Multiply 133"/>
                <p:cNvSpPr/>
                <p:nvPr/>
              </p:nvSpPr>
              <p:spPr>
                <a:xfrm>
                  <a:off x="2399687" y="-5344597"/>
                  <a:ext cx="293001" cy="293001"/>
                </a:xfrm>
                <a:prstGeom prst="mathMultiply">
                  <a:avLst>
                    <a:gd name="adj1" fmla="val 16001"/>
                  </a:avLst>
                </a:prstGeom>
                <a:solidFill>
                  <a:srgbClr val="024D8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sp>
            <p:nvSpPr>
              <p:cNvPr id="130" name="Donut 59"/>
              <p:cNvSpPr>
                <a:spLocks noChangeAspect="1"/>
              </p:cNvSpPr>
              <p:nvPr/>
            </p:nvSpPr>
            <p:spPr bwMode="auto">
              <a:xfrm>
                <a:off x="3004493" y="-4604748"/>
                <a:ext cx="2419895" cy="2012540"/>
              </a:xfrm>
              <a:custGeom>
                <a:avLst/>
                <a:gdLst/>
                <a:ahLst/>
                <a:cxnLst/>
                <a:rect l="l" t="t" r="r" b="b"/>
                <a:pathLst>
                  <a:path w="1049699" h="873224">
                    <a:moveTo>
                      <a:pt x="694504" y="413534"/>
                    </a:moveTo>
                    <a:cubicBezTo>
                      <a:pt x="732475" y="413534"/>
                      <a:pt x="763257" y="444315"/>
                      <a:pt x="763257" y="482286"/>
                    </a:cubicBezTo>
                    <a:cubicBezTo>
                      <a:pt x="763257" y="520258"/>
                      <a:pt x="732475" y="551039"/>
                      <a:pt x="694504" y="551039"/>
                    </a:cubicBezTo>
                    <a:cubicBezTo>
                      <a:pt x="656533" y="551039"/>
                      <a:pt x="625751" y="520258"/>
                      <a:pt x="625751" y="482286"/>
                    </a:cubicBezTo>
                    <a:cubicBezTo>
                      <a:pt x="625751" y="444315"/>
                      <a:pt x="656533" y="413534"/>
                      <a:pt x="694504" y="413534"/>
                    </a:cubicBezTo>
                    <a:close/>
                    <a:moveTo>
                      <a:pt x="694504" y="344781"/>
                    </a:moveTo>
                    <a:cubicBezTo>
                      <a:pt x="618562" y="344781"/>
                      <a:pt x="556998" y="406344"/>
                      <a:pt x="556998" y="482286"/>
                    </a:cubicBezTo>
                    <a:cubicBezTo>
                      <a:pt x="556998" y="558229"/>
                      <a:pt x="618562" y="619792"/>
                      <a:pt x="694504" y="619792"/>
                    </a:cubicBezTo>
                    <a:cubicBezTo>
                      <a:pt x="770446" y="619792"/>
                      <a:pt x="832010" y="558229"/>
                      <a:pt x="832010" y="482286"/>
                    </a:cubicBezTo>
                    <a:cubicBezTo>
                      <a:pt x="832010" y="406344"/>
                      <a:pt x="770446" y="344781"/>
                      <a:pt x="694504" y="344781"/>
                    </a:cubicBezTo>
                    <a:close/>
                    <a:moveTo>
                      <a:pt x="197661" y="172436"/>
                    </a:moveTo>
                    <a:cubicBezTo>
                      <a:pt x="219463" y="172436"/>
                      <a:pt x="237138" y="190111"/>
                      <a:pt x="237138" y="211913"/>
                    </a:cubicBezTo>
                    <a:cubicBezTo>
                      <a:pt x="237138" y="233716"/>
                      <a:pt x="219463" y="251390"/>
                      <a:pt x="197661" y="251390"/>
                    </a:cubicBezTo>
                    <a:cubicBezTo>
                      <a:pt x="175858" y="251390"/>
                      <a:pt x="158183" y="233716"/>
                      <a:pt x="158183" y="211913"/>
                    </a:cubicBezTo>
                    <a:cubicBezTo>
                      <a:pt x="158183" y="190111"/>
                      <a:pt x="175858" y="172436"/>
                      <a:pt x="197661" y="172436"/>
                    </a:cubicBezTo>
                    <a:close/>
                    <a:moveTo>
                      <a:pt x="197661" y="132959"/>
                    </a:moveTo>
                    <a:cubicBezTo>
                      <a:pt x="154055" y="132959"/>
                      <a:pt x="118706" y="168308"/>
                      <a:pt x="118706" y="211913"/>
                    </a:cubicBezTo>
                    <a:cubicBezTo>
                      <a:pt x="118706" y="255519"/>
                      <a:pt x="154055" y="290868"/>
                      <a:pt x="197661" y="290868"/>
                    </a:cubicBezTo>
                    <a:cubicBezTo>
                      <a:pt x="241266" y="290868"/>
                      <a:pt x="276615" y="255519"/>
                      <a:pt x="276615" y="211913"/>
                    </a:cubicBezTo>
                    <a:cubicBezTo>
                      <a:pt x="276615" y="168308"/>
                      <a:pt x="241266" y="132959"/>
                      <a:pt x="197661" y="132959"/>
                    </a:cubicBezTo>
                    <a:close/>
                    <a:moveTo>
                      <a:pt x="735148" y="113222"/>
                    </a:moveTo>
                    <a:lnTo>
                      <a:pt x="750778" y="185510"/>
                    </a:lnTo>
                    <a:lnTo>
                      <a:pt x="825020" y="210909"/>
                    </a:lnTo>
                    <a:lnTo>
                      <a:pt x="869956" y="162065"/>
                    </a:lnTo>
                    <a:lnTo>
                      <a:pt x="938336" y="208955"/>
                    </a:lnTo>
                    <a:lnTo>
                      <a:pt x="912938" y="277336"/>
                    </a:lnTo>
                    <a:lnTo>
                      <a:pt x="950059" y="332040"/>
                    </a:lnTo>
                    <a:lnTo>
                      <a:pt x="1026254" y="332040"/>
                    </a:lnTo>
                    <a:lnTo>
                      <a:pt x="1049699" y="418004"/>
                    </a:lnTo>
                    <a:lnTo>
                      <a:pt x="996948" y="459033"/>
                    </a:lnTo>
                    <a:lnTo>
                      <a:pt x="996948" y="523506"/>
                    </a:lnTo>
                    <a:lnTo>
                      <a:pt x="1045792" y="568442"/>
                    </a:lnTo>
                    <a:lnTo>
                      <a:pt x="1028208" y="646591"/>
                    </a:lnTo>
                    <a:lnTo>
                      <a:pt x="944197" y="648545"/>
                    </a:lnTo>
                    <a:lnTo>
                      <a:pt x="914891" y="695434"/>
                    </a:lnTo>
                    <a:lnTo>
                      <a:pt x="932475" y="767723"/>
                    </a:lnTo>
                    <a:lnTo>
                      <a:pt x="869956" y="814612"/>
                    </a:lnTo>
                    <a:lnTo>
                      <a:pt x="813297" y="769676"/>
                    </a:lnTo>
                    <a:lnTo>
                      <a:pt x="750778" y="797029"/>
                    </a:lnTo>
                    <a:lnTo>
                      <a:pt x="737102" y="865409"/>
                    </a:lnTo>
                    <a:lnTo>
                      <a:pt x="656998" y="873224"/>
                    </a:lnTo>
                    <a:lnTo>
                      <a:pt x="637461" y="789214"/>
                    </a:lnTo>
                    <a:lnTo>
                      <a:pt x="572988" y="769676"/>
                    </a:lnTo>
                    <a:lnTo>
                      <a:pt x="518283" y="814612"/>
                    </a:lnTo>
                    <a:lnTo>
                      <a:pt x="463579" y="765769"/>
                    </a:lnTo>
                    <a:lnTo>
                      <a:pt x="483116" y="701296"/>
                    </a:lnTo>
                    <a:lnTo>
                      <a:pt x="442088" y="646591"/>
                    </a:lnTo>
                    <a:lnTo>
                      <a:pt x="365892" y="644637"/>
                    </a:lnTo>
                    <a:lnTo>
                      <a:pt x="350262" y="568442"/>
                    </a:lnTo>
                    <a:lnTo>
                      <a:pt x="410828" y="537182"/>
                    </a:lnTo>
                    <a:lnTo>
                      <a:pt x="408874" y="460987"/>
                    </a:lnTo>
                    <a:lnTo>
                      <a:pt x="350262" y="412143"/>
                    </a:lnTo>
                    <a:lnTo>
                      <a:pt x="371753" y="339855"/>
                    </a:lnTo>
                    <a:lnTo>
                      <a:pt x="444041" y="341809"/>
                    </a:lnTo>
                    <a:lnTo>
                      <a:pt x="485070" y="296873"/>
                    </a:lnTo>
                    <a:lnTo>
                      <a:pt x="459671" y="208955"/>
                    </a:lnTo>
                    <a:lnTo>
                      <a:pt x="516330" y="164019"/>
                    </a:lnTo>
                    <a:lnTo>
                      <a:pt x="582757" y="208955"/>
                    </a:lnTo>
                    <a:lnTo>
                      <a:pt x="637461" y="189418"/>
                    </a:lnTo>
                    <a:lnTo>
                      <a:pt x="658952" y="115176"/>
                    </a:lnTo>
                    <a:close/>
                    <a:moveTo>
                      <a:pt x="220998" y="0"/>
                    </a:moveTo>
                    <a:lnTo>
                      <a:pt x="229972" y="41507"/>
                    </a:lnTo>
                    <a:lnTo>
                      <a:pt x="272601" y="56091"/>
                    </a:lnTo>
                    <a:lnTo>
                      <a:pt x="298403" y="28045"/>
                    </a:lnTo>
                    <a:lnTo>
                      <a:pt x="337667" y="54969"/>
                    </a:lnTo>
                    <a:lnTo>
                      <a:pt x="323083" y="94233"/>
                    </a:lnTo>
                    <a:lnTo>
                      <a:pt x="344398" y="125643"/>
                    </a:lnTo>
                    <a:lnTo>
                      <a:pt x="388148" y="125643"/>
                    </a:lnTo>
                    <a:lnTo>
                      <a:pt x="401610" y="175003"/>
                    </a:lnTo>
                    <a:lnTo>
                      <a:pt x="371321" y="198561"/>
                    </a:lnTo>
                    <a:lnTo>
                      <a:pt x="371321" y="235581"/>
                    </a:lnTo>
                    <a:lnTo>
                      <a:pt x="399366" y="261383"/>
                    </a:lnTo>
                    <a:lnTo>
                      <a:pt x="389270" y="306256"/>
                    </a:lnTo>
                    <a:lnTo>
                      <a:pt x="341032" y="307377"/>
                    </a:lnTo>
                    <a:lnTo>
                      <a:pt x="324205" y="334301"/>
                    </a:lnTo>
                    <a:lnTo>
                      <a:pt x="334301" y="375808"/>
                    </a:lnTo>
                    <a:lnTo>
                      <a:pt x="298403" y="402732"/>
                    </a:lnTo>
                    <a:lnTo>
                      <a:pt x="265870" y="376930"/>
                    </a:lnTo>
                    <a:lnTo>
                      <a:pt x="229972" y="392635"/>
                    </a:lnTo>
                    <a:lnTo>
                      <a:pt x="222120" y="431899"/>
                    </a:lnTo>
                    <a:lnTo>
                      <a:pt x="176125" y="436386"/>
                    </a:lnTo>
                    <a:lnTo>
                      <a:pt x="164907" y="388148"/>
                    </a:lnTo>
                    <a:lnTo>
                      <a:pt x="127887" y="376930"/>
                    </a:lnTo>
                    <a:lnTo>
                      <a:pt x="96476" y="402732"/>
                    </a:lnTo>
                    <a:lnTo>
                      <a:pt x="65065" y="374686"/>
                    </a:lnTo>
                    <a:lnTo>
                      <a:pt x="76284" y="337666"/>
                    </a:lnTo>
                    <a:lnTo>
                      <a:pt x="52725" y="306256"/>
                    </a:lnTo>
                    <a:lnTo>
                      <a:pt x="8975" y="305134"/>
                    </a:lnTo>
                    <a:lnTo>
                      <a:pt x="0" y="261383"/>
                    </a:lnTo>
                    <a:lnTo>
                      <a:pt x="34776" y="243434"/>
                    </a:lnTo>
                    <a:lnTo>
                      <a:pt x="33655" y="199683"/>
                    </a:lnTo>
                    <a:lnTo>
                      <a:pt x="0" y="171638"/>
                    </a:lnTo>
                    <a:lnTo>
                      <a:pt x="12340" y="130131"/>
                    </a:lnTo>
                    <a:lnTo>
                      <a:pt x="53847" y="131252"/>
                    </a:lnTo>
                    <a:lnTo>
                      <a:pt x="77405" y="105451"/>
                    </a:lnTo>
                    <a:lnTo>
                      <a:pt x="62822" y="54969"/>
                    </a:lnTo>
                    <a:lnTo>
                      <a:pt x="95354" y="29167"/>
                    </a:lnTo>
                    <a:lnTo>
                      <a:pt x="133496" y="54969"/>
                    </a:lnTo>
                    <a:lnTo>
                      <a:pt x="164907" y="43751"/>
                    </a:lnTo>
                    <a:lnTo>
                      <a:pt x="177247" y="1122"/>
                    </a:lnTo>
                    <a:close/>
                  </a:path>
                </a:pathLst>
              </a:custGeom>
              <a:solidFill>
                <a:srgbClr val="FA8F07"/>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998"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a:ea typeface="Segoe UI" pitchFamily="34" charset="0"/>
                  <a:cs typeface="Segoe UI" pitchFamily="34" charset="0"/>
                </a:endParaRPr>
              </a:p>
            </p:txBody>
          </p:sp>
        </p:grpSp>
        <p:grpSp>
          <p:nvGrpSpPr>
            <p:cNvPr id="100" name="Group 99"/>
            <p:cNvGrpSpPr>
              <a:grpSpLocks noChangeAspect="1"/>
            </p:cNvGrpSpPr>
            <p:nvPr/>
          </p:nvGrpSpPr>
          <p:grpSpPr>
            <a:xfrm>
              <a:off x="11389026" y="3259197"/>
              <a:ext cx="312699" cy="312700"/>
              <a:chOff x="4322558" y="-150269"/>
              <a:chExt cx="300538" cy="300538"/>
            </a:xfrm>
          </p:grpSpPr>
          <p:sp>
            <p:nvSpPr>
              <p:cNvPr id="124" name="Oval 123"/>
              <p:cNvSpPr/>
              <p:nvPr/>
            </p:nvSpPr>
            <p:spPr>
              <a:xfrm>
                <a:off x="4322558" y="-150269"/>
                <a:ext cx="300538" cy="300538"/>
              </a:xfrm>
              <a:prstGeom prst="ellipse">
                <a:avLst/>
              </a:prstGeom>
              <a:solidFill>
                <a:srgbClr val="5261D2"/>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nvGrpSpPr>
              <p:cNvPr id="125" name="Group 124"/>
              <p:cNvGrpSpPr>
                <a:grpSpLocks noChangeAspect="1"/>
              </p:cNvGrpSpPr>
              <p:nvPr/>
            </p:nvGrpSpPr>
            <p:grpSpPr>
              <a:xfrm>
                <a:off x="4384955" y="-98434"/>
                <a:ext cx="175744" cy="196869"/>
                <a:chOff x="-459430" y="-5122871"/>
                <a:chExt cx="1512104" cy="1693868"/>
              </a:xfrm>
            </p:grpSpPr>
            <p:sp>
              <p:nvSpPr>
                <p:cNvPr id="126" name="Freeform 125"/>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AC4E8E"/>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27" name="Freeform 126"/>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693178"/>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28" name="Freeform 127"/>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3E2A5D"/>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grpSp>
        <p:grpSp>
          <p:nvGrpSpPr>
            <p:cNvPr id="101" name="Group 100"/>
            <p:cNvGrpSpPr>
              <a:grpSpLocks noChangeAspect="1"/>
            </p:cNvGrpSpPr>
            <p:nvPr/>
          </p:nvGrpSpPr>
          <p:grpSpPr>
            <a:xfrm>
              <a:off x="10557384" y="3339987"/>
              <a:ext cx="345869" cy="345870"/>
              <a:chOff x="4322558" y="-150269"/>
              <a:chExt cx="300538" cy="300538"/>
            </a:xfrm>
          </p:grpSpPr>
          <p:sp>
            <p:nvSpPr>
              <p:cNvPr id="119" name="Oval 118"/>
              <p:cNvSpPr/>
              <p:nvPr/>
            </p:nvSpPr>
            <p:spPr>
              <a:xfrm>
                <a:off x="4322558" y="-150269"/>
                <a:ext cx="300538" cy="300538"/>
              </a:xfrm>
              <a:prstGeom prst="ellipse">
                <a:avLst/>
              </a:prstGeom>
              <a:solidFill>
                <a:srgbClr val="13A8A1"/>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nvGrpSpPr>
              <p:cNvPr id="120" name="Group 119"/>
              <p:cNvGrpSpPr>
                <a:grpSpLocks noChangeAspect="1"/>
              </p:cNvGrpSpPr>
              <p:nvPr/>
            </p:nvGrpSpPr>
            <p:grpSpPr>
              <a:xfrm>
                <a:off x="4384955" y="-98434"/>
                <a:ext cx="175744" cy="196869"/>
                <a:chOff x="-459430" y="-5122871"/>
                <a:chExt cx="1512104" cy="1693868"/>
              </a:xfrm>
            </p:grpSpPr>
            <p:sp>
              <p:nvSpPr>
                <p:cNvPr id="121" name="Freeform 120"/>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48BB4E"/>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22" name="Freeform 121"/>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008641"/>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23" name="Freeform 122"/>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00602E"/>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grpSp>
        <p:sp>
          <p:nvSpPr>
            <p:cNvPr id="102" name="Freeform 101"/>
            <p:cNvSpPr/>
            <p:nvPr/>
          </p:nvSpPr>
          <p:spPr>
            <a:xfrm>
              <a:off x="10226236" y="3731764"/>
              <a:ext cx="1231043" cy="81684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chemeClr val="bg1"/>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dirty="0">
                  <a:ln>
                    <a:noFill/>
                  </a:ln>
                  <a:solidFill>
                    <a:srgbClr val="FFFFFF"/>
                  </a:solidFill>
                  <a:effectLst/>
                  <a:uLnTx/>
                  <a:uFillTx/>
                  <a:latin typeface="Segoe Light"/>
                  <a:ea typeface="+mn-ea"/>
                  <a:cs typeface="+mn-cs"/>
                </a:rPr>
                <a:t>Azure</a:t>
              </a:r>
            </a:p>
          </p:txBody>
        </p:sp>
        <p:sp>
          <p:nvSpPr>
            <p:cNvPr id="103" name="Freeform 102"/>
            <p:cNvSpPr/>
            <p:nvPr/>
          </p:nvSpPr>
          <p:spPr>
            <a:xfrm>
              <a:off x="10271777" y="3731764"/>
              <a:ext cx="1231043" cy="81684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Light"/>
                  <a:ea typeface="+mn-ea"/>
                  <a:cs typeface="+mn-cs"/>
                </a:rPr>
                <a:t>Azure</a:t>
              </a:r>
              <a:endParaRPr kumimoji="0" lang="en-US" sz="998" b="0" i="0" u="none" strike="noStrike" kern="0" cap="none" spc="0" normalizeH="0" baseline="0" noProof="0" dirty="0">
                <a:ln>
                  <a:noFill/>
                </a:ln>
                <a:solidFill>
                  <a:srgbClr val="FFFFFF"/>
                </a:solidFill>
                <a:effectLst/>
                <a:uLnTx/>
                <a:uFillTx/>
                <a:latin typeface="Segoe Light"/>
                <a:ea typeface="+mn-ea"/>
                <a:cs typeface="+mn-cs"/>
              </a:endParaRPr>
            </a:p>
          </p:txBody>
        </p:sp>
        <p:grpSp>
          <p:nvGrpSpPr>
            <p:cNvPr id="104" name="Group 103"/>
            <p:cNvGrpSpPr>
              <a:grpSpLocks noChangeAspect="1"/>
            </p:cNvGrpSpPr>
            <p:nvPr/>
          </p:nvGrpSpPr>
          <p:grpSpPr>
            <a:xfrm>
              <a:off x="10095958" y="3927652"/>
              <a:ext cx="428529" cy="264350"/>
              <a:chOff x="1691870" y="-5380374"/>
              <a:chExt cx="5029200" cy="3102395"/>
            </a:xfrm>
          </p:grpSpPr>
          <p:grpSp>
            <p:nvGrpSpPr>
              <p:cNvPr id="111" name="Group 110"/>
              <p:cNvGrpSpPr/>
              <p:nvPr/>
            </p:nvGrpSpPr>
            <p:grpSpPr>
              <a:xfrm>
                <a:off x="1691870" y="-5380374"/>
                <a:ext cx="5029200" cy="3102395"/>
                <a:chOff x="1691870" y="-5380374"/>
                <a:chExt cx="5029200" cy="3102395"/>
              </a:xfrm>
            </p:grpSpPr>
            <p:grpSp>
              <p:nvGrpSpPr>
                <p:cNvPr id="113" name="Group 112"/>
                <p:cNvGrpSpPr/>
                <p:nvPr/>
              </p:nvGrpSpPr>
              <p:grpSpPr>
                <a:xfrm>
                  <a:off x="1691870" y="-5380374"/>
                  <a:ext cx="5029200" cy="3102395"/>
                  <a:chOff x="1691870" y="-5380374"/>
                  <a:chExt cx="5029200" cy="3102395"/>
                </a:xfrm>
              </p:grpSpPr>
              <p:sp>
                <p:nvSpPr>
                  <p:cNvPr id="117" name="Rounded Rectangle 116"/>
                  <p:cNvSpPr/>
                  <p:nvPr/>
                </p:nvSpPr>
                <p:spPr>
                  <a:xfrm>
                    <a:off x="1691870" y="-5245767"/>
                    <a:ext cx="5029200" cy="2967788"/>
                  </a:xfrm>
                  <a:prstGeom prst="roundRect">
                    <a:avLst>
                      <a:gd name="adj" fmla="val 9165"/>
                    </a:avLst>
                  </a:prstGeom>
                  <a:solidFill>
                    <a:srgbClr val="E4E2E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18" name="Round Same Side Corner Rectangle 117"/>
                  <p:cNvSpPr/>
                  <p:nvPr/>
                </p:nvSpPr>
                <p:spPr>
                  <a:xfrm>
                    <a:off x="1691870" y="-5380374"/>
                    <a:ext cx="5029200" cy="352926"/>
                  </a:xfrm>
                  <a:prstGeom prst="round2SameRect">
                    <a:avLst>
                      <a:gd name="adj1" fmla="val 42938"/>
                      <a:gd name="adj2" fmla="val 0"/>
                    </a:avLst>
                  </a:prstGeom>
                  <a:solidFill>
                    <a:srgbClr val="B5ADB6"/>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cxnSp>
              <p:nvCxnSpPr>
                <p:cNvPr id="114" name="Straight Connector 113"/>
                <p:cNvCxnSpPr/>
                <p:nvPr/>
              </p:nvCxnSpPr>
              <p:spPr>
                <a:xfrm>
                  <a:off x="1783901" y="-5198097"/>
                  <a:ext cx="187036" cy="0"/>
                </a:xfrm>
                <a:prstGeom prst="line">
                  <a:avLst/>
                </a:prstGeom>
                <a:noFill/>
                <a:ln w="3175" cap="flat" cmpd="sng" algn="ctr">
                  <a:solidFill>
                    <a:srgbClr val="024D84"/>
                  </a:solidFill>
                  <a:prstDash val="solid"/>
                  <a:miter lim="800000"/>
                </a:ln>
                <a:effectLst/>
              </p:spPr>
            </p:cxnSp>
            <p:sp>
              <p:nvSpPr>
                <p:cNvPr id="115" name="Frame 114"/>
                <p:cNvSpPr/>
                <p:nvPr/>
              </p:nvSpPr>
              <p:spPr>
                <a:xfrm>
                  <a:off x="2099107" y="-5282089"/>
                  <a:ext cx="263791" cy="167985"/>
                </a:xfrm>
                <a:prstGeom prst="frame">
                  <a:avLst/>
                </a:prstGeom>
                <a:solidFill>
                  <a:srgbClr val="024D8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000000"/>
                    </a:solidFill>
                    <a:effectLst/>
                    <a:uLnTx/>
                    <a:uFillTx/>
                    <a:latin typeface="Segoe"/>
                    <a:ea typeface="+mn-ea"/>
                    <a:cs typeface="+mn-cs"/>
                  </a:endParaRPr>
                </a:p>
              </p:txBody>
            </p:sp>
            <p:sp>
              <p:nvSpPr>
                <p:cNvPr id="116" name="Multiply 115"/>
                <p:cNvSpPr/>
                <p:nvPr/>
              </p:nvSpPr>
              <p:spPr>
                <a:xfrm>
                  <a:off x="2399687" y="-5344597"/>
                  <a:ext cx="293001" cy="293001"/>
                </a:xfrm>
                <a:prstGeom prst="mathMultiply">
                  <a:avLst>
                    <a:gd name="adj1" fmla="val 16001"/>
                  </a:avLst>
                </a:prstGeom>
                <a:solidFill>
                  <a:srgbClr val="024D8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sp>
            <p:nvSpPr>
              <p:cNvPr id="112" name="Donut 59"/>
              <p:cNvSpPr>
                <a:spLocks noChangeAspect="1"/>
              </p:cNvSpPr>
              <p:nvPr/>
            </p:nvSpPr>
            <p:spPr bwMode="auto">
              <a:xfrm>
                <a:off x="3004493" y="-4604748"/>
                <a:ext cx="2419895" cy="2012540"/>
              </a:xfrm>
              <a:custGeom>
                <a:avLst/>
                <a:gdLst/>
                <a:ahLst/>
                <a:cxnLst/>
                <a:rect l="l" t="t" r="r" b="b"/>
                <a:pathLst>
                  <a:path w="1049699" h="873224">
                    <a:moveTo>
                      <a:pt x="694504" y="413534"/>
                    </a:moveTo>
                    <a:cubicBezTo>
                      <a:pt x="732475" y="413534"/>
                      <a:pt x="763257" y="444315"/>
                      <a:pt x="763257" y="482286"/>
                    </a:cubicBezTo>
                    <a:cubicBezTo>
                      <a:pt x="763257" y="520258"/>
                      <a:pt x="732475" y="551039"/>
                      <a:pt x="694504" y="551039"/>
                    </a:cubicBezTo>
                    <a:cubicBezTo>
                      <a:pt x="656533" y="551039"/>
                      <a:pt x="625751" y="520258"/>
                      <a:pt x="625751" y="482286"/>
                    </a:cubicBezTo>
                    <a:cubicBezTo>
                      <a:pt x="625751" y="444315"/>
                      <a:pt x="656533" y="413534"/>
                      <a:pt x="694504" y="413534"/>
                    </a:cubicBezTo>
                    <a:close/>
                    <a:moveTo>
                      <a:pt x="694504" y="344781"/>
                    </a:moveTo>
                    <a:cubicBezTo>
                      <a:pt x="618562" y="344781"/>
                      <a:pt x="556998" y="406344"/>
                      <a:pt x="556998" y="482286"/>
                    </a:cubicBezTo>
                    <a:cubicBezTo>
                      <a:pt x="556998" y="558229"/>
                      <a:pt x="618562" y="619792"/>
                      <a:pt x="694504" y="619792"/>
                    </a:cubicBezTo>
                    <a:cubicBezTo>
                      <a:pt x="770446" y="619792"/>
                      <a:pt x="832010" y="558229"/>
                      <a:pt x="832010" y="482286"/>
                    </a:cubicBezTo>
                    <a:cubicBezTo>
                      <a:pt x="832010" y="406344"/>
                      <a:pt x="770446" y="344781"/>
                      <a:pt x="694504" y="344781"/>
                    </a:cubicBezTo>
                    <a:close/>
                    <a:moveTo>
                      <a:pt x="197661" y="172436"/>
                    </a:moveTo>
                    <a:cubicBezTo>
                      <a:pt x="219463" y="172436"/>
                      <a:pt x="237138" y="190111"/>
                      <a:pt x="237138" y="211913"/>
                    </a:cubicBezTo>
                    <a:cubicBezTo>
                      <a:pt x="237138" y="233716"/>
                      <a:pt x="219463" y="251390"/>
                      <a:pt x="197661" y="251390"/>
                    </a:cubicBezTo>
                    <a:cubicBezTo>
                      <a:pt x="175858" y="251390"/>
                      <a:pt x="158183" y="233716"/>
                      <a:pt x="158183" y="211913"/>
                    </a:cubicBezTo>
                    <a:cubicBezTo>
                      <a:pt x="158183" y="190111"/>
                      <a:pt x="175858" y="172436"/>
                      <a:pt x="197661" y="172436"/>
                    </a:cubicBezTo>
                    <a:close/>
                    <a:moveTo>
                      <a:pt x="197661" y="132959"/>
                    </a:moveTo>
                    <a:cubicBezTo>
                      <a:pt x="154055" y="132959"/>
                      <a:pt x="118706" y="168308"/>
                      <a:pt x="118706" y="211913"/>
                    </a:cubicBezTo>
                    <a:cubicBezTo>
                      <a:pt x="118706" y="255519"/>
                      <a:pt x="154055" y="290868"/>
                      <a:pt x="197661" y="290868"/>
                    </a:cubicBezTo>
                    <a:cubicBezTo>
                      <a:pt x="241266" y="290868"/>
                      <a:pt x="276615" y="255519"/>
                      <a:pt x="276615" y="211913"/>
                    </a:cubicBezTo>
                    <a:cubicBezTo>
                      <a:pt x="276615" y="168308"/>
                      <a:pt x="241266" y="132959"/>
                      <a:pt x="197661" y="132959"/>
                    </a:cubicBezTo>
                    <a:close/>
                    <a:moveTo>
                      <a:pt x="735148" y="113222"/>
                    </a:moveTo>
                    <a:lnTo>
                      <a:pt x="750778" y="185510"/>
                    </a:lnTo>
                    <a:lnTo>
                      <a:pt x="825020" y="210909"/>
                    </a:lnTo>
                    <a:lnTo>
                      <a:pt x="869956" y="162065"/>
                    </a:lnTo>
                    <a:lnTo>
                      <a:pt x="938336" y="208955"/>
                    </a:lnTo>
                    <a:lnTo>
                      <a:pt x="912938" y="277336"/>
                    </a:lnTo>
                    <a:lnTo>
                      <a:pt x="950059" y="332040"/>
                    </a:lnTo>
                    <a:lnTo>
                      <a:pt x="1026254" y="332040"/>
                    </a:lnTo>
                    <a:lnTo>
                      <a:pt x="1049699" y="418004"/>
                    </a:lnTo>
                    <a:lnTo>
                      <a:pt x="996948" y="459033"/>
                    </a:lnTo>
                    <a:lnTo>
                      <a:pt x="996948" y="523506"/>
                    </a:lnTo>
                    <a:lnTo>
                      <a:pt x="1045792" y="568442"/>
                    </a:lnTo>
                    <a:lnTo>
                      <a:pt x="1028208" y="646591"/>
                    </a:lnTo>
                    <a:lnTo>
                      <a:pt x="944197" y="648545"/>
                    </a:lnTo>
                    <a:lnTo>
                      <a:pt x="914891" y="695434"/>
                    </a:lnTo>
                    <a:lnTo>
                      <a:pt x="932475" y="767723"/>
                    </a:lnTo>
                    <a:lnTo>
                      <a:pt x="869956" y="814612"/>
                    </a:lnTo>
                    <a:lnTo>
                      <a:pt x="813297" y="769676"/>
                    </a:lnTo>
                    <a:lnTo>
                      <a:pt x="750778" y="797029"/>
                    </a:lnTo>
                    <a:lnTo>
                      <a:pt x="737102" y="865409"/>
                    </a:lnTo>
                    <a:lnTo>
                      <a:pt x="656998" y="873224"/>
                    </a:lnTo>
                    <a:lnTo>
                      <a:pt x="637461" y="789214"/>
                    </a:lnTo>
                    <a:lnTo>
                      <a:pt x="572988" y="769676"/>
                    </a:lnTo>
                    <a:lnTo>
                      <a:pt x="518283" y="814612"/>
                    </a:lnTo>
                    <a:lnTo>
                      <a:pt x="463579" y="765769"/>
                    </a:lnTo>
                    <a:lnTo>
                      <a:pt x="483116" y="701296"/>
                    </a:lnTo>
                    <a:lnTo>
                      <a:pt x="442088" y="646591"/>
                    </a:lnTo>
                    <a:lnTo>
                      <a:pt x="365892" y="644637"/>
                    </a:lnTo>
                    <a:lnTo>
                      <a:pt x="350262" y="568442"/>
                    </a:lnTo>
                    <a:lnTo>
                      <a:pt x="410828" y="537182"/>
                    </a:lnTo>
                    <a:lnTo>
                      <a:pt x="408874" y="460987"/>
                    </a:lnTo>
                    <a:lnTo>
                      <a:pt x="350262" y="412143"/>
                    </a:lnTo>
                    <a:lnTo>
                      <a:pt x="371753" y="339855"/>
                    </a:lnTo>
                    <a:lnTo>
                      <a:pt x="444041" y="341809"/>
                    </a:lnTo>
                    <a:lnTo>
                      <a:pt x="485070" y="296873"/>
                    </a:lnTo>
                    <a:lnTo>
                      <a:pt x="459671" y="208955"/>
                    </a:lnTo>
                    <a:lnTo>
                      <a:pt x="516330" y="164019"/>
                    </a:lnTo>
                    <a:lnTo>
                      <a:pt x="582757" y="208955"/>
                    </a:lnTo>
                    <a:lnTo>
                      <a:pt x="637461" y="189418"/>
                    </a:lnTo>
                    <a:lnTo>
                      <a:pt x="658952" y="115176"/>
                    </a:lnTo>
                    <a:close/>
                    <a:moveTo>
                      <a:pt x="220998" y="0"/>
                    </a:moveTo>
                    <a:lnTo>
                      <a:pt x="229972" y="41507"/>
                    </a:lnTo>
                    <a:lnTo>
                      <a:pt x="272601" y="56091"/>
                    </a:lnTo>
                    <a:lnTo>
                      <a:pt x="298403" y="28045"/>
                    </a:lnTo>
                    <a:lnTo>
                      <a:pt x="337667" y="54969"/>
                    </a:lnTo>
                    <a:lnTo>
                      <a:pt x="323083" y="94233"/>
                    </a:lnTo>
                    <a:lnTo>
                      <a:pt x="344398" y="125643"/>
                    </a:lnTo>
                    <a:lnTo>
                      <a:pt x="388148" y="125643"/>
                    </a:lnTo>
                    <a:lnTo>
                      <a:pt x="401610" y="175003"/>
                    </a:lnTo>
                    <a:lnTo>
                      <a:pt x="371321" y="198561"/>
                    </a:lnTo>
                    <a:lnTo>
                      <a:pt x="371321" y="235581"/>
                    </a:lnTo>
                    <a:lnTo>
                      <a:pt x="399366" y="261383"/>
                    </a:lnTo>
                    <a:lnTo>
                      <a:pt x="389270" y="306256"/>
                    </a:lnTo>
                    <a:lnTo>
                      <a:pt x="341032" y="307377"/>
                    </a:lnTo>
                    <a:lnTo>
                      <a:pt x="324205" y="334301"/>
                    </a:lnTo>
                    <a:lnTo>
                      <a:pt x="334301" y="375808"/>
                    </a:lnTo>
                    <a:lnTo>
                      <a:pt x="298403" y="402732"/>
                    </a:lnTo>
                    <a:lnTo>
                      <a:pt x="265870" y="376930"/>
                    </a:lnTo>
                    <a:lnTo>
                      <a:pt x="229972" y="392635"/>
                    </a:lnTo>
                    <a:lnTo>
                      <a:pt x="222120" y="431899"/>
                    </a:lnTo>
                    <a:lnTo>
                      <a:pt x="176125" y="436386"/>
                    </a:lnTo>
                    <a:lnTo>
                      <a:pt x="164907" y="388148"/>
                    </a:lnTo>
                    <a:lnTo>
                      <a:pt x="127887" y="376930"/>
                    </a:lnTo>
                    <a:lnTo>
                      <a:pt x="96476" y="402732"/>
                    </a:lnTo>
                    <a:lnTo>
                      <a:pt x="65065" y="374686"/>
                    </a:lnTo>
                    <a:lnTo>
                      <a:pt x="76284" y="337666"/>
                    </a:lnTo>
                    <a:lnTo>
                      <a:pt x="52725" y="306256"/>
                    </a:lnTo>
                    <a:lnTo>
                      <a:pt x="8975" y="305134"/>
                    </a:lnTo>
                    <a:lnTo>
                      <a:pt x="0" y="261383"/>
                    </a:lnTo>
                    <a:lnTo>
                      <a:pt x="34776" y="243434"/>
                    </a:lnTo>
                    <a:lnTo>
                      <a:pt x="33655" y="199683"/>
                    </a:lnTo>
                    <a:lnTo>
                      <a:pt x="0" y="171638"/>
                    </a:lnTo>
                    <a:lnTo>
                      <a:pt x="12340" y="130131"/>
                    </a:lnTo>
                    <a:lnTo>
                      <a:pt x="53847" y="131252"/>
                    </a:lnTo>
                    <a:lnTo>
                      <a:pt x="77405" y="105451"/>
                    </a:lnTo>
                    <a:lnTo>
                      <a:pt x="62822" y="54969"/>
                    </a:lnTo>
                    <a:lnTo>
                      <a:pt x="95354" y="29167"/>
                    </a:lnTo>
                    <a:lnTo>
                      <a:pt x="133496" y="54969"/>
                    </a:lnTo>
                    <a:lnTo>
                      <a:pt x="164907" y="43751"/>
                    </a:lnTo>
                    <a:lnTo>
                      <a:pt x="177247" y="1122"/>
                    </a:lnTo>
                    <a:close/>
                  </a:path>
                </a:pathLst>
              </a:custGeom>
              <a:solidFill>
                <a:srgbClr val="382A4D"/>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998"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a:ea typeface="Segoe UI" pitchFamily="34" charset="0"/>
                  <a:cs typeface="Segoe UI" pitchFamily="34" charset="0"/>
                </a:endParaRPr>
              </a:p>
            </p:txBody>
          </p:sp>
        </p:grpSp>
        <p:grpSp>
          <p:nvGrpSpPr>
            <p:cNvPr id="105" name="Group 104"/>
            <p:cNvGrpSpPr>
              <a:grpSpLocks noChangeAspect="1"/>
            </p:cNvGrpSpPr>
            <p:nvPr/>
          </p:nvGrpSpPr>
          <p:grpSpPr>
            <a:xfrm>
              <a:off x="10147407" y="3584619"/>
              <a:ext cx="251740" cy="251740"/>
              <a:chOff x="4322558" y="-150269"/>
              <a:chExt cx="300538" cy="300538"/>
            </a:xfrm>
            <a:solidFill>
              <a:srgbClr val="FEBE1A"/>
            </a:solidFill>
          </p:grpSpPr>
          <p:sp>
            <p:nvSpPr>
              <p:cNvPr id="106" name="Oval 105"/>
              <p:cNvSpPr/>
              <p:nvPr/>
            </p:nvSpPr>
            <p:spPr>
              <a:xfrm>
                <a:off x="4322558" y="-150269"/>
                <a:ext cx="300538" cy="300538"/>
              </a:xfrm>
              <a:prstGeom prst="ellipse">
                <a:avLst/>
              </a:prstGeom>
              <a:grp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nvGrpSpPr>
              <p:cNvPr id="107" name="Group 106"/>
              <p:cNvGrpSpPr>
                <a:grpSpLocks noChangeAspect="1"/>
              </p:cNvGrpSpPr>
              <p:nvPr/>
            </p:nvGrpSpPr>
            <p:grpSpPr>
              <a:xfrm>
                <a:off x="4384955" y="-98434"/>
                <a:ext cx="175744" cy="196869"/>
                <a:chOff x="-459430" y="-5122871"/>
                <a:chExt cx="1512104" cy="1693868"/>
              </a:xfrm>
              <a:grpFill/>
            </p:grpSpPr>
            <p:sp>
              <p:nvSpPr>
                <p:cNvPr id="108" name="Freeform 107"/>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FFC410"/>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09" name="Freeform 108"/>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FF8E00"/>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10" name="Freeform 109"/>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FD4508"/>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grpSp>
      </p:grpSp>
      <p:grpSp>
        <p:nvGrpSpPr>
          <p:cNvPr id="9" name="Group 8"/>
          <p:cNvGrpSpPr/>
          <p:nvPr/>
        </p:nvGrpSpPr>
        <p:grpSpPr>
          <a:xfrm>
            <a:off x="2746963" y="3964389"/>
            <a:ext cx="380992" cy="560216"/>
            <a:chOff x="2746963" y="3964389"/>
            <a:chExt cx="380992" cy="560216"/>
          </a:xfrm>
        </p:grpSpPr>
        <p:grpSp>
          <p:nvGrpSpPr>
            <p:cNvPr id="8" name="Group 7"/>
            <p:cNvGrpSpPr/>
            <p:nvPr/>
          </p:nvGrpSpPr>
          <p:grpSpPr>
            <a:xfrm>
              <a:off x="2746963" y="3964389"/>
              <a:ext cx="380992" cy="560216"/>
              <a:chOff x="3081451" y="4220264"/>
              <a:chExt cx="380992" cy="560216"/>
            </a:xfrm>
          </p:grpSpPr>
          <p:sp>
            <p:nvSpPr>
              <p:cNvPr id="139" name="Flowchart: Magnetic Disk 138"/>
              <p:cNvSpPr/>
              <p:nvPr/>
            </p:nvSpPr>
            <p:spPr bwMode="auto">
              <a:xfrm>
                <a:off x="3081451" y="4220264"/>
                <a:ext cx="380992" cy="560216"/>
              </a:xfrm>
              <a:prstGeom prst="flowChartMagneticDisk">
                <a:avLst/>
              </a:prstGeom>
              <a:gradFill flip="none" rotWithShape="1">
                <a:gsLst>
                  <a:gs pos="57000">
                    <a:schemeClr val="accent1"/>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dirty="0" err="1">
                  <a:ln>
                    <a:noFill/>
                  </a:ln>
                  <a:solidFill>
                    <a:srgbClr val="FFFFFF"/>
                  </a:solidFill>
                  <a:effectLst/>
                  <a:uLnTx/>
                  <a:uFillTx/>
                  <a:latin typeface="Segoe Light"/>
                  <a:ea typeface="+mn-ea"/>
                  <a:cs typeface="+mn-cs"/>
                </a:endParaRPr>
              </a:p>
            </p:txBody>
          </p:sp>
          <p:sp>
            <p:nvSpPr>
              <p:cNvPr id="140" name="Oval 139"/>
              <p:cNvSpPr/>
              <p:nvPr/>
            </p:nvSpPr>
            <p:spPr bwMode="auto">
              <a:xfrm>
                <a:off x="3123261" y="4247946"/>
                <a:ext cx="312216" cy="13296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4" name="Donut 93"/>
            <p:cNvSpPr/>
            <p:nvPr/>
          </p:nvSpPr>
          <p:spPr bwMode="auto">
            <a:xfrm>
              <a:off x="2751329" y="3966399"/>
              <a:ext cx="375218" cy="160539"/>
            </a:xfrm>
            <a:prstGeom prst="donu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5603338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Elastic Scale</a:t>
            </a:r>
          </a:p>
        </p:txBody>
      </p:sp>
      <p:grpSp>
        <p:nvGrpSpPr>
          <p:cNvPr id="3" name="Group 2"/>
          <p:cNvGrpSpPr/>
          <p:nvPr/>
        </p:nvGrpSpPr>
        <p:grpSpPr>
          <a:xfrm>
            <a:off x="-1179" y="6648512"/>
            <a:ext cx="12437653" cy="353950"/>
            <a:chOff x="2577137" y="4571778"/>
            <a:chExt cx="9101124" cy="1390560"/>
          </a:xfrm>
        </p:grpSpPr>
        <p:sp>
          <p:nvSpPr>
            <p:cNvPr id="4" name="TextBox 3"/>
            <p:cNvSpPr txBox="1"/>
            <p:nvPr/>
          </p:nvSpPr>
          <p:spPr>
            <a:xfrm>
              <a:off x="2577137" y="4571778"/>
              <a:ext cx="3034890" cy="1390458"/>
            </a:xfrm>
            <a:prstGeom prst="rect">
              <a:avLst/>
            </a:prstGeom>
            <a:solidFill>
              <a:srgbClr val="0072C6"/>
            </a:solidFill>
          </p:spPr>
          <p:txBody>
            <a:bodyPr wrap="square" lIns="457135" tIns="137141" rIns="365708" rtlCol="0">
              <a:noAutofit/>
            </a:bodyPr>
            <a:lstStyle/>
            <a:p>
              <a:pPr marL="0" marR="0" lvl="0" indent="0" algn="l" defTabSz="932742" rtl="0" eaLnBrk="1" fontAlgn="auto" latinLnBrk="0" hangingPunct="1">
                <a:lnSpc>
                  <a:spcPts val="3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 </a:t>
              </a:r>
            </a:p>
          </p:txBody>
        </p:sp>
        <p:sp>
          <p:nvSpPr>
            <p:cNvPr id="5" name="TextBox 4"/>
            <p:cNvSpPr txBox="1"/>
            <p:nvPr/>
          </p:nvSpPr>
          <p:spPr>
            <a:xfrm>
              <a:off x="5612027" y="4572324"/>
              <a:ext cx="6066234" cy="1390014"/>
            </a:xfrm>
            <a:prstGeom prst="rect">
              <a:avLst/>
            </a:prstGeom>
            <a:solidFill>
              <a:srgbClr val="002050"/>
            </a:solidFill>
          </p:spPr>
          <p:txBody>
            <a:bodyPr wrap="square" lIns="457135" tIns="137141" rIns="639989" rtlCol="0">
              <a:noAutofit/>
            </a:bodyPr>
            <a:lstStyle/>
            <a:p>
              <a:pPr marL="0" marR="0" lvl="0" indent="0" algn="l" defTabSz="913774" rtl="0" eaLnBrk="1" fontAlgn="auto" latinLnBrk="0" hangingPunct="1">
                <a:lnSpc>
                  <a:spcPts val="2941"/>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uLnTx/>
                <a:uFillTx/>
                <a:latin typeface="Segoe UI Light"/>
                <a:ea typeface="+mn-ea"/>
                <a:cs typeface="+mn-cs"/>
              </a:endParaRPr>
            </a:p>
          </p:txBody>
        </p:sp>
      </p:grpSp>
      <p:sp>
        <p:nvSpPr>
          <p:cNvPr id="6" name="Text Placeholder 2"/>
          <p:cNvSpPr txBox="1">
            <a:spLocks/>
          </p:cNvSpPr>
          <p:nvPr/>
        </p:nvSpPr>
        <p:spPr>
          <a:xfrm>
            <a:off x="274638" y="1212850"/>
            <a:ext cx="11887200" cy="1329595"/>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0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7" name="Rectangle 6"/>
          <p:cNvSpPr/>
          <p:nvPr/>
        </p:nvSpPr>
        <p:spPr bwMode="auto">
          <a:xfrm>
            <a:off x="-15699" y="2632343"/>
            <a:ext cx="12434711" cy="4362182"/>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grpSp>
        <p:nvGrpSpPr>
          <p:cNvPr id="8" name="Group 7"/>
          <p:cNvGrpSpPr/>
          <p:nvPr/>
        </p:nvGrpSpPr>
        <p:grpSpPr>
          <a:xfrm>
            <a:off x="473611" y="4368838"/>
            <a:ext cx="2395910" cy="1717986"/>
            <a:chOff x="473611" y="4368838"/>
            <a:chExt cx="2395910" cy="1717986"/>
          </a:xfrm>
        </p:grpSpPr>
        <p:grpSp>
          <p:nvGrpSpPr>
            <p:cNvPr id="9" name="Group 8"/>
            <p:cNvGrpSpPr/>
            <p:nvPr/>
          </p:nvGrpSpPr>
          <p:grpSpPr>
            <a:xfrm>
              <a:off x="473611" y="4379464"/>
              <a:ext cx="1392869" cy="1707360"/>
              <a:chOff x="313191" y="4732388"/>
              <a:chExt cx="1392869" cy="1707360"/>
            </a:xfrm>
          </p:grpSpPr>
          <p:grpSp>
            <p:nvGrpSpPr>
              <p:cNvPr id="26" name="Group 25"/>
              <p:cNvGrpSpPr>
                <a:grpSpLocks noChangeAspect="1"/>
              </p:cNvGrpSpPr>
              <p:nvPr/>
            </p:nvGrpSpPr>
            <p:grpSpPr>
              <a:xfrm>
                <a:off x="791659" y="4732388"/>
                <a:ext cx="914401" cy="1187440"/>
                <a:chOff x="1644407" y="5115540"/>
                <a:chExt cx="822960" cy="1068695"/>
              </a:xfrm>
            </p:grpSpPr>
            <p:sp>
              <p:nvSpPr>
                <p:cNvPr id="37" name="Rectangle 36"/>
                <p:cNvSpPr/>
                <p:nvPr/>
              </p:nvSpPr>
              <p:spPr bwMode="auto">
                <a:xfrm>
                  <a:off x="1660881" y="5191639"/>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1200" cap="none" spc="0" normalizeH="0" baseline="0" noProof="0" dirty="0" err="1">
                    <a:ln>
                      <a:noFill/>
                    </a:ln>
                    <a:solidFill>
                      <a:srgbClr val="FFFFFF"/>
                    </a:solidFill>
                    <a:effectLst/>
                    <a:uLnTx/>
                    <a:uFillTx/>
                    <a:latin typeface="Segoe UI Light"/>
                    <a:ea typeface="Segoe UI" pitchFamily="34" charset="0"/>
                    <a:cs typeface="Segoe UI" pitchFamily="34" charset="0"/>
                  </a:endParaRPr>
                </a:p>
              </p:txBody>
            </p:sp>
            <p:grpSp>
              <p:nvGrpSpPr>
                <p:cNvPr id="38" name="Group 37"/>
                <p:cNvGrpSpPr/>
                <p:nvPr/>
              </p:nvGrpSpPr>
              <p:grpSpPr>
                <a:xfrm>
                  <a:off x="1644407" y="5115540"/>
                  <a:ext cx="822960" cy="1068695"/>
                  <a:chOff x="961359" y="2483721"/>
                  <a:chExt cx="822960" cy="1068695"/>
                </a:xfrm>
              </p:grpSpPr>
              <p:sp>
                <p:nvSpPr>
                  <p:cNvPr id="39" name="Oval 38"/>
                  <p:cNvSpPr>
                    <a:spLocks noChangeArrowheads="1"/>
                  </p:cNvSpPr>
                  <p:nvPr/>
                </p:nvSpPr>
                <p:spPr bwMode="auto">
                  <a:xfrm>
                    <a:off x="975436" y="248372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0" name="Freeform 123"/>
                  <p:cNvSpPr>
                    <a:spLocks noEditPoints="1"/>
                  </p:cNvSpPr>
                  <p:nvPr/>
                </p:nvSpPr>
                <p:spPr bwMode="auto">
                  <a:xfrm>
                    <a:off x="961359"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grpSp>
            <p:nvGrpSpPr>
              <p:cNvPr id="27" name="Group 26"/>
              <p:cNvGrpSpPr>
                <a:grpSpLocks noChangeAspect="1"/>
              </p:cNvGrpSpPr>
              <p:nvPr/>
            </p:nvGrpSpPr>
            <p:grpSpPr>
              <a:xfrm>
                <a:off x="552425" y="4994175"/>
                <a:ext cx="914401" cy="1183785"/>
                <a:chOff x="1645666" y="5118829"/>
                <a:chExt cx="822960" cy="1065406"/>
              </a:xfrm>
            </p:grpSpPr>
            <p:sp>
              <p:nvSpPr>
                <p:cNvPr id="33" name="Rectangle 32"/>
                <p:cNvSpPr/>
                <p:nvPr/>
              </p:nvSpPr>
              <p:spPr bwMode="auto">
                <a:xfrm>
                  <a:off x="1651311" y="519164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1200" cap="none" spc="0" normalizeH="0" baseline="0" noProof="0" dirty="0" err="1">
                    <a:ln>
                      <a:noFill/>
                    </a:ln>
                    <a:solidFill>
                      <a:srgbClr val="FFFFFF"/>
                    </a:solidFill>
                    <a:effectLst/>
                    <a:uLnTx/>
                    <a:uFillTx/>
                    <a:latin typeface="Segoe UI Light"/>
                    <a:ea typeface="Segoe UI" pitchFamily="34" charset="0"/>
                    <a:cs typeface="Segoe UI" pitchFamily="34" charset="0"/>
                  </a:endParaRPr>
                </a:p>
              </p:txBody>
            </p:sp>
            <p:grpSp>
              <p:nvGrpSpPr>
                <p:cNvPr id="34" name="Group 33"/>
                <p:cNvGrpSpPr/>
                <p:nvPr/>
              </p:nvGrpSpPr>
              <p:grpSpPr>
                <a:xfrm>
                  <a:off x="1645666" y="5118829"/>
                  <a:ext cx="822960" cy="1065406"/>
                  <a:chOff x="962618" y="2487010"/>
                  <a:chExt cx="822960" cy="1065406"/>
                </a:xfrm>
              </p:grpSpPr>
              <p:sp>
                <p:nvSpPr>
                  <p:cNvPr id="35" name="Oval 34"/>
                  <p:cNvSpPr>
                    <a:spLocks noChangeArrowheads="1"/>
                  </p:cNvSpPr>
                  <p:nvPr/>
                </p:nvSpPr>
                <p:spPr bwMode="auto">
                  <a:xfrm>
                    <a:off x="976696" y="2487010"/>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6" name="Freeform 123"/>
                  <p:cNvSpPr>
                    <a:spLocks noEditPoints="1"/>
                  </p:cNvSpPr>
                  <p:nvPr/>
                </p:nvSpPr>
                <p:spPr bwMode="auto">
                  <a:xfrm>
                    <a:off x="962618"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grpSp>
            <p:nvGrpSpPr>
              <p:cNvPr id="28" name="Group 27"/>
              <p:cNvGrpSpPr>
                <a:grpSpLocks noChangeAspect="1"/>
              </p:cNvGrpSpPr>
              <p:nvPr/>
            </p:nvGrpSpPr>
            <p:grpSpPr>
              <a:xfrm>
                <a:off x="313191" y="5252308"/>
                <a:ext cx="914401" cy="1187440"/>
                <a:chOff x="1625267" y="5096400"/>
                <a:chExt cx="822960" cy="1068695"/>
              </a:xfrm>
            </p:grpSpPr>
            <p:sp>
              <p:nvSpPr>
                <p:cNvPr id="29" name="Rectangle 28"/>
                <p:cNvSpPr/>
                <p:nvPr/>
              </p:nvSpPr>
              <p:spPr bwMode="auto">
                <a:xfrm>
                  <a:off x="1632171" y="517250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1200" cap="none" spc="0" normalizeH="0" baseline="0" noProof="0" dirty="0" err="1">
                    <a:ln>
                      <a:noFill/>
                    </a:ln>
                    <a:solidFill>
                      <a:srgbClr val="FFFFFF"/>
                    </a:solidFill>
                    <a:effectLst/>
                    <a:uLnTx/>
                    <a:uFillTx/>
                    <a:latin typeface="Segoe UI Light"/>
                    <a:ea typeface="Segoe UI" pitchFamily="34" charset="0"/>
                    <a:cs typeface="Segoe UI" pitchFamily="34" charset="0"/>
                  </a:endParaRPr>
                </a:p>
              </p:txBody>
            </p:sp>
            <p:grpSp>
              <p:nvGrpSpPr>
                <p:cNvPr id="30" name="Group 29"/>
                <p:cNvGrpSpPr/>
                <p:nvPr/>
              </p:nvGrpSpPr>
              <p:grpSpPr>
                <a:xfrm>
                  <a:off x="1625267" y="5096400"/>
                  <a:ext cx="822960" cy="1068695"/>
                  <a:chOff x="942219" y="2464581"/>
                  <a:chExt cx="822960" cy="1068695"/>
                </a:xfrm>
              </p:grpSpPr>
              <p:sp>
                <p:nvSpPr>
                  <p:cNvPr id="31" name="Oval 30"/>
                  <p:cNvSpPr>
                    <a:spLocks noChangeArrowheads="1"/>
                  </p:cNvSpPr>
                  <p:nvPr/>
                </p:nvSpPr>
                <p:spPr bwMode="auto">
                  <a:xfrm>
                    <a:off x="956299" y="246458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2" name="Freeform 31"/>
                  <p:cNvSpPr>
                    <a:spLocks noEditPoints="1"/>
                  </p:cNvSpPr>
                  <p:nvPr/>
                </p:nvSpPr>
                <p:spPr bwMode="auto">
                  <a:xfrm>
                    <a:off x="94221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grpSp>
        <p:grpSp>
          <p:nvGrpSpPr>
            <p:cNvPr id="10" name="Group 9"/>
            <p:cNvGrpSpPr>
              <a:grpSpLocks noChangeAspect="1"/>
            </p:cNvGrpSpPr>
            <p:nvPr/>
          </p:nvGrpSpPr>
          <p:grpSpPr>
            <a:xfrm>
              <a:off x="2046561" y="4368838"/>
              <a:ext cx="822960" cy="1008773"/>
              <a:chOff x="313191" y="4732388"/>
              <a:chExt cx="1392869" cy="1707360"/>
            </a:xfrm>
          </p:grpSpPr>
          <p:grpSp>
            <p:nvGrpSpPr>
              <p:cNvPr id="11" name="Group 10"/>
              <p:cNvGrpSpPr>
                <a:grpSpLocks noChangeAspect="1"/>
              </p:cNvGrpSpPr>
              <p:nvPr/>
            </p:nvGrpSpPr>
            <p:grpSpPr>
              <a:xfrm>
                <a:off x="791659" y="4732388"/>
                <a:ext cx="914401" cy="1187440"/>
                <a:chOff x="1644407" y="5115540"/>
                <a:chExt cx="822960" cy="1068695"/>
              </a:xfrm>
            </p:grpSpPr>
            <p:sp>
              <p:nvSpPr>
                <p:cNvPr id="22" name="Rectangle 21"/>
                <p:cNvSpPr/>
                <p:nvPr/>
              </p:nvSpPr>
              <p:spPr bwMode="auto">
                <a:xfrm>
                  <a:off x="1660881" y="5191639"/>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1200" cap="none" spc="0" normalizeH="0" baseline="0" noProof="0" dirty="0" err="1">
                    <a:ln>
                      <a:noFill/>
                    </a:ln>
                    <a:solidFill>
                      <a:srgbClr val="FFFFFF"/>
                    </a:solidFill>
                    <a:effectLst/>
                    <a:uLnTx/>
                    <a:uFillTx/>
                    <a:latin typeface="Segoe UI Light"/>
                    <a:ea typeface="Segoe UI" pitchFamily="34" charset="0"/>
                    <a:cs typeface="Segoe UI" pitchFamily="34" charset="0"/>
                  </a:endParaRPr>
                </a:p>
              </p:txBody>
            </p:sp>
            <p:grpSp>
              <p:nvGrpSpPr>
                <p:cNvPr id="23" name="Group 22"/>
                <p:cNvGrpSpPr/>
                <p:nvPr/>
              </p:nvGrpSpPr>
              <p:grpSpPr>
                <a:xfrm>
                  <a:off x="1644407" y="5115540"/>
                  <a:ext cx="822960" cy="1068695"/>
                  <a:chOff x="961359" y="2483721"/>
                  <a:chExt cx="822960" cy="1068695"/>
                </a:xfrm>
              </p:grpSpPr>
              <p:sp>
                <p:nvSpPr>
                  <p:cNvPr id="24" name="Oval 23"/>
                  <p:cNvSpPr>
                    <a:spLocks noChangeArrowheads="1"/>
                  </p:cNvSpPr>
                  <p:nvPr/>
                </p:nvSpPr>
                <p:spPr bwMode="auto">
                  <a:xfrm>
                    <a:off x="975436" y="248372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5" name="Freeform 123"/>
                  <p:cNvSpPr>
                    <a:spLocks noEditPoints="1"/>
                  </p:cNvSpPr>
                  <p:nvPr/>
                </p:nvSpPr>
                <p:spPr bwMode="auto">
                  <a:xfrm>
                    <a:off x="961359"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grpSp>
            <p:nvGrpSpPr>
              <p:cNvPr id="12" name="Group 11"/>
              <p:cNvGrpSpPr>
                <a:grpSpLocks noChangeAspect="1"/>
              </p:cNvGrpSpPr>
              <p:nvPr/>
            </p:nvGrpSpPr>
            <p:grpSpPr>
              <a:xfrm>
                <a:off x="552425" y="4994175"/>
                <a:ext cx="914401" cy="1183785"/>
                <a:chOff x="1645666" y="5118829"/>
                <a:chExt cx="822960" cy="1065406"/>
              </a:xfrm>
            </p:grpSpPr>
            <p:sp>
              <p:nvSpPr>
                <p:cNvPr id="18" name="Rectangle 17"/>
                <p:cNvSpPr/>
                <p:nvPr/>
              </p:nvSpPr>
              <p:spPr bwMode="auto">
                <a:xfrm>
                  <a:off x="1651311" y="519164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1200" cap="none" spc="0" normalizeH="0" baseline="0" noProof="0" dirty="0" err="1">
                    <a:ln>
                      <a:noFill/>
                    </a:ln>
                    <a:solidFill>
                      <a:srgbClr val="FFFFFF"/>
                    </a:solidFill>
                    <a:effectLst/>
                    <a:uLnTx/>
                    <a:uFillTx/>
                    <a:latin typeface="Segoe UI Light"/>
                    <a:ea typeface="Segoe UI" pitchFamily="34" charset="0"/>
                    <a:cs typeface="Segoe UI" pitchFamily="34" charset="0"/>
                  </a:endParaRPr>
                </a:p>
              </p:txBody>
            </p:sp>
            <p:grpSp>
              <p:nvGrpSpPr>
                <p:cNvPr id="19" name="Group 18"/>
                <p:cNvGrpSpPr/>
                <p:nvPr/>
              </p:nvGrpSpPr>
              <p:grpSpPr>
                <a:xfrm>
                  <a:off x="1645666" y="5118829"/>
                  <a:ext cx="822960" cy="1065406"/>
                  <a:chOff x="962618" y="2487010"/>
                  <a:chExt cx="822960" cy="1065406"/>
                </a:xfrm>
              </p:grpSpPr>
              <p:sp>
                <p:nvSpPr>
                  <p:cNvPr id="20" name="Oval 19"/>
                  <p:cNvSpPr>
                    <a:spLocks noChangeArrowheads="1"/>
                  </p:cNvSpPr>
                  <p:nvPr/>
                </p:nvSpPr>
                <p:spPr bwMode="auto">
                  <a:xfrm>
                    <a:off x="976696" y="2487010"/>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1" name="Freeform 123"/>
                  <p:cNvSpPr>
                    <a:spLocks noEditPoints="1"/>
                  </p:cNvSpPr>
                  <p:nvPr/>
                </p:nvSpPr>
                <p:spPr bwMode="auto">
                  <a:xfrm>
                    <a:off x="962618"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grpSp>
            <p:nvGrpSpPr>
              <p:cNvPr id="13" name="Group 12"/>
              <p:cNvGrpSpPr>
                <a:grpSpLocks noChangeAspect="1"/>
              </p:cNvGrpSpPr>
              <p:nvPr/>
            </p:nvGrpSpPr>
            <p:grpSpPr>
              <a:xfrm>
                <a:off x="313191" y="5252308"/>
                <a:ext cx="914401" cy="1187440"/>
                <a:chOff x="1625267" y="5096400"/>
                <a:chExt cx="822960" cy="1068695"/>
              </a:xfrm>
            </p:grpSpPr>
            <p:sp>
              <p:nvSpPr>
                <p:cNvPr id="14" name="Rectangle 13"/>
                <p:cNvSpPr/>
                <p:nvPr/>
              </p:nvSpPr>
              <p:spPr bwMode="auto">
                <a:xfrm>
                  <a:off x="1632171" y="517250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1200" cap="none" spc="0" normalizeH="0" baseline="0" noProof="0" dirty="0" err="1">
                    <a:ln>
                      <a:noFill/>
                    </a:ln>
                    <a:solidFill>
                      <a:srgbClr val="FFFFFF"/>
                    </a:solidFill>
                    <a:effectLst/>
                    <a:uLnTx/>
                    <a:uFillTx/>
                    <a:latin typeface="Segoe UI Light"/>
                    <a:ea typeface="Segoe UI" pitchFamily="34" charset="0"/>
                    <a:cs typeface="Segoe UI" pitchFamily="34" charset="0"/>
                  </a:endParaRPr>
                </a:p>
              </p:txBody>
            </p:sp>
            <p:grpSp>
              <p:nvGrpSpPr>
                <p:cNvPr id="15" name="Group 14"/>
                <p:cNvGrpSpPr/>
                <p:nvPr/>
              </p:nvGrpSpPr>
              <p:grpSpPr>
                <a:xfrm>
                  <a:off x="1625267" y="5096400"/>
                  <a:ext cx="822960" cy="1068695"/>
                  <a:chOff x="942219" y="2464581"/>
                  <a:chExt cx="822960" cy="1068695"/>
                </a:xfrm>
              </p:grpSpPr>
              <p:sp>
                <p:nvSpPr>
                  <p:cNvPr id="16" name="Oval 15"/>
                  <p:cNvSpPr>
                    <a:spLocks noChangeArrowheads="1"/>
                  </p:cNvSpPr>
                  <p:nvPr/>
                </p:nvSpPr>
                <p:spPr bwMode="auto">
                  <a:xfrm>
                    <a:off x="956299" y="246458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7" name="Freeform 16"/>
                  <p:cNvSpPr>
                    <a:spLocks noEditPoints="1"/>
                  </p:cNvSpPr>
                  <p:nvPr/>
                </p:nvSpPr>
                <p:spPr bwMode="auto">
                  <a:xfrm>
                    <a:off x="94221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grpSp>
      </p:grpSp>
      <p:grpSp>
        <p:nvGrpSpPr>
          <p:cNvPr id="41" name="Group 40"/>
          <p:cNvGrpSpPr/>
          <p:nvPr/>
        </p:nvGrpSpPr>
        <p:grpSpPr>
          <a:xfrm>
            <a:off x="306849" y="3046613"/>
            <a:ext cx="11654174" cy="3631731"/>
            <a:chOff x="306849" y="3046613"/>
            <a:chExt cx="11654174" cy="3631731"/>
          </a:xfrm>
        </p:grpSpPr>
        <p:sp>
          <p:nvSpPr>
            <p:cNvPr id="42" name="Rectangle 41"/>
            <p:cNvSpPr/>
            <p:nvPr/>
          </p:nvSpPr>
          <p:spPr bwMode="auto">
            <a:xfrm>
              <a:off x="306849" y="3078698"/>
              <a:ext cx="3200400" cy="9144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9217" rIns="186521" bIns="149217" numCol="1" spcCol="0" rtlCol="0" fromWordArt="0" anchor="ctr" anchorCtr="0" forceAA="0" compatLnSpc="1">
              <a:prstTxWarp prst="textNoShape">
                <a:avLst/>
              </a:prstTxWarp>
              <a:noAutofit/>
            </a:bodyPr>
            <a:lstStyle/>
            <a:p>
              <a:pPr marL="0" marR="0" lvl="0" indent="0" algn="ctr" defTabSz="951028"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anose="020B0502040204020203" pitchFamily="34" charset="0"/>
                  <a:cs typeface="Segoe UI" panose="020B0502040204020203" pitchFamily="34" charset="0"/>
                </a:rPr>
                <a:t>Elastic scale </a:t>
              </a:r>
              <a:b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anose="020B0502040204020203" pitchFamily="34" charset="0"/>
                  <a:cs typeface="Segoe UI" panose="020B0502040204020203" pitchFamily="34" charset="0"/>
                </a:rPr>
              </a:b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anose="020B0502040204020203" pitchFamily="34" charset="0"/>
                  <a:cs typeface="Segoe UI" panose="020B0502040204020203" pitchFamily="34" charset="0"/>
                </a:rPr>
                <a:t>&amp; performance</a:t>
              </a:r>
            </a:p>
          </p:txBody>
        </p:sp>
        <p:grpSp>
          <p:nvGrpSpPr>
            <p:cNvPr id="43" name="Group 42"/>
            <p:cNvGrpSpPr>
              <a:grpSpLocks noChangeAspect="1"/>
            </p:cNvGrpSpPr>
            <p:nvPr/>
          </p:nvGrpSpPr>
          <p:grpSpPr>
            <a:xfrm>
              <a:off x="2942435" y="4633076"/>
              <a:ext cx="403381" cy="376649"/>
              <a:chOff x="-5364163" y="-2738437"/>
              <a:chExt cx="4327525" cy="4054475"/>
            </a:xfrm>
            <a:solidFill>
              <a:schemeClr val="accent4"/>
            </a:solidFill>
          </p:grpSpPr>
          <p:sp>
            <p:nvSpPr>
              <p:cNvPr id="71" name="Freeform 5"/>
              <p:cNvSpPr>
                <a:spLocks/>
              </p:cNvSpPr>
              <p:nvPr/>
            </p:nvSpPr>
            <p:spPr bwMode="auto">
              <a:xfrm>
                <a:off x="-3487738" y="236538"/>
                <a:ext cx="447675" cy="1063625"/>
              </a:xfrm>
              <a:custGeom>
                <a:avLst/>
                <a:gdLst>
                  <a:gd name="T0" fmla="*/ 44 w 119"/>
                  <a:gd name="T1" fmla="*/ 24 h 283"/>
                  <a:gd name="T2" fmla="*/ 0 w 119"/>
                  <a:gd name="T3" fmla="*/ 41 h 283"/>
                  <a:gd name="T4" fmla="*/ 0 w 119"/>
                  <a:gd name="T5" fmla="*/ 93 h 283"/>
                  <a:gd name="T6" fmla="*/ 16 w 119"/>
                  <a:gd name="T7" fmla="*/ 89 h 283"/>
                  <a:gd name="T8" fmla="*/ 32 w 119"/>
                  <a:gd name="T9" fmla="*/ 84 h 283"/>
                  <a:gd name="T10" fmla="*/ 47 w 119"/>
                  <a:gd name="T11" fmla="*/ 77 h 283"/>
                  <a:gd name="T12" fmla="*/ 59 w 119"/>
                  <a:gd name="T13" fmla="*/ 69 h 283"/>
                  <a:gd name="T14" fmla="*/ 59 w 119"/>
                  <a:gd name="T15" fmla="*/ 283 h 283"/>
                  <a:gd name="T16" fmla="*/ 119 w 119"/>
                  <a:gd name="T17" fmla="*/ 283 h 283"/>
                  <a:gd name="T18" fmla="*/ 119 w 119"/>
                  <a:gd name="T19" fmla="*/ 0 h 283"/>
                  <a:gd name="T20" fmla="*/ 83 w 119"/>
                  <a:gd name="T21" fmla="*/ 0 h 283"/>
                  <a:gd name="T22" fmla="*/ 44 w 119"/>
                  <a:gd name="T23" fmla="*/ 2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44" y="24"/>
                    </a:moveTo>
                    <a:cubicBezTo>
                      <a:pt x="31" y="31"/>
                      <a:pt x="16" y="37"/>
                      <a:pt x="0" y="41"/>
                    </a:cubicBezTo>
                    <a:cubicBezTo>
                      <a:pt x="0" y="93"/>
                      <a:pt x="0" y="93"/>
                      <a:pt x="0" y="93"/>
                    </a:cubicBezTo>
                    <a:cubicBezTo>
                      <a:pt x="5" y="92"/>
                      <a:pt x="11" y="91"/>
                      <a:pt x="16" y="89"/>
                    </a:cubicBezTo>
                    <a:cubicBezTo>
                      <a:pt x="22" y="88"/>
                      <a:pt x="27" y="86"/>
                      <a:pt x="32" y="84"/>
                    </a:cubicBezTo>
                    <a:cubicBezTo>
                      <a:pt x="37" y="82"/>
                      <a:pt x="42" y="79"/>
                      <a:pt x="47" y="77"/>
                    </a:cubicBezTo>
                    <a:cubicBezTo>
                      <a:pt x="51" y="74"/>
                      <a:pt x="55" y="71"/>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8"/>
                      <a:pt x="59" y="16"/>
                      <a:pt x="44"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51066" rtl="0" eaLnBrk="1" fontAlgn="auto" latinLnBrk="0" hangingPunct="1">
                  <a:lnSpc>
                    <a:spcPct val="100000"/>
                  </a:lnSpc>
                  <a:spcBef>
                    <a:spcPts val="0"/>
                  </a:spcBef>
                  <a:spcAft>
                    <a:spcPts val="0"/>
                  </a:spcAft>
                  <a:buClrTx/>
                  <a:buSzTx/>
                  <a:buFontTx/>
                  <a:buNone/>
                  <a:tabLst/>
                  <a:defRPr/>
                </a:pPr>
                <a:endParaRPr kumimoji="0" lang="en-US" sz="3060" b="0" i="0" u="none" strike="noStrike" kern="1200" cap="none" spc="0" normalizeH="0" baseline="0" noProof="0">
                  <a:ln>
                    <a:noFill/>
                  </a:ln>
                  <a:solidFill>
                    <a:prstClr val="black"/>
                  </a:solidFill>
                  <a:effectLst/>
                  <a:uLnTx/>
                  <a:uFillTx/>
                  <a:latin typeface="Segoe UI"/>
                  <a:ea typeface="+mn-ea"/>
                  <a:cs typeface="+mn-cs"/>
                </a:endParaRPr>
              </a:p>
            </p:txBody>
          </p:sp>
          <p:sp>
            <p:nvSpPr>
              <p:cNvPr id="72" name="Freeform 6"/>
              <p:cNvSpPr>
                <a:spLocks noEditPoints="1"/>
              </p:cNvSpPr>
              <p:nvPr/>
            </p:nvSpPr>
            <p:spPr bwMode="auto">
              <a:xfrm>
                <a:off x="-5364163" y="-1246187"/>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8"/>
                      <a:pt x="62" y="146"/>
                    </a:cubicBezTo>
                    <a:cubicBezTo>
                      <a:pt x="62" y="80"/>
                      <a:pt x="75" y="47"/>
                      <a:pt x="101" y="47"/>
                    </a:cubicBezTo>
                    <a:cubicBezTo>
                      <a:pt x="126" y="47"/>
                      <a:pt x="138" y="79"/>
                      <a:pt x="138" y="143"/>
                    </a:cubicBezTo>
                    <a:cubicBezTo>
                      <a:pt x="138" y="207"/>
                      <a:pt x="126" y="240"/>
                      <a:pt x="100"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51066" rtl="0" eaLnBrk="1" fontAlgn="auto" latinLnBrk="0" hangingPunct="1">
                  <a:lnSpc>
                    <a:spcPct val="100000"/>
                  </a:lnSpc>
                  <a:spcBef>
                    <a:spcPts val="0"/>
                  </a:spcBef>
                  <a:spcAft>
                    <a:spcPts val="0"/>
                  </a:spcAft>
                  <a:buClrTx/>
                  <a:buSzTx/>
                  <a:buFontTx/>
                  <a:buNone/>
                  <a:tabLst/>
                  <a:defRPr/>
                </a:pPr>
                <a:endParaRPr kumimoji="0" lang="en-US" sz="3060" b="0" i="0" u="none" strike="noStrike" kern="1200" cap="none" spc="0" normalizeH="0" baseline="0" noProof="0">
                  <a:ln>
                    <a:noFill/>
                  </a:ln>
                  <a:solidFill>
                    <a:prstClr val="black"/>
                  </a:solidFill>
                  <a:effectLst/>
                  <a:uLnTx/>
                  <a:uFillTx/>
                  <a:latin typeface="Segoe UI"/>
                  <a:ea typeface="+mn-ea"/>
                  <a:cs typeface="+mn-cs"/>
                </a:endParaRPr>
              </a:p>
            </p:txBody>
          </p:sp>
          <p:sp>
            <p:nvSpPr>
              <p:cNvPr id="73" name="Freeform 7"/>
              <p:cNvSpPr>
                <a:spLocks/>
              </p:cNvSpPr>
              <p:nvPr/>
            </p:nvSpPr>
            <p:spPr bwMode="auto">
              <a:xfrm>
                <a:off x="-4344988"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51066" rtl="0" eaLnBrk="1" fontAlgn="auto" latinLnBrk="0" hangingPunct="1">
                  <a:lnSpc>
                    <a:spcPct val="100000"/>
                  </a:lnSpc>
                  <a:spcBef>
                    <a:spcPts val="0"/>
                  </a:spcBef>
                  <a:spcAft>
                    <a:spcPts val="0"/>
                  </a:spcAft>
                  <a:buClrTx/>
                  <a:buSzTx/>
                  <a:buFontTx/>
                  <a:buNone/>
                  <a:tabLst/>
                  <a:defRPr/>
                </a:pPr>
                <a:endParaRPr kumimoji="0" lang="en-US" sz="3060" b="0" i="0" u="none" strike="noStrike" kern="1200" cap="none" spc="0" normalizeH="0" baseline="0" noProof="0">
                  <a:ln>
                    <a:noFill/>
                  </a:ln>
                  <a:solidFill>
                    <a:prstClr val="black"/>
                  </a:solidFill>
                  <a:effectLst/>
                  <a:uLnTx/>
                  <a:uFillTx/>
                  <a:latin typeface="Segoe UI"/>
                  <a:ea typeface="+mn-ea"/>
                  <a:cs typeface="+mn-cs"/>
                </a:endParaRPr>
              </a:p>
            </p:txBody>
          </p:sp>
          <p:sp>
            <p:nvSpPr>
              <p:cNvPr id="74" name="Freeform 8"/>
              <p:cNvSpPr>
                <a:spLocks noEditPoints="1"/>
              </p:cNvSpPr>
              <p:nvPr/>
            </p:nvSpPr>
            <p:spPr bwMode="auto">
              <a:xfrm>
                <a:off x="-4446588"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1 w 201"/>
                  <a:gd name="T15" fmla="*/ 239 h 286"/>
                  <a:gd name="T16" fmla="*/ 62 w 201"/>
                  <a:gd name="T17" fmla="*/ 146 h 286"/>
                  <a:gd name="T18" fmla="*/ 101 w 201"/>
                  <a:gd name="T19" fmla="*/ 46 h 286"/>
                  <a:gd name="T20" fmla="*/ 138 w 201"/>
                  <a:gd name="T21" fmla="*/ 143 h 286"/>
                  <a:gd name="T22" fmla="*/ 101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39"/>
                    </a:moveTo>
                    <a:cubicBezTo>
                      <a:pt x="75" y="239"/>
                      <a:pt x="62" y="208"/>
                      <a:pt x="62" y="146"/>
                    </a:cubicBezTo>
                    <a:cubicBezTo>
                      <a:pt x="62" y="80"/>
                      <a:pt x="75" y="46"/>
                      <a:pt x="101" y="46"/>
                    </a:cubicBezTo>
                    <a:cubicBezTo>
                      <a:pt x="126" y="46"/>
                      <a:pt x="138" y="79"/>
                      <a:pt x="138" y="143"/>
                    </a:cubicBezTo>
                    <a:cubicBezTo>
                      <a:pt x="138" y="207"/>
                      <a:pt x="126" y="239"/>
                      <a:pt x="101"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51066" rtl="0" eaLnBrk="1" fontAlgn="auto" latinLnBrk="0" hangingPunct="1">
                  <a:lnSpc>
                    <a:spcPct val="100000"/>
                  </a:lnSpc>
                  <a:spcBef>
                    <a:spcPts val="0"/>
                  </a:spcBef>
                  <a:spcAft>
                    <a:spcPts val="0"/>
                  </a:spcAft>
                  <a:buClrTx/>
                  <a:buSzTx/>
                  <a:buFontTx/>
                  <a:buNone/>
                  <a:tabLst/>
                  <a:defRPr/>
                </a:pPr>
                <a:endParaRPr kumimoji="0" lang="en-US" sz="3060" b="0" i="0" u="none" strike="noStrike" kern="1200" cap="none" spc="0" normalizeH="0" baseline="0" noProof="0">
                  <a:ln>
                    <a:noFill/>
                  </a:ln>
                  <a:solidFill>
                    <a:prstClr val="black"/>
                  </a:solidFill>
                  <a:effectLst/>
                  <a:uLnTx/>
                  <a:uFillTx/>
                  <a:latin typeface="Segoe UI"/>
                  <a:ea typeface="+mn-ea"/>
                  <a:cs typeface="+mn-cs"/>
                </a:endParaRPr>
              </a:p>
            </p:txBody>
          </p:sp>
          <p:sp>
            <p:nvSpPr>
              <p:cNvPr id="75" name="Freeform 9"/>
              <p:cNvSpPr>
                <a:spLocks/>
              </p:cNvSpPr>
              <p:nvPr/>
            </p:nvSpPr>
            <p:spPr bwMode="auto">
              <a:xfrm>
                <a:off x="-1687513"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2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2" y="0"/>
                      <a:pt x="82" y="0"/>
                      <a:pt x="82" y="0"/>
                    </a:cubicBezTo>
                    <a:cubicBezTo>
                      <a:pt x="71" y="9"/>
                      <a:pt x="58" y="17"/>
                      <a:pt x="44" y="24"/>
                    </a:cubicBezTo>
                    <a:cubicBezTo>
                      <a:pt x="30" y="31"/>
                      <a:pt x="16" y="37"/>
                      <a:pt x="0" y="42"/>
                    </a:cubicBezTo>
                    <a:cubicBezTo>
                      <a:pt x="0" y="93"/>
                      <a:pt x="0" y="93"/>
                      <a:pt x="0" y="93"/>
                    </a:cubicBezTo>
                    <a:cubicBezTo>
                      <a:pt x="5" y="93"/>
                      <a:pt x="11" y="92"/>
                      <a:pt x="16" y="90"/>
                    </a:cubicBezTo>
                    <a:cubicBezTo>
                      <a:pt x="22" y="89"/>
                      <a:pt x="27" y="87"/>
                      <a:pt x="32"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51066" rtl="0" eaLnBrk="1" fontAlgn="auto" latinLnBrk="0" hangingPunct="1">
                  <a:lnSpc>
                    <a:spcPct val="100000"/>
                  </a:lnSpc>
                  <a:spcBef>
                    <a:spcPts val="0"/>
                  </a:spcBef>
                  <a:spcAft>
                    <a:spcPts val="0"/>
                  </a:spcAft>
                  <a:buClrTx/>
                  <a:buSzTx/>
                  <a:buFontTx/>
                  <a:buNone/>
                  <a:tabLst/>
                  <a:defRPr/>
                </a:pPr>
                <a:endParaRPr kumimoji="0" lang="en-US" sz="3060" b="0" i="0" u="none" strike="noStrike" kern="1200" cap="none" spc="0" normalizeH="0" baseline="0" noProof="0">
                  <a:ln>
                    <a:noFill/>
                  </a:ln>
                  <a:solidFill>
                    <a:prstClr val="black"/>
                  </a:solidFill>
                  <a:effectLst/>
                  <a:uLnTx/>
                  <a:uFillTx/>
                  <a:latin typeface="Segoe UI"/>
                  <a:ea typeface="+mn-ea"/>
                  <a:cs typeface="+mn-cs"/>
                </a:endParaRPr>
              </a:p>
            </p:txBody>
          </p:sp>
          <p:sp>
            <p:nvSpPr>
              <p:cNvPr id="76" name="Freeform 10"/>
              <p:cNvSpPr>
                <a:spLocks noEditPoints="1"/>
              </p:cNvSpPr>
              <p:nvPr/>
            </p:nvSpPr>
            <p:spPr bwMode="auto">
              <a:xfrm>
                <a:off x="-5364163" y="239713"/>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9"/>
                      <a:pt x="62" y="146"/>
                    </a:cubicBezTo>
                    <a:cubicBezTo>
                      <a:pt x="62" y="80"/>
                      <a:pt x="75" y="47"/>
                      <a:pt x="101" y="47"/>
                    </a:cubicBezTo>
                    <a:cubicBezTo>
                      <a:pt x="126" y="47"/>
                      <a:pt x="138" y="79"/>
                      <a:pt x="138" y="143"/>
                    </a:cubicBezTo>
                    <a:cubicBezTo>
                      <a:pt x="138" y="208"/>
                      <a:pt x="126" y="240"/>
                      <a:pt x="100"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51066" rtl="0" eaLnBrk="1" fontAlgn="auto" latinLnBrk="0" hangingPunct="1">
                  <a:lnSpc>
                    <a:spcPct val="100000"/>
                  </a:lnSpc>
                  <a:spcBef>
                    <a:spcPts val="0"/>
                  </a:spcBef>
                  <a:spcAft>
                    <a:spcPts val="0"/>
                  </a:spcAft>
                  <a:buClrTx/>
                  <a:buSzTx/>
                  <a:buFontTx/>
                  <a:buNone/>
                  <a:tabLst/>
                  <a:defRPr/>
                </a:pPr>
                <a:endParaRPr kumimoji="0" lang="en-US" sz="3060" b="0" i="0" u="none" strike="noStrike" kern="1200" cap="none" spc="0" normalizeH="0" baseline="0" noProof="0">
                  <a:ln>
                    <a:noFill/>
                  </a:ln>
                  <a:solidFill>
                    <a:prstClr val="black"/>
                  </a:solidFill>
                  <a:effectLst/>
                  <a:uLnTx/>
                  <a:uFillTx/>
                  <a:latin typeface="Segoe UI"/>
                  <a:ea typeface="+mn-ea"/>
                  <a:cs typeface="+mn-cs"/>
                </a:endParaRPr>
              </a:p>
            </p:txBody>
          </p:sp>
          <p:sp>
            <p:nvSpPr>
              <p:cNvPr id="77" name="Freeform 11"/>
              <p:cNvSpPr>
                <a:spLocks/>
              </p:cNvSpPr>
              <p:nvPr/>
            </p:nvSpPr>
            <p:spPr bwMode="auto">
              <a:xfrm>
                <a:off x="-3487738"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3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9"/>
                      <a:pt x="59" y="17"/>
                      <a:pt x="44" y="24"/>
                    </a:cubicBezTo>
                    <a:cubicBezTo>
                      <a:pt x="31" y="31"/>
                      <a:pt x="16" y="37"/>
                      <a:pt x="0" y="42"/>
                    </a:cubicBezTo>
                    <a:cubicBezTo>
                      <a:pt x="0" y="93"/>
                      <a:pt x="0" y="93"/>
                      <a:pt x="0" y="93"/>
                    </a:cubicBezTo>
                    <a:cubicBezTo>
                      <a:pt x="5" y="93"/>
                      <a:pt x="11" y="92"/>
                      <a:pt x="16" y="90"/>
                    </a:cubicBezTo>
                    <a:cubicBezTo>
                      <a:pt x="22" y="89"/>
                      <a:pt x="27" y="87"/>
                      <a:pt x="32"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51066" rtl="0" eaLnBrk="1" fontAlgn="auto" latinLnBrk="0" hangingPunct="1">
                  <a:lnSpc>
                    <a:spcPct val="100000"/>
                  </a:lnSpc>
                  <a:spcBef>
                    <a:spcPts val="0"/>
                  </a:spcBef>
                  <a:spcAft>
                    <a:spcPts val="0"/>
                  </a:spcAft>
                  <a:buClrTx/>
                  <a:buSzTx/>
                  <a:buFontTx/>
                  <a:buNone/>
                  <a:tabLst/>
                  <a:defRPr/>
                </a:pPr>
                <a:endParaRPr kumimoji="0" lang="en-US" sz="3060" b="0" i="0" u="none" strike="noStrike" kern="1200" cap="none" spc="0" normalizeH="0" baseline="0" noProof="0">
                  <a:ln>
                    <a:noFill/>
                  </a:ln>
                  <a:solidFill>
                    <a:prstClr val="black"/>
                  </a:solidFill>
                  <a:effectLst/>
                  <a:uLnTx/>
                  <a:uFillTx/>
                  <a:latin typeface="Segoe UI"/>
                  <a:ea typeface="+mn-ea"/>
                  <a:cs typeface="+mn-cs"/>
                </a:endParaRPr>
              </a:p>
            </p:txBody>
          </p:sp>
          <p:sp>
            <p:nvSpPr>
              <p:cNvPr id="78" name="Freeform 13"/>
              <p:cNvSpPr>
                <a:spLocks/>
              </p:cNvSpPr>
              <p:nvPr/>
            </p:nvSpPr>
            <p:spPr bwMode="auto">
              <a:xfrm>
                <a:off x="-5262563" y="-2738437"/>
                <a:ext cx="450850" cy="1063625"/>
              </a:xfrm>
              <a:custGeom>
                <a:avLst/>
                <a:gdLst>
                  <a:gd name="T0" fmla="*/ 33 w 120"/>
                  <a:gd name="T1" fmla="*/ 85 h 283"/>
                  <a:gd name="T2" fmla="*/ 47 w 120"/>
                  <a:gd name="T3" fmla="*/ 77 h 283"/>
                  <a:gd name="T4" fmla="*/ 59 w 120"/>
                  <a:gd name="T5" fmla="*/ 69 h 283"/>
                  <a:gd name="T6" fmla="*/ 59 w 120"/>
                  <a:gd name="T7" fmla="*/ 283 h 283"/>
                  <a:gd name="T8" fmla="*/ 120 w 120"/>
                  <a:gd name="T9" fmla="*/ 283 h 283"/>
                  <a:gd name="T10" fmla="*/ 120 w 120"/>
                  <a:gd name="T11" fmla="*/ 0 h 283"/>
                  <a:gd name="T12" fmla="*/ 83 w 120"/>
                  <a:gd name="T13" fmla="*/ 0 h 283"/>
                  <a:gd name="T14" fmla="*/ 45 w 120"/>
                  <a:gd name="T15" fmla="*/ 24 h 283"/>
                  <a:gd name="T16" fmla="*/ 0 w 120"/>
                  <a:gd name="T17" fmla="*/ 42 h 283"/>
                  <a:gd name="T18" fmla="*/ 0 w 120"/>
                  <a:gd name="T19" fmla="*/ 93 h 283"/>
                  <a:gd name="T20" fmla="*/ 17 w 120"/>
                  <a:gd name="T21" fmla="*/ 90 h 283"/>
                  <a:gd name="T22" fmla="*/ 33 w 120"/>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3">
                    <a:moveTo>
                      <a:pt x="33" y="85"/>
                    </a:moveTo>
                    <a:cubicBezTo>
                      <a:pt x="38" y="82"/>
                      <a:pt x="43" y="80"/>
                      <a:pt x="47" y="77"/>
                    </a:cubicBezTo>
                    <a:cubicBezTo>
                      <a:pt x="52" y="75"/>
                      <a:pt x="56" y="72"/>
                      <a:pt x="59" y="69"/>
                    </a:cubicBezTo>
                    <a:cubicBezTo>
                      <a:pt x="59" y="283"/>
                      <a:pt x="59" y="283"/>
                      <a:pt x="59" y="283"/>
                    </a:cubicBezTo>
                    <a:cubicBezTo>
                      <a:pt x="120" y="283"/>
                      <a:pt x="120" y="283"/>
                      <a:pt x="120" y="283"/>
                    </a:cubicBezTo>
                    <a:cubicBezTo>
                      <a:pt x="120" y="0"/>
                      <a:pt x="120" y="0"/>
                      <a:pt x="120" y="0"/>
                    </a:cubicBezTo>
                    <a:cubicBezTo>
                      <a:pt x="83" y="0"/>
                      <a:pt x="83" y="0"/>
                      <a:pt x="83" y="0"/>
                    </a:cubicBezTo>
                    <a:cubicBezTo>
                      <a:pt x="72" y="9"/>
                      <a:pt x="59" y="17"/>
                      <a:pt x="45" y="24"/>
                    </a:cubicBezTo>
                    <a:cubicBezTo>
                      <a:pt x="31" y="31"/>
                      <a:pt x="16" y="37"/>
                      <a:pt x="0" y="42"/>
                    </a:cubicBezTo>
                    <a:cubicBezTo>
                      <a:pt x="0" y="93"/>
                      <a:pt x="0" y="93"/>
                      <a:pt x="0" y="93"/>
                    </a:cubicBezTo>
                    <a:cubicBezTo>
                      <a:pt x="6" y="93"/>
                      <a:pt x="11" y="92"/>
                      <a:pt x="17" y="90"/>
                    </a:cubicBezTo>
                    <a:cubicBezTo>
                      <a:pt x="22" y="89"/>
                      <a:pt x="27" y="87"/>
                      <a:pt x="33"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51066" rtl="0" eaLnBrk="1" fontAlgn="auto" latinLnBrk="0" hangingPunct="1">
                  <a:lnSpc>
                    <a:spcPct val="100000"/>
                  </a:lnSpc>
                  <a:spcBef>
                    <a:spcPts val="0"/>
                  </a:spcBef>
                  <a:spcAft>
                    <a:spcPts val="0"/>
                  </a:spcAft>
                  <a:buClrTx/>
                  <a:buSzTx/>
                  <a:buFontTx/>
                  <a:buNone/>
                  <a:tabLst/>
                  <a:defRPr/>
                </a:pPr>
                <a:endParaRPr kumimoji="0" lang="en-US" sz="3060" b="0" i="0" u="none" strike="noStrike" kern="1200" cap="none" spc="0" normalizeH="0" baseline="0" noProof="0">
                  <a:ln>
                    <a:noFill/>
                  </a:ln>
                  <a:solidFill>
                    <a:prstClr val="black"/>
                  </a:solidFill>
                  <a:effectLst/>
                  <a:uLnTx/>
                  <a:uFillTx/>
                  <a:latin typeface="Segoe UI"/>
                  <a:ea typeface="+mn-ea"/>
                  <a:cs typeface="+mn-cs"/>
                </a:endParaRPr>
              </a:p>
            </p:txBody>
          </p:sp>
          <p:sp>
            <p:nvSpPr>
              <p:cNvPr id="79" name="Freeform 14"/>
              <p:cNvSpPr>
                <a:spLocks noEditPoints="1"/>
              </p:cNvSpPr>
              <p:nvPr/>
            </p:nvSpPr>
            <p:spPr bwMode="auto">
              <a:xfrm>
                <a:off x="-44465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1 w 201"/>
                  <a:gd name="T19" fmla="*/ 47 h 286"/>
                  <a:gd name="T20" fmla="*/ 138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40"/>
                    </a:moveTo>
                    <a:cubicBezTo>
                      <a:pt x="75" y="240"/>
                      <a:pt x="62" y="209"/>
                      <a:pt x="62" y="146"/>
                    </a:cubicBezTo>
                    <a:cubicBezTo>
                      <a:pt x="62" y="80"/>
                      <a:pt x="75" y="47"/>
                      <a:pt x="101" y="47"/>
                    </a:cubicBezTo>
                    <a:cubicBezTo>
                      <a:pt x="126" y="47"/>
                      <a:pt x="138" y="79"/>
                      <a:pt x="138" y="143"/>
                    </a:cubicBezTo>
                    <a:cubicBezTo>
                      <a:pt x="138" y="208"/>
                      <a:pt x="126" y="240"/>
                      <a:pt x="101"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51066" rtl="0" eaLnBrk="1" fontAlgn="auto" latinLnBrk="0" hangingPunct="1">
                  <a:lnSpc>
                    <a:spcPct val="100000"/>
                  </a:lnSpc>
                  <a:spcBef>
                    <a:spcPts val="0"/>
                  </a:spcBef>
                  <a:spcAft>
                    <a:spcPts val="0"/>
                  </a:spcAft>
                  <a:buClrTx/>
                  <a:buSzTx/>
                  <a:buFontTx/>
                  <a:buNone/>
                  <a:tabLst/>
                  <a:defRPr/>
                </a:pPr>
                <a:endParaRPr kumimoji="0" lang="en-US" sz="3060" b="0" i="0" u="none" strike="noStrike" kern="1200" cap="none" spc="0" normalizeH="0" baseline="0" noProof="0">
                  <a:ln>
                    <a:noFill/>
                  </a:ln>
                  <a:solidFill>
                    <a:prstClr val="black"/>
                  </a:solidFill>
                  <a:effectLst/>
                  <a:uLnTx/>
                  <a:uFillTx/>
                  <a:latin typeface="Segoe UI"/>
                  <a:ea typeface="+mn-ea"/>
                  <a:cs typeface="+mn-cs"/>
                </a:endParaRPr>
              </a:p>
            </p:txBody>
          </p:sp>
          <p:sp>
            <p:nvSpPr>
              <p:cNvPr id="80" name="Freeform 15"/>
              <p:cNvSpPr>
                <a:spLocks/>
              </p:cNvSpPr>
              <p:nvPr/>
            </p:nvSpPr>
            <p:spPr bwMode="auto">
              <a:xfrm>
                <a:off x="-2608263"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51066" rtl="0" eaLnBrk="1" fontAlgn="auto" latinLnBrk="0" hangingPunct="1">
                  <a:lnSpc>
                    <a:spcPct val="100000"/>
                  </a:lnSpc>
                  <a:spcBef>
                    <a:spcPts val="0"/>
                  </a:spcBef>
                  <a:spcAft>
                    <a:spcPts val="0"/>
                  </a:spcAft>
                  <a:buClrTx/>
                  <a:buSzTx/>
                  <a:buFontTx/>
                  <a:buNone/>
                  <a:tabLst/>
                  <a:defRPr/>
                </a:pPr>
                <a:endParaRPr kumimoji="0" lang="en-US" sz="3060" b="0" i="0" u="none" strike="noStrike" kern="1200" cap="none" spc="0" normalizeH="0" baseline="0" noProof="0">
                  <a:ln>
                    <a:noFill/>
                  </a:ln>
                  <a:solidFill>
                    <a:prstClr val="black"/>
                  </a:solidFill>
                  <a:effectLst/>
                  <a:uLnTx/>
                  <a:uFillTx/>
                  <a:latin typeface="Segoe UI"/>
                  <a:ea typeface="+mn-ea"/>
                  <a:cs typeface="+mn-cs"/>
                </a:endParaRPr>
              </a:p>
            </p:txBody>
          </p:sp>
          <p:sp>
            <p:nvSpPr>
              <p:cNvPr id="81" name="Freeform 16"/>
              <p:cNvSpPr>
                <a:spLocks noEditPoints="1"/>
              </p:cNvSpPr>
              <p:nvPr/>
            </p:nvSpPr>
            <p:spPr bwMode="auto">
              <a:xfrm>
                <a:off x="-2709863"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0 w 201"/>
                  <a:gd name="T15" fmla="*/ 240 h 286"/>
                  <a:gd name="T16" fmla="*/ 62 w 201"/>
                  <a:gd name="T17" fmla="*/ 146 h 286"/>
                  <a:gd name="T18" fmla="*/ 101 w 201"/>
                  <a:gd name="T19" fmla="*/ 47 h 286"/>
                  <a:gd name="T20" fmla="*/ 138 w 201"/>
                  <a:gd name="T21" fmla="*/ 143 h 286"/>
                  <a:gd name="T22" fmla="*/ 100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40"/>
                    </a:moveTo>
                    <a:cubicBezTo>
                      <a:pt x="75" y="240"/>
                      <a:pt x="62" y="209"/>
                      <a:pt x="62" y="146"/>
                    </a:cubicBezTo>
                    <a:cubicBezTo>
                      <a:pt x="62" y="80"/>
                      <a:pt x="75" y="47"/>
                      <a:pt x="101" y="47"/>
                    </a:cubicBezTo>
                    <a:cubicBezTo>
                      <a:pt x="126" y="47"/>
                      <a:pt x="138" y="79"/>
                      <a:pt x="138" y="143"/>
                    </a:cubicBezTo>
                    <a:cubicBezTo>
                      <a:pt x="138" y="208"/>
                      <a:pt x="126" y="240"/>
                      <a:pt x="100"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51066" rtl="0" eaLnBrk="1" fontAlgn="auto" latinLnBrk="0" hangingPunct="1">
                  <a:lnSpc>
                    <a:spcPct val="100000"/>
                  </a:lnSpc>
                  <a:spcBef>
                    <a:spcPts val="0"/>
                  </a:spcBef>
                  <a:spcAft>
                    <a:spcPts val="0"/>
                  </a:spcAft>
                  <a:buClrTx/>
                  <a:buSzTx/>
                  <a:buFontTx/>
                  <a:buNone/>
                  <a:tabLst/>
                  <a:defRPr/>
                </a:pPr>
                <a:endParaRPr kumimoji="0" lang="en-US" sz="3060" b="0" i="0" u="none" strike="noStrike" kern="1200" cap="none" spc="0" normalizeH="0" baseline="0" noProof="0">
                  <a:ln>
                    <a:noFill/>
                  </a:ln>
                  <a:solidFill>
                    <a:prstClr val="black"/>
                  </a:solidFill>
                  <a:effectLst/>
                  <a:uLnTx/>
                  <a:uFillTx/>
                  <a:latin typeface="Segoe UI"/>
                  <a:ea typeface="+mn-ea"/>
                  <a:cs typeface="+mn-cs"/>
                </a:endParaRPr>
              </a:p>
            </p:txBody>
          </p:sp>
          <p:sp>
            <p:nvSpPr>
              <p:cNvPr id="82" name="Freeform 17"/>
              <p:cNvSpPr>
                <a:spLocks noEditPoints="1"/>
              </p:cNvSpPr>
              <p:nvPr/>
            </p:nvSpPr>
            <p:spPr bwMode="auto">
              <a:xfrm>
                <a:off x="-2709863"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0 w 201"/>
                  <a:gd name="T15" fmla="*/ 239 h 286"/>
                  <a:gd name="T16" fmla="*/ 62 w 201"/>
                  <a:gd name="T17" fmla="*/ 146 h 286"/>
                  <a:gd name="T18" fmla="*/ 101 w 201"/>
                  <a:gd name="T19" fmla="*/ 46 h 286"/>
                  <a:gd name="T20" fmla="*/ 138 w 201"/>
                  <a:gd name="T21" fmla="*/ 143 h 286"/>
                  <a:gd name="T22" fmla="*/ 100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39"/>
                    </a:moveTo>
                    <a:cubicBezTo>
                      <a:pt x="75" y="239"/>
                      <a:pt x="62" y="208"/>
                      <a:pt x="62" y="146"/>
                    </a:cubicBezTo>
                    <a:cubicBezTo>
                      <a:pt x="62" y="80"/>
                      <a:pt x="75" y="46"/>
                      <a:pt x="101" y="46"/>
                    </a:cubicBezTo>
                    <a:cubicBezTo>
                      <a:pt x="126" y="46"/>
                      <a:pt x="138" y="79"/>
                      <a:pt x="138" y="143"/>
                    </a:cubicBezTo>
                    <a:cubicBezTo>
                      <a:pt x="138" y="207"/>
                      <a:pt x="126" y="239"/>
                      <a:pt x="100"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51066" rtl="0" eaLnBrk="1" fontAlgn="auto" latinLnBrk="0" hangingPunct="1">
                  <a:lnSpc>
                    <a:spcPct val="100000"/>
                  </a:lnSpc>
                  <a:spcBef>
                    <a:spcPts val="0"/>
                  </a:spcBef>
                  <a:spcAft>
                    <a:spcPts val="0"/>
                  </a:spcAft>
                  <a:buClrTx/>
                  <a:buSzTx/>
                  <a:buFontTx/>
                  <a:buNone/>
                  <a:tabLst/>
                  <a:defRPr/>
                </a:pPr>
                <a:endParaRPr kumimoji="0" lang="en-US" sz="3060" b="0" i="0" u="none" strike="noStrike" kern="1200" cap="none" spc="0" normalizeH="0" baseline="0" noProof="0">
                  <a:ln>
                    <a:noFill/>
                  </a:ln>
                  <a:solidFill>
                    <a:prstClr val="black"/>
                  </a:solidFill>
                  <a:effectLst/>
                  <a:uLnTx/>
                  <a:uFillTx/>
                  <a:latin typeface="Segoe UI"/>
                  <a:ea typeface="+mn-ea"/>
                  <a:cs typeface="+mn-cs"/>
                </a:endParaRPr>
              </a:p>
            </p:txBody>
          </p:sp>
          <p:sp>
            <p:nvSpPr>
              <p:cNvPr id="83" name="Freeform 18"/>
              <p:cNvSpPr>
                <a:spLocks noEditPoints="1"/>
              </p:cNvSpPr>
              <p:nvPr/>
            </p:nvSpPr>
            <p:spPr bwMode="auto">
              <a:xfrm>
                <a:off x="-3592513" y="-1246187"/>
                <a:ext cx="755650" cy="1076325"/>
              </a:xfrm>
              <a:custGeom>
                <a:avLst/>
                <a:gdLst>
                  <a:gd name="T0" fmla="*/ 104 w 201"/>
                  <a:gd name="T1" fmla="*/ 0 h 286"/>
                  <a:gd name="T2" fmla="*/ 27 w 201"/>
                  <a:gd name="T3" fmla="*/ 38 h 286"/>
                  <a:gd name="T4" fmla="*/ 0 w 201"/>
                  <a:gd name="T5" fmla="*/ 148 h 286"/>
                  <a:gd name="T6" fmla="*/ 99 w 201"/>
                  <a:gd name="T7" fmla="*/ 286 h 286"/>
                  <a:gd name="T8" fmla="*/ 175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1" y="0"/>
                      <a:pt x="45" y="13"/>
                      <a:pt x="27" y="38"/>
                    </a:cubicBezTo>
                    <a:cubicBezTo>
                      <a:pt x="9" y="63"/>
                      <a:pt x="0" y="100"/>
                      <a:pt x="0" y="148"/>
                    </a:cubicBezTo>
                    <a:cubicBezTo>
                      <a:pt x="0" y="240"/>
                      <a:pt x="33" y="286"/>
                      <a:pt x="99" y="286"/>
                    </a:cubicBezTo>
                    <a:cubicBezTo>
                      <a:pt x="132" y="286"/>
                      <a:pt x="157" y="274"/>
                      <a:pt x="175" y="249"/>
                    </a:cubicBezTo>
                    <a:cubicBezTo>
                      <a:pt x="192" y="224"/>
                      <a:pt x="201" y="188"/>
                      <a:pt x="201" y="141"/>
                    </a:cubicBezTo>
                    <a:cubicBezTo>
                      <a:pt x="201" y="47"/>
                      <a:pt x="169" y="0"/>
                      <a:pt x="104" y="0"/>
                    </a:cubicBezTo>
                    <a:close/>
                    <a:moveTo>
                      <a:pt x="101" y="240"/>
                    </a:moveTo>
                    <a:cubicBezTo>
                      <a:pt x="75" y="240"/>
                      <a:pt x="62" y="208"/>
                      <a:pt x="62" y="146"/>
                    </a:cubicBezTo>
                    <a:cubicBezTo>
                      <a:pt x="62" y="80"/>
                      <a:pt x="75" y="47"/>
                      <a:pt x="102" y="47"/>
                    </a:cubicBezTo>
                    <a:cubicBezTo>
                      <a:pt x="126" y="47"/>
                      <a:pt x="139" y="79"/>
                      <a:pt x="139" y="143"/>
                    </a:cubicBezTo>
                    <a:cubicBezTo>
                      <a:pt x="139" y="207"/>
                      <a:pt x="126" y="240"/>
                      <a:pt x="101"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51066" rtl="0" eaLnBrk="1" fontAlgn="auto" latinLnBrk="0" hangingPunct="1">
                  <a:lnSpc>
                    <a:spcPct val="100000"/>
                  </a:lnSpc>
                  <a:spcBef>
                    <a:spcPts val="0"/>
                  </a:spcBef>
                  <a:spcAft>
                    <a:spcPts val="0"/>
                  </a:spcAft>
                  <a:buClrTx/>
                  <a:buSzTx/>
                  <a:buFontTx/>
                  <a:buNone/>
                  <a:tabLst/>
                  <a:defRPr/>
                </a:pPr>
                <a:endParaRPr kumimoji="0" lang="en-US" sz="3060" b="0" i="0" u="none" strike="noStrike" kern="1200" cap="none" spc="0" normalizeH="0" baseline="0" noProof="0">
                  <a:ln>
                    <a:noFill/>
                  </a:ln>
                  <a:solidFill>
                    <a:prstClr val="black"/>
                  </a:solidFill>
                  <a:effectLst/>
                  <a:uLnTx/>
                  <a:uFillTx/>
                  <a:latin typeface="Segoe UI"/>
                  <a:ea typeface="+mn-ea"/>
                  <a:cs typeface="+mn-cs"/>
                </a:endParaRPr>
              </a:p>
            </p:txBody>
          </p:sp>
          <p:sp>
            <p:nvSpPr>
              <p:cNvPr id="84" name="Freeform 19"/>
              <p:cNvSpPr>
                <a:spLocks noEditPoints="1"/>
              </p:cNvSpPr>
              <p:nvPr/>
            </p:nvSpPr>
            <p:spPr bwMode="auto">
              <a:xfrm>
                <a:off x="-17922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5" y="13"/>
                      <a:pt x="27" y="38"/>
                    </a:cubicBezTo>
                    <a:cubicBezTo>
                      <a:pt x="9" y="63"/>
                      <a:pt x="0" y="100"/>
                      <a:pt x="0" y="148"/>
                    </a:cubicBezTo>
                    <a:cubicBezTo>
                      <a:pt x="0" y="240"/>
                      <a:pt x="33" y="286"/>
                      <a:pt x="99" y="286"/>
                    </a:cubicBezTo>
                    <a:cubicBezTo>
                      <a:pt x="132" y="286"/>
                      <a:pt x="157" y="274"/>
                      <a:pt x="174" y="249"/>
                    </a:cubicBezTo>
                    <a:cubicBezTo>
                      <a:pt x="192" y="224"/>
                      <a:pt x="201" y="188"/>
                      <a:pt x="201" y="141"/>
                    </a:cubicBezTo>
                    <a:cubicBezTo>
                      <a:pt x="201" y="47"/>
                      <a:pt x="169" y="0"/>
                      <a:pt x="104" y="0"/>
                    </a:cubicBezTo>
                    <a:close/>
                    <a:moveTo>
                      <a:pt x="101" y="240"/>
                    </a:moveTo>
                    <a:cubicBezTo>
                      <a:pt x="75" y="240"/>
                      <a:pt x="62" y="209"/>
                      <a:pt x="62" y="146"/>
                    </a:cubicBezTo>
                    <a:cubicBezTo>
                      <a:pt x="62" y="80"/>
                      <a:pt x="75" y="47"/>
                      <a:pt x="102" y="47"/>
                    </a:cubicBezTo>
                    <a:cubicBezTo>
                      <a:pt x="126" y="47"/>
                      <a:pt x="139" y="79"/>
                      <a:pt x="139" y="143"/>
                    </a:cubicBezTo>
                    <a:cubicBezTo>
                      <a:pt x="139" y="208"/>
                      <a:pt x="126" y="240"/>
                      <a:pt x="101"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51066" rtl="0" eaLnBrk="1" fontAlgn="auto" latinLnBrk="0" hangingPunct="1">
                  <a:lnSpc>
                    <a:spcPct val="100000"/>
                  </a:lnSpc>
                  <a:spcBef>
                    <a:spcPts val="0"/>
                  </a:spcBef>
                  <a:spcAft>
                    <a:spcPts val="0"/>
                  </a:spcAft>
                  <a:buClrTx/>
                  <a:buSzTx/>
                  <a:buFontTx/>
                  <a:buNone/>
                  <a:tabLst/>
                  <a:defRPr/>
                </a:pPr>
                <a:endParaRPr kumimoji="0" lang="en-US" sz="3060" b="0" i="0" u="none" strike="noStrike" kern="1200" cap="none" spc="0" normalizeH="0" baseline="0" noProof="0">
                  <a:ln>
                    <a:noFill/>
                  </a:ln>
                  <a:solidFill>
                    <a:prstClr val="black"/>
                  </a:solidFill>
                  <a:effectLst/>
                  <a:uLnTx/>
                  <a:uFillTx/>
                  <a:latin typeface="Segoe UI"/>
                  <a:ea typeface="+mn-ea"/>
                  <a:cs typeface="+mn-cs"/>
                </a:endParaRPr>
              </a:p>
            </p:txBody>
          </p:sp>
        </p:grpSp>
        <p:pic>
          <p:nvPicPr>
            <p:cNvPr id="44" name="Picture 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50534" y="5374216"/>
              <a:ext cx="646710" cy="646710"/>
            </a:xfrm>
            <a:prstGeom prst="rect">
              <a:avLst/>
            </a:prstGeom>
          </p:spPr>
        </p:pic>
        <p:grpSp>
          <p:nvGrpSpPr>
            <p:cNvPr id="45" name="Group 44"/>
            <p:cNvGrpSpPr/>
            <p:nvPr/>
          </p:nvGrpSpPr>
          <p:grpSpPr>
            <a:xfrm>
              <a:off x="3318039" y="3242715"/>
              <a:ext cx="1295282" cy="1071347"/>
              <a:chOff x="3318039" y="3242715"/>
              <a:chExt cx="1295282" cy="1071347"/>
            </a:xfrm>
          </p:grpSpPr>
          <p:sp>
            <p:nvSpPr>
              <p:cNvPr id="67" name="21 INE 1"/>
              <p:cNvSpPr/>
              <p:nvPr/>
            </p:nvSpPr>
            <p:spPr bwMode="auto">
              <a:xfrm>
                <a:off x="3318039" y="3467811"/>
                <a:ext cx="1295282" cy="846251"/>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25400" cap="flat" cmpd="sng" algn="ctr">
                <a:solidFill>
                  <a:schemeClr val="accent6">
                    <a:lumMod val="75000"/>
                  </a:schemeClr>
                </a:solidFill>
                <a:prstDash val="dash"/>
                <a:headEnd type="none" w="med" len="med"/>
                <a:tailEnd type="none" w="med" len="med"/>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grpSp>
            <p:nvGrpSpPr>
              <p:cNvPr id="68" name="1 GEAR"/>
              <p:cNvGrpSpPr>
                <a:grpSpLocks noChangeAspect="1"/>
              </p:cNvGrpSpPr>
              <p:nvPr/>
            </p:nvGrpSpPr>
            <p:grpSpPr>
              <a:xfrm>
                <a:off x="3707871" y="3242715"/>
                <a:ext cx="548640" cy="548640"/>
                <a:chOff x="3427632" y="3858620"/>
                <a:chExt cx="676353" cy="704919"/>
              </a:xfrm>
            </p:grpSpPr>
            <p:sp>
              <p:nvSpPr>
                <p:cNvPr id="69" name="Oval 68"/>
                <p:cNvSpPr/>
                <p:nvPr/>
              </p:nvSpPr>
              <p:spPr bwMode="auto">
                <a:xfrm>
                  <a:off x="3588513" y="4046252"/>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2200" b="0" i="0" u="none" strike="noStrike" kern="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Segoe UI"/>
                    <a:ea typeface="+mn-ea"/>
                    <a:cs typeface="Arial" charset="0"/>
                  </a:endParaRPr>
                </a:p>
              </p:txBody>
            </p:sp>
            <p:sp>
              <p:nvSpPr>
                <p:cNvPr id="70" name="Freeform 69"/>
                <p:cNvSpPr>
                  <a:spLocks noEditPoints="1"/>
                </p:cNvSpPr>
                <p:nvPr/>
              </p:nvSpPr>
              <p:spPr bwMode="black">
                <a:xfrm>
                  <a:off x="3427632" y="3858620"/>
                  <a:ext cx="676353" cy="704919"/>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000000"/>
                    </a:solidFill>
                    <a:effectLst/>
                    <a:uLnTx/>
                    <a:uFillTx/>
                    <a:latin typeface="Segoe UI"/>
                    <a:ea typeface="+mn-ea"/>
                    <a:cs typeface="+mn-cs"/>
                  </a:endParaRPr>
                </a:p>
              </p:txBody>
            </p:sp>
          </p:grpSp>
        </p:grpSp>
        <p:grpSp>
          <p:nvGrpSpPr>
            <p:cNvPr id="46" name="Group 45"/>
            <p:cNvGrpSpPr/>
            <p:nvPr/>
          </p:nvGrpSpPr>
          <p:grpSpPr>
            <a:xfrm>
              <a:off x="7344122" y="3242715"/>
              <a:ext cx="1295282" cy="1071347"/>
              <a:chOff x="7344122" y="3242715"/>
              <a:chExt cx="1295282" cy="1071347"/>
            </a:xfrm>
          </p:grpSpPr>
          <p:sp>
            <p:nvSpPr>
              <p:cNvPr id="63" name="2 LINE 2"/>
              <p:cNvSpPr/>
              <p:nvPr/>
            </p:nvSpPr>
            <p:spPr bwMode="auto">
              <a:xfrm flipH="1">
                <a:off x="7344122" y="3467811"/>
                <a:ext cx="1295282" cy="846251"/>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25400" cap="flat" cmpd="sng" algn="ctr">
                <a:solidFill>
                  <a:schemeClr val="accent6">
                    <a:lumMod val="75000"/>
                  </a:schemeClr>
                </a:solidFill>
                <a:prstDash val="dash"/>
                <a:headEnd type="none" w="med" len="med"/>
                <a:tailEnd type="none" w="med" len="med"/>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grpSp>
            <p:nvGrpSpPr>
              <p:cNvPr id="64" name="1 GEAR"/>
              <p:cNvGrpSpPr>
                <a:grpSpLocks noChangeAspect="1"/>
              </p:cNvGrpSpPr>
              <p:nvPr/>
            </p:nvGrpSpPr>
            <p:grpSpPr>
              <a:xfrm>
                <a:off x="7700649" y="3242715"/>
                <a:ext cx="548640" cy="548640"/>
                <a:chOff x="3427632" y="3858620"/>
                <a:chExt cx="676353" cy="704919"/>
              </a:xfrm>
            </p:grpSpPr>
            <p:sp>
              <p:nvSpPr>
                <p:cNvPr id="65" name="Oval 64"/>
                <p:cNvSpPr/>
                <p:nvPr/>
              </p:nvSpPr>
              <p:spPr bwMode="auto">
                <a:xfrm>
                  <a:off x="3588513" y="4046252"/>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2200" b="0" i="0" u="none" strike="noStrike" kern="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Segoe UI"/>
                    <a:ea typeface="+mn-ea"/>
                    <a:cs typeface="Arial" charset="0"/>
                  </a:endParaRPr>
                </a:p>
              </p:txBody>
            </p:sp>
            <p:sp>
              <p:nvSpPr>
                <p:cNvPr id="66" name="Freeform 65"/>
                <p:cNvSpPr>
                  <a:spLocks noEditPoints="1"/>
                </p:cNvSpPr>
                <p:nvPr/>
              </p:nvSpPr>
              <p:spPr bwMode="black">
                <a:xfrm>
                  <a:off x="3427632" y="3858620"/>
                  <a:ext cx="676353" cy="704919"/>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000000"/>
                    </a:solidFill>
                    <a:effectLst/>
                    <a:uLnTx/>
                    <a:uFillTx/>
                    <a:latin typeface="Segoe UI"/>
                    <a:ea typeface="+mn-ea"/>
                    <a:cs typeface="+mn-cs"/>
                  </a:endParaRPr>
                </a:p>
              </p:txBody>
            </p:sp>
          </p:grpSp>
        </p:grpSp>
        <p:grpSp>
          <p:nvGrpSpPr>
            <p:cNvPr id="47" name="Group 46"/>
            <p:cNvGrpSpPr/>
            <p:nvPr/>
          </p:nvGrpSpPr>
          <p:grpSpPr>
            <a:xfrm>
              <a:off x="4245174" y="3928515"/>
              <a:ext cx="3474720" cy="2749829"/>
              <a:chOff x="4245174" y="3928515"/>
              <a:chExt cx="3474720" cy="2749829"/>
            </a:xfrm>
          </p:grpSpPr>
          <p:sp>
            <p:nvSpPr>
              <p:cNvPr id="53" name="Rectangle 52"/>
              <p:cNvSpPr/>
              <p:nvPr/>
            </p:nvSpPr>
            <p:spPr bwMode="auto">
              <a:xfrm>
                <a:off x="4245174" y="3928515"/>
                <a:ext cx="3474720" cy="9144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anose="020B0502040204020203" pitchFamily="34" charset="0"/>
                    <a:cs typeface="Segoe UI" panose="020B0502040204020203" pitchFamily="34" charset="0"/>
                  </a:rPr>
                  <a:t>Powered by the Cloud</a:t>
                </a:r>
              </a:p>
            </p:txBody>
          </p:sp>
          <p:grpSp>
            <p:nvGrpSpPr>
              <p:cNvPr id="54" name="Group 53"/>
              <p:cNvGrpSpPr/>
              <p:nvPr/>
            </p:nvGrpSpPr>
            <p:grpSpPr>
              <a:xfrm>
                <a:off x="4444308" y="5063987"/>
                <a:ext cx="3024528" cy="1614357"/>
                <a:chOff x="4476392" y="4871483"/>
                <a:chExt cx="3024528" cy="1614357"/>
              </a:xfrm>
            </p:grpSpPr>
            <p:grpSp>
              <p:nvGrpSpPr>
                <p:cNvPr id="55" name="Group 54"/>
                <p:cNvGrpSpPr/>
                <p:nvPr/>
              </p:nvGrpSpPr>
              <p:grpSpPr>
                <a:xfrm>
                  <a:off x="5125206" y="4871483"/>
                  <a:ext cx="2375714" cy="1614357"/>
                  <a:chOff x="15516218" y="1242147"/>
                  <a:chExt cx="530372" cy="360401"/>
                </a:xfrm>
              </p:grpSpPr>
              <p:sp>
                <p:nvSpPr>
                  <p:cNvPr id="61" name="Freeform 60"/>
                  <p:cNvSpPr>
                    <a:spLocks/>
                  </p:cNvSpPr>
                  <p:nvPr/>
                </p:nvSpPr>
                <p:spPr bwMode="auto">
                  <a:xfrm>
                    <a:off x="15516218" y="1242147"/>
                    <a:ext cx="485376" cy="304377"/>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dirty="0">
                      <a:ln>
                        <a:noFill/>
                      </a:ln>
                      <a:solidFill>
                        <a:prstClr val="black"/>
                      </a:solidFill>
                      <a:effectLst/>
                      <a:uLnTx/>
                      <a:uFillTx/>
                      <a:latin typeface="Segoe UI"/>
                      <a:ea typeface="+mn-ea"/>
                      <a:cs typeface="+mn-cs"/>
                    </a:endParaRPr>
                  </a:p>
                </p:txBody>
              </p:sp>
              <p:sp>
                <p:nvSpPr>
                  <p:cNvPr id="62" name="Freeform 61"/>
                  <p:cNvSpPr>
                    <a:spLocks/>
                  </p:cNvSpPr>
                  <p:nvPr/>
                </p:nvSpPr>
                <p:spPr bwMode="auto">
                  <a:xfrm>
                    <a:off x="15646045" y="1351688"/>
                    <a:ext cx="400545" cy="250860"/>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56" name="Group 55"/>
                <p:cNvGrpSpPr/>
                <p:nvPr/>
              </p:nvGrpSpPr>
              <p:grpSpPr>
                <a:xfrm>
                  <a:off x="6751676" y="5260858"/>
                  <a:ext cx="647396" cy="697154"/>
                  <a:chOff x="6671466" y="5260858"/>
                  <a:chExt cx="647396" cy="697154"/>
                </a:xfrm>
              </p:grpSpPr>
              <p:sp>
                <p:nvSpPr>
                  <p:cNvPr id="59" name="Oval 58"/>
                  <p:cNvSpPr/>
                  <p:nvPr/>
                </p:nvSpPr>
                <p:spPr bwMode="auto">
                  <a:xfrm>
                    <a:off x="6867822" y="5482093"/>
                    <a:ext cx="254684" cy="254684"/>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2200" b="0" i="0" u="none" strike="noStrike" kern="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Segoe UI"/>
                      <a:ea typeface="+mn-ea"/>
                      <a:cs typeface="Arial" charset="0"/>
                    </a:endParaRPr>
                  </a:p>
                </p:txBody>
              </p:sp>
              <p:sp>
                <p:nvSpPr>
                  <p:cNvPr id="60" name="Freeform 59"/>
                  <p:cNvSpPr>
                    <a:spLocks noEditPoints="1"/>
                  </p:cNvSpPr>
                  <p:nvPr/>
                </p:nvSpPr>
                <p:spPr bwMode="black">
                  <a:xfrm>
                    <a:off x="6671466" y="5260858"/>
                    <a:ext cx="647396" cy="697154"/>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tx1">
                      <a:lumMod val="65000"/>
                    </a:schemeClr>
                  </a:solidFill>
                  <a:ln>
                    <a:noFill/>
                  </a:ln>
                  <a:extLst/>
                </p:spPr>
                <p:txBody>
                  <a:bodyPr vert="horz" wrap="square" lIns="89617" tIns="44808" rIns="89617"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000000"/>
                      </a:solidFill>
                      <a:effectLst/>
                      <a:uLnTx/>
                      <a:uFillTx/>
                      <a:latin typeface="Segoe UI"/>
                      <a:ea typeface="+mn-ea"/>
                      <a:cs typeface="+mn-cs"/>
                    </a:endParaRPr>
                  </a:p>
                </p:txBody>
              </p:sp>
            </p:grpSp>
            <p:pic>
              <p:nvPicPr>
                <p:cNvPr id="57" name="Picture 5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94242" y="4969325"/>
                  <a:ext cx="443261" cy="443261"/>
                </a:xfrm>
                <a:prstGeom prst="rect">
                  <a:avLst/>
                </a:prstGeom>
              </p:spPr>
            </p:pic>
            <p:pic>
              <p:nvPicPr>
                <p:cNvPr id="58" name="Picture 57"/>
                <p:cNvPicPr>
                  <a:picLocks noChangeAspect="1"/>
                </p:cNvPicPr>
                <p:nvPr/>
              </p:nvPicPr>
              <p:blipFill>
                <a:blip r:embed="rId4">
                  <a:clrChange>
                    <a:clrFrom>
                      <a:srgbClr val="000000"/>
                    </a:clrFrom>
                    <a:clrTo>
                      <a:srgbClr val="000000">
                        <a:alpha val="0"/>
                      </a:srgbClr>
                    </a:clrTo>
                  </a:clrChange>
                </a:blip>
                <a:stretch>
                  <a:fillRect/>
                </a:stretch>
              </p:blipFill>
              <p:spPr>
                <a:xfrm>
                  <a:off x="4476392" y="5547797"/>
                  <a:ext cx="552576" cy="552576"/>
                </a:xfrm>
                <a:prstGeom prst="rect">
                  <a:avLst/>
                </a:prstGeom>
              </p:spPr>
            </p:pic>
          </p:grpSp>
        </p:grpSp>
        <p:grpSp>
          <p:nvGrpSpPr>
            <p:cNvPr id="48" name="Group 47"/>
            <p:cNvGrpSpPr/>
            <p:nvPr/>
          </p:nvGrpSpPr>
          <p:grpSpPr>
            <a:xfrm>
              <a:off x="8486303" y="3046613"/>
              <a:ext cx="3474720" cy="2996074"/>
              <a:chOff x="8486303" y="3046613"/>
              <a:chExt cx="3474720" cy="2996074"/>
            </a:xfrm>
          </p:grpSpPr>
          <p:sp>
            <p:nvSpPr>
              <p:cNvPr id="49" name="Rectangle 48"/>
              <p:cNvSpPr/>
              <p:nvPr/>
            </p:nvSpPr>
            <p:spPr bwMode="auto">
              <a:xfrm>
                <a:off x="8486303" y="3046613"/>
                <a:ext cx="3474720" cy="9144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anose="020B0502040204020203" pitchFamily="34" charset="0"/>
                    <a:cs typeface="Segoe UI" panose="020B0502040204020203" pitchFamily="34" charset="0"/>
                  </a:rPr>
                  <a:t>Market Leading Price </a:t>
                </a:r>
                <a:b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anose="020B0502040204020203" pitchFamily="34" charset="0"/>
                    <a:cs typeface="Segoe UI" panose="020B0502040204020203" pitchFamily="34" charset="0"/>
                  </a:rPr>
                </a:b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anose="020B0502040204020203" pitchFamily="34" charset="0"/>
                    <a:cs typeface="Segoe UI" panose="020B0502040204020203" pitchFamily="34" charset="0"/>
                  </a:rPr>
                  <a:t>&amp; Performance</a:t>
                </a:r>
              </a:p>
            </p:txBody>
          </p:sp>
          <p:grpSp>
            <p:nvGrpSpPr>
              <p:cNvPr id="50" name="Group 49"/>
              <p:cNvGrpSpPr/>
              <p:nvPr/>
            </p:nvGrpSpPr>
            <p:grpSpPr>
              <a:xfrm>
                <a:off x="8988092" y="4412976"/>
                <a:ext cx="2446666" cy="1629711"/>
                <a:chOff x="9292890" y="4193911"/>
                <a:chExt cx="2446666" cy="1629711"/>
              </a:xfrm>
            </p:grpSpPr>
            <p:sp>
              <p:nvSpPr>
                <p:cNvPr id="51" name="Freeform 50"/>
                <p:cNvSpPr>
                  <a:spLocks noChangeAspect="1"/>
                </p:cNvSpPr>
                <p:nvPr/>
              </p:nvSpPr>
              <p:spPr bwMode="auto">
                <a:xfrm flipH="1">
                  <a:off x="10628567" y="4193911"/>
                  <a:ext cx="1110989" cy="731520"/>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rgbClr val="00B0F0">
                    <a:alpha val="34118"/>
                  </a:srgbClr>
                </a:solidFill>
                <a:ln>
                  <a:noFill/>
                </a:ln>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dirty="0">
                    <a:ln>
                      <a:noFill/>
                    </a:ln>
                    <a:solidFill>
                      <a:prstClr val="black"/>
                    </a:solidFill>
                    <a:effectLst/>
                    <a:uLnTx/>
                    <a:uFillTx/>
                    <a:latin typeface="Segoe UI"/>
                    <a:ea typeface="+mn-ea"/>
                    <a:cs typeface="+mn-cs"/>
                  </a:endParaRPr>
                </a:p>
              </p:txBody>
            </p:sp>
            <p:pic>
              <p:nvPicPr>
                <p:cNvPr id="52" name="Picture 51"/>
                <p:cNvPicPr>
                  <a:picLocks noChangeAspect="1"/>
                </p:cNvPicPr>
                <p:nvPr/>
              </p:nvPicPr>
              <p:blipFill>
                <a:blip r:embed="rId5"/>
                <a:stretch>
                  <a:fillRect/>
                </a:stretch>
              </p:blipFill>
              <p:spPr>
                <a:xfrm>
                  <a:off x="9292890" y="4482669"/>
                  <a:ext cx="1867762" cy="1340953"/>
                </a:xfrm>
                <a:prstGeom prst="rect">
                  <a:avLst/>
                </a:prstGeom>
              </p:spPr>
            </p:pic>
          </p:grpSp>
        </p:grpSp>
      </p:grpSp>
      <p:grpSp>
        <p:nvGrpSpPr>
          <p:cNvPr id="85" name="Group 84"/>
          <p:cNvGrpSpPr>
            <a:grpSpLocks noChangeAspect="1"/>
          </p:cNvGrpSpPr>
          <p:nvPr/>
        </p:nvGrpSpPr>
        <p:grpSpPr>
          <a:xfrm>
            <a:off x="8700013" y="2681513"/>
            <a:ext cx="3200400" cy="1235848"/>
            <a:chOff x="516754" y="2718947"/>
            <a:chExt cx="2171607" cy="838575"/>
          </a:xfrm>
        </p:grpSpPr>
        <p:grpSp>
          <p:nvGrpSpPr>
            <p:cNvPr id="86" name="Group 85"/>
            <p:cNvGrpSpPr/>
            <p:nvPr/>
          </p:nvGrpSpPr>
          <p:grpSpPr>
            <a:xfrm>
              <a:off x="516754" y="2718947"/>
              <a:ext cx="605761" cy="838575"/>
              <a:chOff x="8877856" y="3042381"/>
              <a:chExt cx="605761" cy="838575"/>
            </a:xfrm>
          </p:grpSpPr>
          <p:sp>
            <p:nvSpPr>
              <p:cNvPr id="107" name="Rectangle 106"/>
              <p:cNvSpPr>
                <a:spLocks noChangeArrowheads="1"/>
              </p:cNvSpPr>
              <p:nvPr/>
            </p:nvSpPr>
            <p:spPr bwMode="auto">
              <a:xfrm>
                <a:off x="8877856" y="3042381"/>
                <a:ext cx="605761" cy="838575"/>
              </a:xfrm>
              <a:prstGeom prst="rect">
                <a:avLst/>
              </a:prstGeom>
              <a:solidFill>
                <a:srgbClr val="DC3C00"/>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08" name="Freeform 107"/>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09" name="Freeform 108"/>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10" name="Freeform 109"/>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11" name="Freeform 110"/>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12" name="Oval 111"/>
              <p:cNvSpPr>
                <a:spLocks noChangeArrowheads="1"/>
              </p:cNvSpPr>
              <p:nvPr/>
            </p:nvSpPr>
            <p:spPr bwMode="auto">
              <a:xfrm>
                <a:off x="9327781" y="315836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13" name="Oval 112"/>
              <p:cNvSpPr>
                <a:spLocks noChangeArrowheads="1"/>
              </p:cNvSpPr>
              <p:nvPr/>
            </p:nvSpPr>
            <p:spPr bwMode="auto">
              <a:xfrm>
                <a:off x="9327781" y="330970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14" name="Oval 113"/>
              <p:cNvSpPr>
                <a:spLocks noChangeArrowheads="1"/>
              </p:cNvSpPr>
              <p:nvPr/>
            </p:nvSpPr>
            <p:spPr bwMode="auto">
              <a:xfrm>
                <a:off x="9327781" y="346104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15" name="Oval 114"/>
              <p:cNvSpPr>
                <a:spLocks noChangeArrowheads="1"/>
              </p:cNvSpPr>
              <p:nvPr/>
            </p:nvSpPr>
            <p:spPr bwMode="auto">
              <a:xfrm>
                <a:off x="9327781" y="361238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87" name="Group 86"/>
            <p:cNvGrpSpPr/>
            <p:nvPr/>
          </p:nvGrpSpPr>
          <p:grpSpPr>
            <a:xfrm>
              <a:off x="1299677" y="2718947"/>
              <a:ext cx="605761" cy="838575"/>
              <a:chOff x="8877856" y="3042381"/>
              <a:chExt cx="605761" cy="838575"/>
            </a:xfrm>
          </p:grpSpPr>
          <p:sp>
            <p:nvSpPr>
              <p:cNvPr id="98" name="Rectangle 97"/>
              <p:cNvSpPr>
                <a:spLocks noChangeArrowheads="1"/>
              </p:cNvSpPr>
              <p:nvPr/>
            </p:nvSpPr>
            <p:spPr bwMode="auto">
              <a:xfrm>
                <a:off x="8877856" y="3042381"/>
                <a:ext cx="605761" cy="838575"/>
              </a:xfrm>
              <a:prstGeom prst="rect">
                <a:avLst/>
              </a:prstGeom>
              <a:solidFill>
                <a:srgbClr val="DC3C00"/>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99" name="Freeform 98"/>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00" name="Freeform 99"/>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01" name="Freeform 100"/>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02" name="Freeform 101"/>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03" name="Oval 102"/>
              <p:cNvSpPr>
                <a:spLocks noChangeArrowheads="1"/>
              </p:cNvSpPr>
              <p:nvPr/>
            </p:nvSpPr>
            <p:spPr bwMode="auto">
              <a:xfrm>
                <a:off x="9327781" y="315836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04" name="Oval 103"/>
              <p:cNvSpPr>
                <a:spLocks noChangeArrowheads="1"/>
              </p:cNvSpPr>
              <p:nvPr/>
            </p:nvSpPr>
            <p:spPr bwMode="auto">
              <a:xfrm>
                <a:off x="9327781" y="330970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05" name="Oval 104"/>
              <p:cNvSpPr>
                <a:spLocks noChangeArrowheads="1"/>
              </p:cNvSpPr>
              <p:nvPr/>
            </p:nvSpPr>
            <p:spPr bwMode="auto">
              <a:xfrm>
                <a:off x="9327781" y="346104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06" name="Oval 105"/>
              <p:cNvSpPr>
                <a:spLocks noChangeArrowheads="1"/>
              </p:cNvSpPr>
              <p:nvPr/>
            </p:nvSpPr>
            <p:spPr bwMode="auto">
              <a:xfrm>
                <a:off x="9327781" y="361238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88" name="Group 87"/>
            <p:cNvGrpSpPr/>
            <p:nvPr/>
          </p:nvGrpSpPr>
          <p:grpSpPr>
            <a:xfrm>
              <a:off x="2082600" y="2718947"/>
              <a:ext cx="605761" cy="838575"/>
              <a:chOff x="8877856" y="3042381"/>
              <a:chExt cx="605761" cy="838575"/>
            </a:xfrm>
          </p:grpSpPr>
          <p:sp>
            <p:nvSpPr>
              <p:cNvPr id="89" name="Rectangle 88"/>
              <p:cNvSpPr>
                <a:spLocks noChangeArrowheads="1"/>
              </p:cNvSpPr>
              <p:nvPr/>
            </p:nvSpPr>
            <p:spPr bwMode="auto">
              <a:xfrm>
                <a:off x="8877856" y="3042381"/>
                <a:ext cx="605761" cy="838575"/>
              </a:xfrm>
              <a:prstGeom prst="rect">
                <a:avLst/>
              </a:prstGeom>
              <a:solidFill>
                <a:srgbClr val="DC3C00"/>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90" name="Freeform 89"/>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91" name="Freeform 90"/>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92" name="Freeform 91"/>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93" name="Freeform 92"/>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94" name="Oval 93"/>
              <p:cNvSpPr>
                <a:spLocks noChangeArrowheads="1"/>
              </p:cNvSpPr>
              <p:nvPr/>
            </p:nvSpPr>
            <p:spPr bwMode="auto">
              <a:xfrm>
                <a:off x="9327781" y="315836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95" name="Oval 94"/>
              <p:cNvSpPr>
                <a:spLocks noChangeArrowheads="1"/>
              </p:cNvSpPr>
              <p:nvPr/>
            </p:nvSpPr>
            <p:spPr bwMode="auto">
              <a:xfrm>
                <a:off x="9327781" y="330970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96" name="Oval 95"/>
              <p:cNvSpPr>
                <a:spLocks noChangeArrowheads="1"/>
              </p:cNvSpPr>
              <p:nvPr/>
            </p:nvSpPr>
            <p:spPr bwMode="auto">
              <a:xfrm>
                <a:off x="9327781" y="346104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97" name="Oval 96"/>
              <p:cNvSpPr>
                <a:spLocks noChangeArrowheads="1"/>
              </p:cNvSpPr>
              <p:nvPr/>
            </p:nvSpPr>
            <p:spPr bwMode="auto">
              <a:xfrm>
                <a:off x="9327781" y="361238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116" name="Group 115"/>
          <p:cNvGrpSpPr/>
          <p:nvPr/>
        </p:nvGrpSpPr>
        <p:grpSpPr>
          <a:xfrm>
            <a:off x="960120" y="3401568"/>
            <a:ext cx="10151006" cy="1235848"/>
            <a:chOff x="960437" y="3404414"/>
            <a:chExt cx="10151006" cy="1235848"/>
          </a:xfrm>
        </p:grpSpPr>
        <p:grpSp>
          <p:nvGrpSpPr>
            <p:cNvPr id="117" name="Group 116"/>
            <p:cNvGrpSpPr>
              <a:grpSpLocks noChangeAspect="1"/>
            </p:cNvGrpSpPr>
            <p:nvPr/>
          </p:nvGrpSpPr>
          <p:grpSpPr>
            <a:xfrm>
              <a:off x="4435742" y="3404414"/>
              <a:ext cx="3200400" cy="1235848"/>
              <a:chOff x="516754" y="2718947"/>
              <a:chExt cx="2171607" cy="838575"/>
            </a:xfrm>
          </p:grpSpPr>
          <p:grpSp>
            <p:nvGrpSpPr>
              <p:cNvPr id="180" name="Group 179"/>
              <p:cNvGrpSpPr/>
              <p:nvPr/>
            </p:nvGrpSpPr>
            <p:grpSpPr>
              <a:xfrm>
                <a:off x="516754" y="2718947"/>
                <a:ext cx="605761" cy="838575"/>
                <a:chOff x="8877856" y="3042381"/>
                <a:chExt cx="605761" cy="838575"/>
              </a:xfrm>
            </p:grpSpPr>
            <p:sp>
              <p:nvSpPr>
                <p:cNvPr id="201" name="Rectangle 200"/>
                <p:cNvSpPr>
                  <a:spLocks noChangeArrowheads="1"/>
                </p:cNvSpPr>
                <p:nvPr/>
              </p:nvSpPr>
              <p:spPr bwMode="auto">
                <a:xfrm>
                  <a:off x="8877856" y="3042381"/>
                  <a:ext cx="605761" cy="838575"/>
                </a:xfrm>
                <a:prstGeom prst="rect">
                  <a:avLst/>
                </a:prstGeom>
                <a:solidFill>
                  <a:srgbClr val="DC3C00"/>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202" name="Freeform 201"/>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203" name="Freeform 202"/>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204" name="Freeform 203"/>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205" name="Freeform 204"/>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206" name="Oval 205"/>
                <p:cNvSpPr>
                  <a:spLocks noChangeArrowheads="1"/>
                </p:cNvSpPr>
                <p:nvPr/>
              </p:nvSpPr>
              <p:spPr bwMode="auto">
                <a:xfrm>
                  <a:off x="9327781" y="315836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207" name="Oval 206"/>
                <p:cNvSpPr>
                  <a:spLocks noChangeArrowheads="1"/>
                </p:cNvSpPr>
                <p:nvPr/>
              </p:nvSpPr>
              <p:spPr bwMode="auto">
                <a:xfrm>
                  <a:off x="9327781" y="330970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208" name="Oval 207"/>
                <p:cNvSpPr>
                  <a:spLocks noChangeArrowheads="1"/>
                </p:cNvSpPr>
                <p:nvPr/>
              </p:nvSpPr>
              <p:spPr bwMode="auto">
                <a:xfrm>
                  <a:off x="9327781" y="346104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209" name="Oval 208"/>
                <p:cNvSpPr>
                  <a:spLocks noChangeArrowheads="1"/>
                </p:cNvSpPr>
                <p:nvPr/>
              </p:nvSpPr>
              <p:spPr bwMode="auto">
                <a:xfrm>
                  <a:off x="9327781" y="361238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81" name="Group 180"/>
              <p:cNvGrpSpPr/>
              <p:nvPr/>
            </p:nvGrpSpPr>
            <p:grpSpPr>
              <a:xfrm>
                <a:off x="1299677" y="2718947"/>
                <a:ext cx="605761" cy="838575"/>
                <a:chOff x="8877856" y="3042381"/>
                <a:chExt cx="605761" cy="838575"/>
              </a:xfrm>
            </p:grpSpPr>
            <p:sp>
              <p:nvSpPr>
                <p:cNvPr id="192" name="Rectangle 191"/>
                <p:cNvSpPr>
                  <a:spLocks noChangeArrowheads="1"/>
                </p:cNvSpPr>
                <p:nvPr/>
              </p:nvSpPr>
              <p:spPr bwMode="auto">
                <a:xfrm>
                  <a:off x="8877856" y="3042381"/>
                  <a:ext cx="605761" cy="838575"/>
                </a:xfrm>
                <a:prstGeom prst="rect">
                  <a:avLst/>
                </a:prstGeom>
                <a:solidFill>
                  <a:srgbClr val="DC3C00"/>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93" name="Freeform 192"/>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94" name="Freeform 193"/>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95" name="Freeform 194"/>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96" name="Freeform 195"/>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97" name="Oval 196"/>
                <p:cNvSpPr>
                  <a:spLocks noChangeArrowheads="1"/>
                </p:cNvSpPr>
                <p:nvPr/>
              </p:nvSpPr>
              <p:spPr bwMode="auto">
                <a:xfrm>
                  <a:off x="9327781" y="315836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98" name="Oval 197"/>
                <p:cNvSpPr>
                  <a:spLocks noChangeArrowheads="1"/>
                </p:cNvSpPr>
                <p:nvPr/>
              </p:nvSpPr>
              <p:spPr bwMode="auto">
                <a:xfrm>
                  <a:off x="9327781" y="330970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99" name="Oval 198"/>
                <p:cNvSpPr>
                  <a:spLocks noChangeArrowheads="1"/>
                </p:cNvSpPr>
                <p:nvPr/>
              </p:nvSpPr>
              <p:spPr bwMode="auto">
                <a:xfrm>
                  <a:off x="9327781" y="346104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200" name="Oval 199"/>
                <p:cNvSpPr>
                  <a:spLocks noChangeArrowheads="1"/>
                </p:cNvSpPr>
                <p:nvPr/>
              </p:nvSpPr>
              <p:spPr bwMode="auto">
                <a:xfrm>
                  <a:off x="9327781" y="361238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82" name="Group 181"/>
              <p:cNvGrpSpPr/>
              <p:nvPr/>
            </p:nvGrpSpPr>
            <p:grpSpPr>
              <a:xfrm>
                <a:off x="2082600" y="2718947"/>
                <a:ext cx="605761" cy="838575"/>
                <a:chOff x="8877856" y="3042381"/>
                <a:chExt cx="605761" cy="838575"/>
              </a:xfrm>
            </p:grpSpPr>
            <p:sp>
              <p:nvSpPr>
                <p:cNvPr id="183" name="Rectangle 182"/>
                <p:cNvSpPr>
                  <a:spLocks noChangeArrowheads="1"/>
                </p:cNvSpPr>
                <p:nvPr/>
              </p:nvSpPr>
              <p:spPr bwMode="auto">
                <a:xfrm>
                  <a:off x="8877856" y="3042381"/>
                  <a:ext cx="605761" cy="838575"/>
                </a:xfrm>
                <a:prstGeom prst="rect">
                  <a:avLst/>
                </a:prstGeom>
                <a:solidFill>
                  <a:srgbClr val="DC3C00"/>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84" name="Freeform 183"/>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85" name="Freeform 184"/>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86" name="Freeform 185"/>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87" name="Freeform 186"/>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88" name="Oval 187"/>
                <p:cNvSpPr>
                  <a:spLocks noChangeArrowheads="1"/>
                </p:cNvSpPr>
                <p:nvPr/>
              </p:nvSpPr>
              <p:spPr bwMode="auto">
                <a:xfrm>
                  <a:off x="9327781" y="315836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89" name="Oval 188"/>
                <p:cNvSpPr>
                  <a:spLocks noChangeArrowheads="1"/>
                </p:cNvSpPr>
                <p:nvPr/>
              </p:nvSpPr>
              <p:spPr bwMode="auto">
                <a:xfrm>
                  <a:off x="9327781" y="330970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90" name="Oval 189"/>
                <p:cNvSpPr>
                  <a:spLocks noChangeArrowheads="1"/>
                </p:cNvSpPr>
                <p:nvPr/>
              </p:nvSpPr>
              <p:spPr bwMode="auto">
                <a:xfrm>
                  <a:off x="9327781" y="346104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91" name="Oval 190"/>
                <p:cNvSpPr>
                  <a:spLocks noChangeArrowheads="1"/>
                </p:cNvSpPr>
                <p:nvPr/>
              </p:nvSpPr>
              <p:spPr bwMode="auto">
                <a:xfrm>
                  <a:off x="9327781" y="361238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118" name="Group 117"/>
            <p:cNvGrpSpPr>
              <a:grpSpLocks noChangeAspect="1"/>
            </p:cNvGrpSpPr>
            <p:nvPr/>
          </p:nvGrpSpPr>
          <p:grpSpPr>
            <a:xfrm>
              <a:off x="960437" y="3404414"/>
              <a:ext cx="3200403" cy="1235848"/>
              <a:chOff x="516753" y="2718947"/>
              <a:chExt cx="2171608" cy="838575"/>
            </a:xfrm>
          </p:grpSpPr>
          <p:grpSp>
            <p:nvGrpSpPr>
              <p:cNvPr id="150" name="Group 149"/>
              <p:cNvGrpSpPr/>
              <p:nvPr/>
            </p:nvGrpSpPr>
            <p:grpSpPr>
              <a:xfrm>
                <a:off x="516753" y="2718947"/>
                <a:ext cx="605761" cy="838575"/>
                <a:chOff x="8877856" y="3042381"/>
                <a:chExt cx="605761" cy="838575"/>
              </a:xfrm>
            </p:grpSpPr>
            <p:sp>
              <p:nvSpPr>
                <p:cNvPr id="171" name="Rectangle 170"/>
                <p:cNvSpPr>
                  <a:spLocks noChangeArrowheads="1"/>
                </p:cNvSpPr>
                <p:nvPr/>
              </p:nvSpPr>
              <p:spPr bwMode="auto">
                <a:xfrm>
                  <a:off x="8877856" y="3042381"/>
                  <a:ext cx="605761" cy="838575"/>
                </a:xfrm>
                <a:prstGeom prst="rect">
                  <a:avLst/>
                </a:prstGeom>
                <a:solidFill>
                  <a:srgbClr val="DC3C00"/>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72" name="Freeform 171"/>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73" name="Freeform 172"/>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74" name="Freeform 173"/>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75" name="Freeform 174"/>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76" name="Oval 175"/>
                <p:cNvSpPr>
                  <a:spLocks noChangeArrowheads="1"/>
                </p:cNvSpPr>
                <p:nvPr/>
              </p:nvSpPr>
              <p:spPr bwMode="auto">
                <a:xfrm>
                  <a:off x="9327781" y="315836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77" name="Oval 176"/>
                <p:cNvSpPr>
                  <a:spLocks noChangeArrowheads="1"/>
                </p:cNvSpPr>
                <p:nvPr/>
              </p:nvSpPr>
              <p:spPr bwMode="auto">
                <a:xfrm>
                  <a:off x="9327781" y="330970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78" name="Oval 177"/>
                <p:cNvSpPr>
                  <a:spLocks noChangeArrowheads="1"/>
                </p:cNvSpPr>
                <p:nvPr/>
              </p:nvSpPr>
              <p:spPr bwMode="auto">
                <a:xfrm>
                  <a:off x="9327781" y="346104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79" name="Oval 178"/>
                <p:cNvSpPr>
                  <a:spLocks noChangeArrowheads="1"/>
                </p:cNvSpPr>
                <p:nvPr/>
              </p:nvSpPr>
              <p:spPr bwMode="auto">
                <a:xfrm>
                  <a:off x="9327781" y="361238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51" name="Group 150"/>
              <p:cNvGrpSpPr/>
              <p:nvPr/>
            </p:nvGrpSpPr>
            <p:grpSpPr>
              <a:xfrm>
                <a:off x="1299676" y="2718947"/>
                <a:ext cx="605761" cy="838575"/>
                <a:chOff x="8877856" y="3042381"/>
                <a:chExt cx="605761" cy="838575"/>
              </a:xfrm>
            </p:grpSpPr>
            <p:sp>
              <p:nvSpPr>
                <p:cNvPr id="162" name="Rectangle 161"/>
                <p:cNvSpPr>
                  <a:spLocks noChangeArrowheads="1"/>
                </p:cNvSpPr>
                <p:nvPr/>
              </p:nvSpPr>
              <p:spPr bwMode="auto">
                <a:xfrm>
                  <a:off x="8877856" y="3042381"/>
                  <a:ext cx="605761" cy="838575"/>
                </a:xfrm>
                <a:prstGeom prst="rect">
                  <a:avLst/>
                </a:prstGeom>
                <a:solidFill>
                  <a:srgbClr val="DC3C00"/>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63" name="Freeform 162"/>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64" name="Freeform 163"/>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65" name="Freeform 164"/>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66" name="Freeform 165"/>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67" name="Oval 166"/>
                <p:cNvSpPr>
                  <a:spLocks noChangeArrowheads="1"/>
                </p:cNvSpPr>
                <p:nvPr/>
              </p:nvSpPr>
              <p:spPr bwMode="auto">
                <a:xfrm>
                  <a:off x="9327781" y="315836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68" name="Oval 167"/>
                <p:cNvSpPr>
                  <a:spLocks noChangeArrowheads="1"/>
                </p:cNvSpPr>
                <p:nvPr/>
              </p:nvSpPr>
              <p:spPr bwMode="auto">
                <a:xfrm>
                  <a:off x="9327781" y="330970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69" name="Oval 168"/>
                <p:cNvSpPr>
                  <a:spLocks noChangeArrowheads="1"/>
                </p:cNvSpPr>
                <p:nvPr/>
              </p:nvSpPr>
              <p:spPr bwMode="auto">
                <a:xfrm>
                  <a:off x="9327781" y="346104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70" name="Oval 169"/>
                <p:cNvSpPr>
                  <a:spLocks noChangeArrowheads="1"/>
                </p:cNvSpPr>
                <p:nvPr/>
              </p:nvSpPr>
              <p:spPr bwMode="auto">
                <a:xfrm>
                  <a:off x="9327781" y="361238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52" name="Group 151"/>
              <p:cNvGrpSpPr/>
              <p:nvPr/>
            </p:nvGrpSpPr>
            <p:grpSpPr>
              <a:xfrm>
                <a:off x="2082600" y="2718947"/>
                <a:ext cx="605761" cy="838575"/>
                <a:chOff x="8877856" y="3042381"/>
                <a:chExt cx="605761" cy="838575"/>
              </a:xfrm>
            </p:grpSpPr>
            <p:sp>
              <p:nvSpPr>
                <p:cNvPr id="153" name="Rectangle 152"/>
                <p:cNvSpPr>
                  <a:spLocks noChangeArrowheads="1"/>
                </p:cNvSpPr>
                <p:nvPr/>
              </p:nvSpPr>
              <p:spPr bwMode="auto">
                <a:xfrm>
                  <a:off x="8877856" y="3042381"/>
                  <a:ext cx="605761" cy="838575"/>
                </a:xfrm>
                <a:prstGeom prst="rect">
                  <a:avLst/>
                </a:prstGeom>
                <a:solidFill>
                  <a:srgbClr val="DC3C00"/>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54" name="Freeform 153"/>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55" name="Freeform 154"/>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56" name="Freeform 155"/>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57" name="Freeform 156"/>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58" name="Oval 157"/>
                <p:cNvSpPr>
                  <a:spLocks noChangeArrowheads="1"/>
                </p:cNvSpPr>
                <p:nvPr/>
              </p:nvSpPr>
              <p:spPr bwMode="auto">
                <a:xfrm>
                  <a:off x="9327781" y="315836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59" name="Oval 158"/>
                <p:cNvSpPr>
                  <a:spLocks noChangeArrowheads="1"/>
                </p:cNvSpPr>
                <p:nvPr/>
              </p:nvSpPr>
              <p:spPr bwMode="auto">
                <a:xfrm>
                  <a:off x="9327781" y="330970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60" name="Oval 159"/>
                <p:cNvSpPr>
                  <a:spLocks noChangeArrowheads="1"/>
                </p:cNvSpPr>
                <p:nvPr/>
              </p:nvSpPr>
              <p:spPr bwMode="auto">
                <a:xfrm>
                  <a:off x="9327781" y="346104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61" name="Oval 160"/>
                <p:cNvSpPr>
                  <a:spLocks noChangeArrowheads="1"/>
                </p:cNvSpPr>
                <p:nvPr/>
              </p:nvSpPr>
              <p:spPr bwMode="auto">
                <a:xfrm>
                  <a:off x="9327781" y="361238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119" name="Group 118"/>
            <p:cNvGrpSpPr>
              <a:grpSpLocks noChangeAspect="1"/>
            </p:cNvGrpSpPr>
            <p:nvPr/>
          </p:nvGrpSpPr>
          <p:grpSpPr>
            <a:xfrm>
              <a:off x="7911043" y="3404414"/>
              <a:ext cx="3200400" cy="1235848"/>
              <a:chOff x="516754" y="2718947"/>
              <a:chExt cx="2171607" cy="838575"/>
            </a:xfrm>
          </p:grpSpPr>
          <p:grpSp>
            <p:nvGrpSpPr>
              <p:cNvPr id="120" name="Group 119"/>
              <p:cNvGrpSpPr/>
              <p:nvPr/>
            </p:nvGrpSpPr>
            <p:grpSpPr>
              <a:xfrm>
                <a:off x="516754" y="2718947"/>
                <a:ext cx="605761" cy="838575"/>
                <a:chOff x="8877856" y="3042381"/>
                <a:chExt cx="605761" cy="838575"/>
              </a:xfrm>
            </p:grpSpPr>
            <p:sp>
              <p:nvSpPr>
                <p:cNvPr id="141" name="Rectangle 140"/>
                <p:cNvSpPr>
                  <a:spLocks noChangeArrowheads="1"/>
                </p:cNvSpPr>
                <p:nvPr/>
              </p:nvSpPr>
              <p:spPr bwMode="auto">
                <a:xfrm>
                  <a:off x="8877856" y="3042381"/>
                  <a:ext cx="605761" cy="838575"/>
                </a:xfrm>
                <a:prstGeom prst="rect">
                  <a:avLst/>
                </a:prstGeom>
                <a:solidFill>
                  <a:srgbClr val="DC3C00"/>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42" name="Freeform 141"/>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43" name="Freeform 142"/>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44" name="Freeform 143"/>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45" name="Freeform 144"/>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46" name="Oval 145"/>
                <p:cNvSpPr>
                  <a:spLocks noChangeArrowheads="1"/>
                </p:cNvSpPr>
                <p:nvPr/>
              </p:nvSpPr>
              <p:spPr bwMode="auto">
                <a:xfrm>
                  <a:off x="9327781" y="315836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47" name="Oval 146"/>
                <p:cNvSpPr>
                  <a:spLocks noChangeArrowheads="1"/>
                </p:cNvSpPr>
                <p:nvPr/>
              </p:nvSpPr>
              <p:spPr bwMode="auto">
                <a:xfrm>
                  <a:off x="9327781" y="330970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48" name="Oval 147"/>
                <p:cNvSpPr>
                  <a:spLocks noChangeArrowheads="1"/>
                </p:cNvSpPr>
                <p:nvPr/>
              </p:nvSpPr>
              <p:spPr bwMode="auto">
                <a:xfrm>
                  <a:off x="9327781" y="346104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49" name="Oval 148"/>
                <p:cNvSpPr>
                  <a:spLocks noChangeArrowheads="1"/>
                </p:cNvSpPr>
                <p:nvPr/>
              </p:nvSpPr>
              <p:spPr bwMode="auto">
                <a:xfrm>
                  <a:off x="9327781" y="361238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21" name="Group 120"/>
              <p:cNvGrpSpPr/>
              <p:nvPr/>
            </p:nvGrpSpPr>
            <p:grpSpPr>
              <a:xfrm>
                <a:off x="1299677" y="2718947"/>
                <a:ext cx="605761" cy="838575"/>
                <a:chOff x="8877856" y="3042381"/>
                <a:chExt cx="605761" cy="838575"/>
              </a:xfrm>
            </p:grpSpPr>
            <p:sp>
              <p:nvSpPr>
                <p:cNvPr id="132" name="Rectangle 131"/>
                <p:cNvSpPr>
                  <a:spLocks noChangeArrowheads="1"/>
                </p:cNvSpPr>
                <p:nvPr/>
              </p:nvSpPr>
              <p:spPr bwMode="auto">
                <a:xfrm>
                  <a:off x="8877856" y="3042381"/>
                  <a:ext cx="605761" cy="838575"/>
                </a:xfrm>
                <a:prstGeom prst="rect">
                  <a:avLst/>
                </a:prstGeom>
                <a:solidFill>
                  <a:srgbClr val="DC3C00"/>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33" name="Freeform 132"/>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34" name="Freeform 133"/>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35" name="Freeform 134"/>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36" name="Freeform 135"/>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37" name="Oval 136"/>
                <p:cNvSpPr>
                  <a:spLocks noChangeArrowheads="1"/>
                </p:cNvSpPr>
                <p:nvPr/>
              </p:nvSpPr>
              <p:spPr bwMode="auto">
                <a:xfrm>
                  <a:off x="9327781" y="315836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38" name="Oval 137"/>
                <p:cNvSpPr>
                  <a:spLocks noChangeArrowheads="1"/>
                </p:cNvSpPr>
                <p:nvPr/>
              </p:nvSpPr>
              <p:spPr bwMode="auto">
                <a:xfrm>
                  <a:off x="9327781" y="330970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39" name="Oval 138"/>
                <p:cNvSpPr>
                  <a:spLocks noChangeArrowheads="1"/>
                </p:cNvSpPr>
                <p:nvPr/>
              </p:nvSpPr>
              <p:spPr bwMode="auto">
                <a:xfrm>
                  <a:off x="9327781" y="346104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40" name="Oval 139"/>
                <p:cNvSpPr>
                  <a:spLocks noChangeArrowheads="1"/>
                </p:cNvSpPr>
                <p:nvPr/>
              </p:nvSpPr>
              <p:spPr bwMode="auto">
                <a:xfrm>
                  <a:off x="9327781" y="361238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22" name="Group 121"/>
              <p:cNvGrpSpPr/>
              <p:nvPr/>
            </p:nvGrpSpPr>
            <p:grpSpPr>
              <a:xfrm>
                <a:off x="2082600" y="2718947"/>
                <a:ext cx="605761" cy="838575"/>
                <a:chOff x="8877856" y="3042381"/>
                <a:chExt cx="605761" cy="838575"/>
              </a:xfrm>
            </p:grpSpPr>
            <p:sp>
              <p:nvSpPr>
                <p:cNvPr id="123" name="Rectangle 122"/>
                <p:cNvSpPr>
                  <a:spLocks noChangeArrowheads="1"/>
                </p:cNvSpPr>
                <p:nvPr/>
              </p:nvSpPr>
              <p:spPr bwMode="auto">
                <a:xfrm>
                  <a:off x="8877856" y="3042381"/>
                  <a:ext cx="605761" cy="838575"/>
                </a:xfrm>
                <a:prstGeom prst="rect">
                  <a:avLst/>
                </a:prstGeom>
                <a:solidFill>
                  <a:srgbClr val="DC3C00"/>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24" name="Freeform 123"/>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25" name="Freeform 124"/>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26" name="Freeform 125"/>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27" name="Freeform 126"/>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28" name="Oval 127"/>
                <p:cNvSpPr>
                  <a:spLocks noChangeArrowheads="1"/>
                </p:cNvSpPr>
                <p:nvPr/>
              </p:nvSpPr>
              <p:spPr bwMode="auto">
                <a:xfrm>
                  <a:off x="9327781" y="315836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29" name="Oval 128"/>
                <p:cNvSpPr>
                  <a:spLocks noChangeArrowheads="1"/>
                </p:cNvSpPr>
                <p:nvPr/>
              </p:nvSpPr>
              <p:spPr bwMode="auto">
                <a:xfrm>
                  <a:off x="9327781" y="330970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30" name="Oval 129"/>
                <p:cNvSpPr>
                  <a:spLocks noChangeArrowheads="1"/>
                </p:cNvSpPr>
                <p:nvPr/>
              </p:nvSpPr>
              <p:spPr bwMode="auto">
                <a:xfrm>
                  <a:off x="9327781" y="346104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31" name="Oval 130"/>
                <p:cNvSpPr>
                  <a:spLocks noChangeArrowheads="1"/>
                </p:cNvSpPr>
                <p:nvPr/>
              </p:nvSpPr>
              <p:spPr bwMode="auto">
                <a:xfrm>
                  <a:off x="9327781" y="361238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grpSp>
      </p:grpSp>
      <p:sp>
        <p:nvSpPr>
          <p:cNvPr id="210" name="Right Brace 209"/>
          <p:cNvSpPr/>
          <p:nvPr/>
        </p:nvSpPr>
        <p:spPr>
          <a:xfrm rot="5400000" flipV="1">
            <a:off x="5921630" y="2712427"/>
            <a:ext cx="197571" cy="4205642"/>
          </a:xfrm>
          <a:prstGeom prst="rightBrace">
            <a:avLst>
              <a:gd name="adj1" fmla="val 43816"/>
              <a:gd name="adj2" fmla="val 50000"/>
            </a:avLst>
          </a:prstGeom>
          <a:ln>
            <a:solidFill>
              <a:srgbClr val="FF8C00"/>
            </a:solidFill>
            <a:headEnd type="none" w="med" len="sm"/>
            <a:tailEnd type="none"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01" tIns="45700" rIns="91401" bIns="45700" numCol="1" spcCol="0" rtlCol="0" fromWordArt="0" anchor="ctr" anchorCtr="0" forceAA="0" compatLnSpc="1">
            <a:prstTxWarp prst="textNoShape">
              <a:avLst/>
            </a:prstTxWarp>
            <a:noAutofit/>
          </a:bodyPr>
          <a:lstStyle/>
          <a:p>
            <a:pPr marL="0" marR="0" lvl="0" indent="0" algn="ctr" defTabSz="93132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3" name="Rectangle 212"/>
          <p:cNvSpPr/>
          <p:nvPr/>
        </p:nvSpPr>
        <p:spPr>
          <a:xfrm>
            <a:off x="306849" y="1358204"/>
            <a:ext cx="9839091" cy="1237262"/>
          </a:xfrm>
          <a:prstGeom prst="rect">
            <a:avLst/>
          </a:prstGeom>
        </p:spPr>
        <p:txBody>
          <a:bodyPr wrap="square">
            <a:spAutoFit/>
          </a:bodyPr>
          <a:lstStyle/>
          <a:p>
            <a:pPr marL="285750" marR="0" lvl="0" indent="-285750" defTabSz="91440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400" b="0" i="0" u="none" strike="noStrike" kern="0" cap="none" spc="0" normalizeH="0" baseline="0" noProof="0" dirty="0">
                <a:ln>
                  <a:noFill/>
                </a:ln>
                <a:solidFill>
                  <a:schemeClr val="bg1"/>
                </a:solidFill>
                <a:effectLst/>
                <a:uLnTx/>
                <a:uFillTx/>
                <a:latin typeface="Segoe UI Light"/>
              </a:rPr>
              <a:t>Spin up for heavy workloads, cycle down for daily activity</a:t>
            </a:r>
          </a:p>
          <a:p>
            <a:pPr marL="285750" marR="0" lvl="0" indent="-285750" defTabSz="91440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400" b="0" i="0" u="none" strike="noStrike" kern="0" cap="none" spc="0" normalizeH="0" baseline="0" noProof="0" dirty="0">
                <a:ln>
                  <a:noFill/>
                </a:ln>
                <a:solidFill>
                  <a:schemeClr val="bg1"/>
                </a:solidFill>
                <a:effectLst/>
                <a:uLnTx/>
                <a:uFillTx/>
                <a:latin typeface="Segoe UI Light"/>
              </a:rPr>
              <a:t>Buy time to insight based on what you need, when you need it</a:t>
            </a:r>
          </a:p>
          <a:p>
            <a:pPr marL="285750" marR="0" lvl="0" indent="-285750" defTabSz="91440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400" b="0" i="0" u="none" strike="noStrike" kern="0" cap="none" spc="0" normalizeH="0" baseline="0" noProof="0" dirty="0">
                <a:ln>
                  <a:noFill/>
                </a:ln>
                <a:solidFill>
                  <a:schemeClr val="bg1"/>
                </a:solidFill>
                <a:effectLst/>
                <a:uLnTx/>
                <a:uFillTx/>
                <a:latin typeface="Segoe UI Light"/>
              </a:rPr>
              <a:t>Choose the combo of compute and storage that meets your needs</a:t>
            </a:r>
          </a:p>
        </p:txBody>
      </p:sp>
    </p:spTree>
    <p:extLst>
      <p:ext uri="{BB962C8B-B14F-4D97-AF65-F5344CB8AC3E}">
        <p14:creationId xmlns:p14="http://schemas.microsoft.com/office/powerpoint/2010/main" val="2185367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41"/>
                                        </p:tgtEl>
                                      </p:cBhvr>
                                    </p:animEffect>
                                    <p:set>
                                      <p:cBhvr>
                                        <p:cTn id="7" dur="1" fill="hold">
                                          <p:stCondLst>
                                            <p:cond delay="499"/>
                                          </p:stCondLst>
                                        </p:cTn>
                                        <p:tgtEl>
                                          <p:spTgt spid="41"/>
                                        </p:tgtEl>
                                        <p:attrNameLst>
                                          <p:attrName>style.visibility</p:attrName>
                                        </p:attrNameLst>
                                      </p:cBhvr>
                                      <p:to>
                                        <p:strVal val="hidden"/>
                                      </p:to>
                                    </p:set>
                                  </p:childTnLst>
                                </p:cTn>
                              </p:par>
                            </p:childTnLst>
                          </p:cTn>
                        </p:par>
                        <p:par>
                          <p:cTn id="8" fill="hold">
                            <p:stCondLst>
                              <p:cond delay="500"/>
                            </p:stCondLst>
                            <p:childTnLst>
                              <p:par>
                                <p:cTn id="9" presetID="42" presetClass="path" presetSubtype="0" accel="50000" decel="50000" fill="hold" nodeType="afterEffect">
                                  <p:stCondLst>
                                    <p:cond delay="0"/>
                                  </p:stCondLst>
                                  <p:childTnLst>
                                    <p:animMotion origin="layout" path="M -4.09242E-6 7.71675E-8 L 0.35334 0.08874 " pathEditMode="relative" rAng="0" ptsTypes="AA">
                                      <p:cBhvr>
                                        <p:cTn id="10" dur="2000" fill="hold"/>
                                        <p:tgtEl>
                                          <p:spTgt spid="8"/>
                                        </p:tgtEl>
                                        <p:attrNameLst>
                                          <p:attrName>ppt_x</p:attrName>
                                          <p:attrName>ppt_y</p:attrName>
                                        </p:attrNameLst>
                                      </p:cBhvr>
                                      <p:rCtr x="17667" y="4426"/>
                                    </p:animMotion>
                                  </p:childTnLst>
                                </p:cTn>
                              </p:par>
                              <p:par>
                                <p:cTn id="11" presetID="10" presetClass="entr" presetSubtype="0" fill="hold" nodeType="withEffect">
                                  <p:stCondLst>
                                    <p:cond delay="0"/>
                                  </p:stCondLst>
                                  <p:childTnLst>
                                    <p:set>
                                      <p:cBhvr>
                                        <p:cTn id="12" dur="1" fill="hold">
                                          <p:stCondLst>
                                            <p:cond delay="0"/>
                                          </p:stCondLst>
                                        </p:cTn>
                                        <p:tgtEl>
                                          <p:spTgt spid="85"/>
                                        </p:tgtEl>
                                        <p:attrNameLst>
                                          <p:attrName>style.visibility</p:attrName>
                                        </p:attrNameLst>
                                      </p:cBhvr>
                                      <p:to>
                                        <p:strVal val="visible"/>
                                      </p:to>
                                    </p:set>
                                    <p:animEffect transition="in" filter="fade">
                                      <p:cBhvr>
                                        <p:cTn id="13" dur="500"/>
                                        <p:tgtEl>
                                          <p:spTgt spid="85"/>
                                        </p:tgtEl>
                                      </p:cBhvr>
                                    </p:animEffect>
                                  </p:childTnLst>
                                </p:cTn>
                              </p:par>
                              <p:par>
                                <p:cTn id="14" presetID="42" presetClass="path" presetSubtype="0" accel="50000" decel="50000" fill="hold" nodeType="withEffect">
                                  <p:stCondLst>
                                    <p:cond delay="0"/>
                                  </p:stCondLst>
                                  <p:childTnLst>
                                    <p:animMotion origin="layout" path="M -4.83533E-6 4.03995E-7 L -0.34043 0.10554 " pathEditMode="relative" rAng="0" ptsTypes="AA">
                                      <p:cBhvr>
                                        <p:cTn id="15" dur="2000" fill="hold"/>
                                        <p:tgtEl>
                                          <p:spTgt spid="85"/>
                                        </p:tgtEl>
                                        <p:attrNameLst>
                                          <p:attrName>ppt_x</p:attrName>
                                          <p:attrName>ppt_y</p:attrName>
                                        </p:attrNameLst>
                                      </p:cBhvr>
                                      <p:rCtr x="-17028" y="5266"/>
                                    </p:animMotion>
                                  </p:childTnLst>
                                </p:cTn>
                              </p:par>
                            </p:childTnLst>
                          </p:cTn>
                        </p:par>
                        <p:par>
                          <p:cTn id="16" fill="hold">
                            <p:stCondLst>
                              <p:cond delay="2500"/>
                            </p:stCondLst>
                            <p:childTnLst>
                              <p:par>
                                <p:cTn id="17" presetID="10" presetClass="entr" presetSubtype="0" fill="hold" grpId="0" nodeType="afterEffect">
                                  <p:stCondLst>
                                    <p:cond delay="0"/>
                                  </p:stCondLst>
                                  <p:childTnLst>
                                    <p:set>
                                      <p:cBhvr>
                                        <p:cTn id="18" dur="1" fill="hold">
                                          <p:stCondLst>
                                            <p:cond delay="0"/>
                                          </p:stCondLst>
                                        </p:cTn>
                                        <p:tgtEl>
                                          <p:spTgt spid="210"/>
                                        </p:tgtEl>
                                        <p:attrNameLst>
                                          <p:attrName>style.visibility</p:attrName>
                                        </p:attrNameLst>
                                      </p:cBhvr>
                                      <p:to>
                                        <p:strVal val="visible"/>
                                      </p:to>
                                    </p:set>
                                    <p:animEffect transition="in" filter="fade">
                                      <p:cBhvr>
                                        <p:cTn id="19" dur="500"/>
                                        <p:tgtEl>
                                          <p:spTgt spid="2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85"/>
                                        </p:tgtEl>
                                      </p:cBhvr>
                                    </p:animEffect>
                                    <p:set>
                                      <p:cBhvr>
                                        <p:cTn id="24" dur="1" fill="hold">
                                          <p:stCondLst>
                                            <p:cond delay="499"/>
                                          </p:stCondLst>
                                        </p:cTn>
                                        <p:tgtEl>
                                          <p:spTgt spid="85"/>
                                        </p:tgtEl>
                                        <p:attrNameLst>
                                          <p:attrName>style.visibility</p:attrName>
                                        </p:attrNameLst>
                                      </p:cBhvr>
                                      <p:to>
                                        <p:strVal val="hidden"/>
                                      </p:to>
                                    </p:se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16"/>
                                        </p:tgtEl>
                                        <p:attrNameLst>
                                          <p:attrName>style.visibility</p:attrName>
                                        </p:attrNameLst>
                                      </p:cBhvr>
                                      <p:to>
                                        <p:strVal val="visible"/>
                                      </p:to>
                                    </p:set>
                                    <p:animEffect transition="in" filter="fade">
                                      <p:cBhvr>
                                        <p:cTn id="28" dur="500"/>
                                        <p:tgtEl>
                                          <p:spTgt spid="116"/>
                                        </p:tgtEl>
                                      </p:cBhvr>
                                    </p:animEffect>
                                  </p:childTnLst>
                                </p:cTn>
                              </p:par>
                              <p:par>
                                <p:cTn id="29" presetID="6" presetClass="emph" presetSubtype="0" fill="hold" grpId="1" nodeType="withEffect">
                                  <p:stCondLst>
                                    <p:cond delay="0"/>
                                  </p:stCondLst>
                                  <p:childTnLst>
                                    <p:animScale>
                                      <p:cBhvr>
                                        <p:cTn id="30" dur="1000" fill="hold"/>
                                        <p:tgtEl>
                                          <p:spTgt spid="210"/>
                                        </p:tgtEl>
                                      </p:cBhvr>
                                      <p:by x="25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animBg="1"/>
      <p:bldP spid="210"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Pause &amp; Restart</a:t>
            </a:r>
          </a:p>
        </p:txBody>
      </p:sp>
      <p:sp>
        <p:nvSpPr>
          <p:cNvPr id="141" name="Text Placeholder 140"/>
          <p:cNvSpPr>
            <a:spLocks noGrp="1"/>
          </p:cNvSpPr>
          <p:nvPr>
            <p:ph type="body" sz="quarter" idx="10"/>
          </p:nvPr>
        </p:nvSpPr>
        <p:spPr/>
        <p:txBody>
          <a:bodyPr/>
          <a:lstStyle/>
          <a:p>
            <a:endParaRPr lang="en-GB" dirty="0"/>
          </a:p>
        </p:txBody>
      </p:sp>
      <p:sp>
        <p:nvSpPr>
          <p:cNvPr id="3" name="Rectangle 2"/>
          <p:cNvSpPr/>
          <p:nvPr/>
        </p:nvSpPr>
        <p:spPr bwMode="auto">
          <a:xfrm>
            <a:off x="-15699" y="2632343"/>
            <a:ext cx="12434711" cy="4362182"/>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grpSp>
        <p:nvGrpSpPr>
          <p:cNvPr id="4" name="Group 3"/>
          <p:cNvGrpSpPr/>
          <p:nvPr/>
        </p:nvGrpSpPr>
        <p:grpSpPr>
          <a:xfrm>
            <a:off x="538928" y="2811461"/>
            <a:ext cx="7273951" cy="4565269"/>
            <a:chOff x="711660" y="1748219"/>
            <a:chExt cx="12403691" cy="5246306"/>
          </a:xfrm>
        </p:grpSpPr>
        <p:sp>
          <p:nvSpPr>
            <p:cNvPr id="5" name="Isosceles Triangle 4"/>
            <p:cNvSpPr/>
            <p:nvPr/>
          </p:nvSpPr>
          <p:spPr bwMode="auto">
            <a:xfrm rot="5400000">
              <a:off x="4974145" y="-1735647"/>
              <a:ext cx="3783584" cy="12268203"/>
            </a:xfrm>
            <a:prstGeom prst="triangle">
              <a:avLst>
                <a:gd name="adj" fmla="val 100000"/>
              </a:avLst>
            </a:prstGeom>
            <a:solidFill>
              <a:srgbClr val="107C10">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6" name="Rectangle 5"/>
            <p:cNvSpPr/>
            <p:nvPr/>
          </p:nvSpPr>
          <p:spPr bwMode="auto">
            <a:xfrm>
              <a:off x="11515128" y="4794937"/>
              <a:ext cx="1600223" cy="219958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grpSp>
          <p:nvGrpSpPr>
            <p:cNvPr id="7" name="Group 6"/>
            <p:cNvGrpSpPr/>
            <p:nvPr/>
          </p:nvGrpSpPr>
          <p:grpSpPr>
            <a:xfrm>
              <a:off x="711660" y="1748219"/>
              <a:ext cx="11191240" cy="4569756"/>
              <a:chOff x="711660" y="1748219"/>
              <a:chExt cx="11191240" cy="4569756"/>
            </a:xfrm>
          </p:grpSpPr>
          <p:sp>
            <p:nvSpPr>
              <p:cNvPr id="8" name="Freeform 7"/>
              <p:cNvSpPr/>
              <p:nvPr/>
            </p:nvSpPr>
            <p:spPr bwMode="auto">
              <a:xfrm flipV="1">
                <a:off x="713286" y="2506662"/>
                <a:ext cx="11004719" cy="3408657"/>
              </a:xfrm>
              <a:custGeom>
                <a:avLst/>
                <a:gdLst>
                  <a:gd name="connsiteX0" fmla="*/ 0 w 9843911"/>
                  <a:gd name="connsiteY0" fmla="*/ 3375378 h 3375378"/>
                  <a:gd name="connsiteX1" fmla="*/ 9843911 w 9843911"/>
                  <a:gd name="connsiteY1" fmla="*/ 0 h 3375378"/>
                </a:gdLst>
                <a:ahLst/>
                <a:cxnLst>
                  <a:cxn ang="0">
                    <a:pos x="connsiteX0" y="connsiteY0"/>
                  </a:cxn>
                  <a:cxn ang="0">
                    <a:pos x="connsiteX1" y="connsiteY1"/>
                  </a:cxn>
                </a:cxnLst>
                <a:rect l="l" t="t" r="r" b="b"/>
                <a:pathLst>
                  <a:path w="9843911" h="3375378">
                    <a:moveTo>
                      <a:pt x="0" y="3375378"/>
                    </a:moveTo>
                    <a:lnTo>
                      <a:pt x="9843911" y="0"/>
                    </a:lnTo>
                  </a:path>
                </a:pathLst>
              </a:custGeom>
              <a:noFill/>
              <a:ln w="63500">
                <a:solidFill>
                  <a:srgbClr val="107C10"/>
                </a:solidFill>
                <a:headEnd type="none" w="med" len="med"/>
                <a:tailEnd type="triangle" w="lg" len="me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16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Freeform 8"/>
              <p:cNvSpPr/>
              <p:nvPr/>
            </p:nvSpPr>
            <p:spPr bwMode="auto">
              <a:xfrm>
                <a:off x="711660" y="1748219"/>
                <a:ext cx="11191240" cy="4569756"/>
              </a:xfrm>
              <a:custGeom>
                <a:avLst/>
                <a:gdLst>
                  <a:gd name="connsiteX0" fmla="*/ 0 w 6445404"/>
                  <a:gd name="connsiteY0" fmla="*/ 0 h 2955073"/>
                  <a:gd name="connsiteX1" fmla="*/ 0 w 6445404"/>
                  <a:gd name="connsiteY1" fmla="*/ 2955073 h 2955073"/>
                  <a:gd name="connsiteX2" fmla="*/ 6445404 w 6445404"/>
                  <a:gd name="connsiteY2" fmla="*/ 2955073 h 2955073"/>
                </a:gdLst>
                <a:ahLst/>
                <a:cxnLst>
                  <a:cxn ang="0">
                    <a:pos x="connsiteX0" y="connsiteY0"/>
                  </a:cxn>
                  <a:cxn ang="0">
                    <a:pos x="connsiteX1" y="connsiteY1"/>
                  </a:cxn>
                  <a:cxn ang="0">
                    <a:pos x="connsiteX2" y="connsiteY2"/>
                  </a:cxn>
                </a:cxnLst>
                <a:rect l="l" t="t" r="r" b="b"/>
                <a:pathLst>
                  <a:path w="6445404" h="2955073">
                    <a:moveTo>
                      <a:pt x="0" y="0"/>
                    </a:moveTo>
                    <a:lnTo>
                      <a:pt x="0" y="2955073"/>
                    </a:lnTo>
                    <a:lnTo>
                      <a:pt x="6445404" y="2955073"/>
                    </a:lnTo>
                  </a:path>
                </a:pathLst>
              </a:custGeom>
              <a:noFill/>
              <a:ln w="38100">
                <a:solidFill>
                  <a:schemeClr val="accent1"/>
                </a:solidFill>
                <a:headEnd type="triangle" w="lg" len="med"/>
                <a:tailEnd type="triangle" w="lg" len="me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168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grpSp>
      </p:grpSp>
      <p:sp>
        <p:nvSpPr>
          <p:cNvPr id="10" name="Freeform 9"/>
          <p:cNvSpPr>
            <a:spLocks/>
          </p:cNvSpPr>
          <p:nvPr/>
        </p:nvSpPr>
        <p:spPr bwMode="auto">
          <a:xfrm>
            <a:off x="7607832" y="4292570"/>
            <a:ext cx="4248967" cy="2570633"/>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rgbClr val="C3E2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1198" b="0" i="0" u="none" strike="noStrike" kern="1200" cap="none" spc="0" normalizeH="0" baseline="0" noProof="0" dirty="0">
              <a:ln>
                <a:noFill/>
              </a:ln>
              <a:solidFill>
                <a:srgbClr val="000000"/>
              </a:solidFill>
              <a:effectLst/>
              <a:uLnTx/>
              <a:uFillTx/>
              <a:latin typeface="Segoe UI" charset="0"/>
              <a:ea typeface="MS PGothic" charset="0"/>
              <a:cs typeface="MS PGothic" charset="0"/>
            </a:endParaRPr>
          </a:p>
        </p:txBody>
      </p:sp>
      <p:grpSp>
        <p:nvGrpSpPr>
          <p:cNvPr id="12" name="Group 11"/>
          <p:cNvGrpSpPr/>
          <p:nvPr/>
        </p:nvGrpSpPr>
        <p:grpSpPr>
          <a:xfrm>
            <a:off x="4846320" y="4983480"/>
            <a:ext cx="2395910" cy="1717986"/>
            <a:chOff x="473611" y="4368838"/>
            <a:chExt cx="2395910" cy="1717986"/>
          </a:xfrm>
        </p:grpSpPr>
        <p:grpSp>
          <p:nvGrpSpPr>
            <p:cNvPr id="13" name="Group 12"/>
            <p:cNvGrpSpPr/>
            <p:nvPr/>
          </p:nvGrpSpPr>
          <p:grpSpPr>
            <a:xfrm>
              <a:off x="473611" y="4379464"/>
              <a:ext cx="1392869" cy="1707360"/>
              <a:chOff x="313191" y="4732388"/>
              <a:chExt cx="1392869" cy="1707360"/>
            </a:xfrm>
          </p:grpSpPr>
          <p:grpSp>
            <p:nvGrpSpPr>
              <p:cNvPr id="30" name="Group 29"/>
              <p:cNvGrpSpPr>
                <a:grpSpLocks noChangeAspect="1"/>
              </p:cNvGrpSpPr>
              <p:nvPr/>
            </p:nvGrpSpPr>
            <p:grpSpPr>
              <a:xfrm>
                <a:off x="791659" y="4732388"/>
                <a:ext cx="914401" cy="1187440"/>
                <a:chOff x="1644407" y="5115540"/>
                <a:chExt cx="822960" cy="1068695"/>
              </a:xfrm>
            </p:grpSpPr>
            <p:sp>
              <p:nvSpPr>
                <p:cNvPr id="41" name="Rectangle 40"/>
                <p:cNvSpPr/>
                <p:nvPr/>
              </p:nvSpPr>
              <p:spPr bwMode="auto">
                <a:xfrm>
                  <a:off x="1660881" y="5191639"/>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1200" cap="none" spc="0" normalizeH="0" baseline="0" noProof="0" dirty="0" err="1">
                    <a:ln>
                      <a:noFill/>
                    </a:ln>
                    <a:solidFill>
                      <a:srgbClr val="FFFFFF"/>
                    </a:solidFill>
                    <a:effectLst/>
                    <a:uLnTx/>
                    <a:uFillTx/>
                    <a:latin typeface="Segoe UI Light"/>
                    <a:ea typeface="Segoe UI" pitchFamily="34" charset="0"/>
                    <a:cs typeface="Segoe UI" pitchFamily="34" charset="0"/>
                  </a:endParaRPr>
                </a:p>
              </p:txBody>
            </p:sp>
            <p:grpSp>
              <p:nvGrpSpPr>
                <p:cNvPr id="42" name="Group 41"/>
                <p:cNvGrpSpPr/>
                <p:nvPr/>
              </p:nvGrpSpPr>
              <p:grpSpPr>
                <a:xfrm>
                  <a:off x="1644407" y="5115540"/>
                  <a:ext cx="822960" cy="1068695"/>
                  <a:chOff x="961359" y="2483721"/>
                  <a:chExt cx="822960" cy="1068695"/>
                </a:xfrm>
              </p:grpSpPr>
              <p:sp>
                <p:nvSpPr>
                  <p:cNvPr id="43" name="Oval 42"/>
                  <p:cNvSpPr>
                    <a:spLocks noChangeArrowheads="1"/>
                  </p:cNvSpPr>
                  <p:nvPr/>
                </p:nvSpPr>
                <p:spPr bwMode="auto">
                  <a:xfrm>
                    <a:off x="975436" y="248372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Freeform 123"/>
                  <p:cNvSpPr>
                    <a:spLocks noEditPoints="1"/>
                  </p:cNvSpPr>
                  <p:nvPr/>
                </p:nvSpPr>
                <p:spPr bwMode="auto">
                  <a:xfrm>
                    <a:off x="961359"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grpSp>
            <p:nvGrpSpPr>
              <p:cNvPr id="31" name="Group 30"/>
              <p:cNvGrpSpPr>
                <a:grpSpLocks noChangeAspect="1"/>
              </p:cNvGrpSpPr>
              <p:nvPr/>
            </p:nvGrpSpPr>
            <p:grpSpPr>
              <a:xfrm>
                <a:off x="552425" y="4994175"/>
                <a:ext cx="914401" cy="1183785"/>
                <a:chOff x="1645666" y="5118829"/>
                <a:chExt cx="822960" cy="1065406"/>
              </a:xfrm>
            </p:grpSpPr>
            <p:sp>
              <p:nvSpPr>
                <p:cNvPr id="37" name="Rectangle 36"/>
                <p:cNvSpPr/>
                <p:nvPr/>
              </p:nvSpPr>
              <p:spPr bwMode="auto">
                <a:xfrm>
                  <a:off x="1651311" y="519164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1200" cap="none" spc="0" normalizeH="0" baseline="0" noProof="0" dirty="0" err="1">
                    <a:ln>
                      <a:noFill/>
                    </a:ln>
                    <a:solidFill>
                      <a:srgbClr val="FFFFFF"/>
                    </a:solidFill>
                    <a:effectLst/>
                    <a:uLnTx/>
                    <a:uFillTx/>
                    <a:latin typeface="Segoe UI Light"/>
                    <a:ea typeface="Segoe UI" pitchFamily="34" charset="0"/>
                    <a:cs typeface="Segoe UI" pitchFamily="34" charset="0"/>
                  </a:endParaRPr>
                </a:p>
              </p:txBody>
            </p:sp>
            <p:grpSp>
              <p:nvGrpSpPr>
                <p:cNvPr id="38" name="Group 37"/>
                <p:cNvGrpSpPr/>
                <p:nvPr/>
              </p:nvGrpSpPr>
              <p:grpSpPr>
                <a:xfrm>
                  <a:off x="1645666" y="5118829"/>
                  <a:ext cx="822960" cy="1065406"/>
                  <a:chOff x="962618" y="2487010"/>
                  <a:chExt cx="822960" cy="1065406"/>
                </a:xfrm>
              </p:grpSpPr>
              <p:sp>
                <p:nvSpPr>
                  <p:cNvPr id="39" name="Oval 38"/>
                  <p:cNvSpPr>
                    <a:spLocks noChangeArrowheads="1"/>
                  </p:cNvSpPr>
                  <p:nvPr/>
                </p:nvSpPr>
                <p:spPr bwMode="auto">
                  <a:xfrm>
                    <a:off x="976696" y="2487010"/>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0" name="Freeform 123"/>
                  <p:cNvSpPr>
                    <a:spLocks noEditPoints="1"/>
                  </p:cNvSpPr>
                  <p:nvPr/>
                </p:nvSpPr>
                <p:spPr bwMode="auto">
                  <a:xfrm>
                    <a:off x="962618"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grpSp>
            <p:nvGrpSpPr>
              <p:cNvPr id="32" name="Group 31"/>
              <p:cNvGrpSpPr>
                <a:grpSpLocks noChangeAspect="1"/>
              </p:cNvGrpSpPr>
              <p:nvPr/>
            </p:nvGrpSpPr>
            <p:grpSpPr>
              <a:xfrm>
                <a:off x="313191" y="5252308"/>
                <a:ext cx="914401" cy="1187440"/>
                <a:chOff x="1625267" y="5096400"/>
                <a:chExt cx="822960" cy="1068695"/>
              </a:xfrm>
            </p:grpSpPr>
            <p:sp>
              <p:nvSpPr>
                <p:cNvPr id="33" name="Rectangle 32"/>
                <p:cNvSpPr/>
                <p:nvPr/>
              </p:nvSpPr>
              <p:spPr bwMode="auto">
                <a:xfrm>
                  <a:off x="1632171" y="517250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1200" cap="none" spc="0" normalizeH="0" baseline="0" noProof="0" dirty="0" err="1">
                    <a:ln>
                      <a:noFill/>
                    </a:ln>
                    <a:solidFill>
                      <a:srgbClr val="FFFFFF"/>
                    </a:solidFill>
                    <a:effectLst/>
                    <a:uLnTx/>
                    <a:uFillTx/>
                    <a:latin typeface="Segoe UI Light"/>
                    <a:ea typeface="Segoe UI" pitchFamily="34" charset="0"/>
                    <a:cs typeface="Segoe UI" pitchFamily="34" charset="0"/>
                  </a:endParaRPr>
                </a:p>
              </p:txBody>
            </p:sp>
            <p:grpSp>
              <p:nvGrpSpPr>
                <p:cNvPr id="34" name="Group 33"/>
                <p:cNvGrpSpPr/>
                <p:nvPr/>
              </p:nvGrpSpPr>
              <p:grpSpPr>
                <a:xfrm>
                  <a:off x="1625267" y="5096400"/>
                  <a:ext cx="822960" cy="1068695"/>
                  <a:chOff x="942219" y="2464581"/>
                  <a:chExt cx="822960" cy="1068695"/>
                </a:xfrm>
              </p:grpSpPr>
              <p:sp>
                <p:nvSpPr>
                  <p:cNvPr id="35" name="Oval 34"/>
                  <p:cNvSpPr>
                    <a:spLocks noChangeArrowheads="1"/>
                  </p:cNvSpPr>
                  <p:nvPr/>
                </p:nvSpPr>
                <p:spPr bwMode="auto">
                  <a:xfrm>
                    <a:off x="956299" y="246458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6" name="Freeform 35"/>
                  <p:cNvSpPr>
                    <a:spLocks noEditPoints="1"/>
                  </p:cNvSpPr>
                  <p:nvPr/>
                </p:nvSpPr>
                <p:spPr bwMode="auto">
                  <a:xfrm>
                    <a:off x="94221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grpSp>
        <p:grpSp>
          <p:nvGrpSpPr>
            <p:cNvPr id="14" name="Group 13"/>
            <p:cNvGrpSpPr>
              <a:grpSpLocks noChangeAspect="1"/>
            </p:cNvGrpSpPr>
            <p:nvPr/>
          </p:nvGrpSpPr>
          <p:grpSpPr>
            <a:xfrm>
              <a:off x="2046561" y="4368838"/>
              <a:ext cx="822960" cy="1008773"/>
              <a:chOff x="313191" y="4732388"/>
              <a:chExt cx="1392869" cy="1707360"/>
            </a:xfrm>
          </p:grpSpPr>
          <p:grpSp>
            <p:nvGrpSpPr>
              <p:cNvPr id="15" name="Group 14"/>
              <p:cNvGrpSpPr>
                <a:grpSpLocks noChangeAspect="1"/>
              </p:cNvGrpSpPr>
              <p:nvPr/>
            </p:nvGrpSpPr>
            <p:grpSpPr>
              <a:xfrm>
                <a:off x="791659" y="4732388"/>
                <a:ext cx="914401" cy="1187440"/>
                <a:chOff x="1644407" y="5115540"/>
                <a:chExt cx="822960" cy="1068695"/>
              </a:xfrm>
            </p:grpSpPr>
            <p:sp>
              <p:nvSpPr>
                <p:cNvPr id="26" name="Rectangle 25"/>
                <p:cNvSpPr/>
                <p:nvPr/>
              </p:nvSpPr>
              <p:spPr bwMode="auto">
                <a:xfrm>
                  <a:off x="1660881" y="5191639"/>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1200" cap="none" spc="0" normalizeH="0" baseline="0" noProof="0" dirty="0" err="1">
                    <a:ln>
                      <a:noFill/>
                    </a:ln>
                    <a:solidFill>
                      <a:srgbClr val="FFFFFF"/>
                    </a:solidFill>
                    <a:effectLst/>
                    <a:uLnTx/>
                    <a:uFillTx/>
                    <a:latin typeface="Segoe UI Light"/>
                    <a:ea typeface="Segoe UI" pitchFamily="34" charset="0"/>
                    <a:cs typeface="Segoe UI" pitchFamily="34" charset="0"/>
                  </a:endParaRPr>
                </a:p>
              </p:txBody>
            </p:sp>
            <p:grpSp>
              <p:nvGrpSpPr>
                <p:cNvPr id="27" name="Group 26"/>
                <p:cNvGrpSpPr/>
                <p:nvPr/>
              </p:nvGrpSpPr>
              <p:grpSpPr>
                <a:xfrm>
                  <a:off x="1644407" y="5115540"/>
                  <a:ext cx="822960" cy="1068695"/>
                  <a:chOff x="961359" y="2483721"/>
                  <a:chExt cx="822960" cy="1068695"/>
                </a:xfrm>
              </p:grpSpPr>
              <p:sp>
                <p:nvSpPr>
                  <p:cNvPr id="28" name="Oval 27"/>
                  <p:cNvSpPr>
                    <a:spLocks noChangeArrowheads="1"/>
                  </p:cNvSpPr>
                  <p:nvPr/>
                </p:nvSpPr>
                <p:spPr bwMode="auto">
                  <a:xfrm>
                    <a:off x="975436" y="248372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9" name="Freeform 123"/>
                  <p:cNvSpPr>
                    <a:spLocks noEditPoints="1"/>
                  </p:cNvSpPr>
                  <p:nvPr/>
                </p:nvSpPr>
                <p:spPr bwMode="auto">
                  <a:xfrm>
                    <a:off x="961359"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grpSp>
            <p:nvGrpSpPr>
              <p:cNvPr id="16" name="Group 15"/>
              <p:cNvGrpSpPr>
                <a:grpSpLocks noChangeAspect="1"/>
              </p:cNvGrpSpPr>
              <p:nvPr/>
            </p:nvGrpSpPr>
            <p:grpSpPr>
              <a:xfrm>
                <a:off x="552425" y="4994175"/>
                <a:ext cx="914401" cy="1183785"/>
                <a:chOff x="1645666" y="5118829"/>
                <a:chExt cx="822960" cy="1065406"/>
              </a:xfrm>
            </p:grpSpPr>
            <p:sp>
              <p:nvSpPr>
                <p:cNvPr id="22" name="Rectangle 21"/>
                <p:cNvSpPr/>
                <p:nvPr/>
              </p:nvSpPr>
              <p:spPr bwMode="auto">
                <a:xfrm>
                  <a:off x="1651311" y="519164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1200" cap="none" spc="0" normalizeH="0" baseline="0" noProof="0" dirty="0" err="1">
                    <a:ln>
                      <a:noFill/>
                    </a:ln>
                    <a:solidFill>
                      <a:srgbClr val="FFFFFF"/>
                    </a:solidFill>
                    <a:effectLst/>
                    <a:uLnTx/>
                    <a:uFillTx/>
                    <a:latin typeface="Segoe UI Light"/>
                    <a:ea typeface="Segoe UI" pitchFamily="34" charset="0"/>
                    <a:cs typeface="Segoe UI" pitchFamily="34" charset="0"/>
                  </a:endParaRPr>
                </a:p>
              </p:txBody>
            </p:sp>
            <p:grpSp>
              <p:nvGrpSpPr>
                <p:cNvPr id="23" name="Group 22"/>
                <p:cNvGrpSpPr/>
                <p:nvPr/>
              </p:nvGrpSpPr>
              <p:grpSpPr>
                <a:xfrm>
                  <a:off x="1645666" y="5118829"/>
                  <a:ext cx="822960" cy="1065406"/>
                  <a:chOff x="962618" y="2487010"/>
                  <a:chExt cx="822960" cy="1065406"/>
                </a:xfrm>
              </p:grpSpPr>
              <p:sp>
                <p:nvSpPr>
                  <p:cNvPr id="24" name="Oval 23"/>
                  <p:cNvSpPr>
                    <a:spLocks noChangeArrowheads="1"/>
                  </p:cNvSpPr>
                  <p:nvPr/>
                </p:nvSpPr>
                <p:spPr bwMode="auto">
                  <a:xfrm>
                    <a:off x="976696" y="2487010"/>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5" name="Freeform 123"/>
                  <p:cNvSpPr>
                    <a:spLocks noEditPoints="1"/>
                  </p:cNvSpPr>
                  <p:nvPr/>
                </p:nvSpPr>
                <p:spPr bwMode="auto">
                  <a:xfrm>
                    <a:off x="962618"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grpSp>
            <p:nvGrpSpPr>
              <p:cNvPr id="17" name="Group 16"/>
              <p:cNvGrpSpPr>
                <a:grpSpLocks noChangeAspect="1"/>
              </p:cNvGrpSpPr>
              <p:nvPr/>
            </p:nvGrpSpPr>
            <p:grpSpPr>
              <a:xfrm>
                <a:off x="313191" y="5252308"/>
                <a:ext cx="914401" cy="1187440"/>
                <a:chOff x="1625267" y="5096400"/>
                <a:chExt cx="822960" cy="1068695"/>
              </a:xfrm>
            </p:grpSpPr>
            <p:sp>
              <p:nvSpPr>
                <p:cNvPr id="18" name="Rectangle 17"/>
                <p:cNvSpPr/>
                <p:nvPr/>
              </p:nvSpPr>
              <p:spPr bwMode="auto">
                <a:xfrm>
                  <a:off x="1632171" y="517250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1200" cap="none" spc="0" normalizeH="0" baseline="0" noProof="0" dirty="0" err="1">
                    <a:ln>
                      <a:noFill/>
                    </a:ln>
                    <a:solidFill>
                      <a:srgbClr val="FFFFFF"/>
                    </a:solidFill>
                    <a:effectLst/>
                    <a:uLnTx/>
                    <a:uFillTx/>
                    <a:latin typeface="Segoe UI Light"/>
                    <a:ea typeface="Segoe UI" pitchFamily="34" charset="0"/>
                    <a:cs typeface="Segoe UI" pitchFamily="34" charset="0"/>
                  </a:endParaRPr>
                </a:p>
              </p:txBody>
            </p:sp>
            <p:grpSp>
              <p:nvGrpSpPr>
                <p:cNvPr id="19" name="Group 18"/>
                <p:cNvGrpSpPr/>
                <p:nvPr/>
              </p:nvGrpSpPr>
              <p:grpSpPr>
                <a:xfrm>
                  <a:off x="1625267" y="5096400"/>
                  <a:ext cx="822960" cy="1068695"/>
                  <a:chOff x="942219" y="2464581"/>
                  <a:chExt cx="822960" cy="1068695"/>
                </a:xfrm>
              </p:grpSpPr>
              <p:sp>
                <p:nvSpPr>
                  <p:cNvPr id="20" name="Oval 19"/>
                  <p:cNvSpPr>
                    <a:spLocks noChangeArrowheads="1"/>
                  </p:cNvSpPr>
                  <p:nvPr/>
                </p:nvSpPr>
                <p:spPr bwMode="auto">
                  <a:xfrm>
                    <a:off x="956299" y="246458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1" name="Freeform 20"/>
                  <p:cNvSpPr>
                    <a:spLocks noEditPoints="1"/>
                  </p:cNvSpPr>
                  <p:nvPr/>
                </p:nvSpPr>
                <p:spPr bwMode="auto">
                  <a:xfrm>
                    <a:off x="94221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grpSp>
      </p:grpSp>
      <p:grpSp>
        <p:nvGrpSpPr>
          <p:cNvPr id="45" name="Group 44"/>
          <p:cNvGrpSpPr/>
          <p:nvPr/>
        </p:nvGrpSpPr>
        <p:grpSpPr>
          <a:xfrm>
            <a:off x="960120" y="3401568"/>
            <a:ext cx="10151006" cy="1235848"/>
            <a:chOff x="960437" y="3404414"/>
            <a:chExt cx="10151006" cy="1235848"/>
          </a:xfrm>
        </p:grpSpPr>
        <p:grpSp>
          <p:nvGrpSpPr>
            <p:cNvPr id="46" name="Group 45"/>
            <p:cNvGrpSpPr>
              <a:grpSpLocks noChangeAspect="1"/>
            </p:cNvGrpSpPr>
            <p:nvPr/>
          </p:nvGrpSpPr>
          <p:grpSpPr>
            <a:xfrm>
              <a:off x="4435742" y="3404414"/>
              <a:ext cx="3200400" cy="1235848"/>
              <a:chOff x="516754" y="2718947"/>
              <a:chExt cx="2171607" cy="838575"/>
            </a:xfrm>
          </p:grpSpPr>
          <p:grpSp>
            <p:nvGrpSpPr>
              <p:cNvPr id="109" name="Group 108"/>
              <p:cNvGrpSpPr/>
              <p:nvPr/>
            </p:nvGrpSpPr>
            <p:grpSpPr>
              <a:xfrm>
                <a:off x="516754" y="2718947"/>
                <a:ext cx="605761" cy="838575"/>
                <a:chOff x="8877856" y="3042381"/>
                <a:chExt cx="605761" cy="838575"/>
              </a:xfrm>
            </p:grpSpPr>
            <p:sp>
              <p:nvSpPr>
                <p:cNvPr id="130" name="Rectangle 129"/>
                <p:cNvSpPr>
                  <a:spLocks noChangeArrowheads="1"/>
                </p:cNvSpPr>
                <p:nvPr/>
              </p:nvSpPr>
              <p:spPr bwMode="auto">
                <a:xfrm>
                  <a:off x="8877856" y="3042381"/>
                  <a:ext cx="605761" cy="838575"/>
                </a:xfrm>
                <a:prstGeom prst="rect">
                  <a:avLst/>
                </a:prstGeom>
                <a:solidFill>
                  <a:srgbClr val="DC3C00"/>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31" name="Freeform 130"/>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32" name="Freeform 131"/>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33" name="Freeform 132"/>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34" name="Freeform 133"/>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35" name="Oval 134"/>
                <p:cNvSpPr>
                  <a:spLocks noChangeArrowheads="1"/>
                </p:cNvSpPr>
                <p:nvPr/>
              </p:nvSpPr>
              <p:spPr bwMode="auto">
                <a:xfrm>
                  <a:off x="9327781" y="315836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36" name="Oval 135"/>
                <p:cNvSpPr>
                  <a:spLocks noChangeArrowheads="1"/>
                </p:cNvSpPr>
                <p:nvPr/>
              </p:nvSpPr>
              <p:spPr bwMode="auto">
                <a:xfrm>
                  <a:off x="9327781" y="330970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37" name="Oval 136"/>
                <p:cNvSpPr>
                  <a:spLocks noChangeArrowheads="1"/>
                </p:cNvSpPr>
                <p:nvPr/>
              </p:nvSpPr>
              <p:spPr bwMode="auto">
                <a:xfrm>
                  <a:off x="9327781" y="346104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38" name="Oval 137"/>
                <p:cNvSpPr>
                  <a:spLocks noChangeArrowheads="1"/>
                </p:cNvSpPr>
                <p:nvPr/>
              </p:nvSpPr>
              <p:spPr bwMode="auto">
                <a:xfrm>
                  <a:off x="9327781" y="361238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10" name="Group 109"/>
              <p:cNvGrpSpPr/>
              <p:nvPr/>
            </p:nvGrpSpPr>
            <p:grpSpPr>
              <a:xfrm>
                <a:off x="1299677" y="2718947"/>
                <a:ext cx="605761" cy="838575"/>
                <a:chOff x="8877856" y="3042381"/>
                <a:chExt cx="605761" cy="838575"/>
              </a:xfrm>
            </p:grpSpPr>
            <p:sp>
              <p:nvSpPr>
                <p:cNvPr id="121" name="Rectangle 120"/>
                <p:cNvSpPr>
                  <a:spLocks noChangeArrowheads="1"/>
                </p:cNvSpPr>
                <p:nvPr/>
              </p:nvSpPr>
              <p:spPr bwMode="auto">
                <a:xfrm>
                  <a:off x="8877856" y="3042381"/>
                  <a:ext cx="605761" cy="838575"/>
                </a:xfrm>
                <a:prstGeom prst="rect">
                  <a:avLst/>
                </a:prstGeom>
                <a:solidFill>
                  <a:srgbClr val="DC3C00"/>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22" name="Freeform 121"/>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23" name="Freeform 122"/>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24" name="Freeform 123"/>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25" name="Freeform 124"/>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26" name="Oval 125"/>
                <p:cNvSpPr>
                  <a:spLocks noChangeArrowheads="1"/>
                </p:cNvSpPr>
                <p:nvPr/>
              </p:nvSpPr>
              <p:spPr bwMode="auto">
                <a:xfrm>
                  <a:off x="9327781" y="315836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27" name="Oval 126"/>
                <p:cNvSpPr>
                  <a:spLocks noChangeArrowheads="1"/>
                </p:cNvSpPr>
                <p:nvPr/>
              </p:nvSpPr>
              <p:spPr bwMode="auto">
                <a:xfrm>
                  <a:off x="9327781" y="330970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28" name="Oval 127"/>
                <p:cNvSpPr>
                  <a:spLocks noChangeArrowheads="1"/>
                </p:cNvSpPr>
                <p:nvPr/>
              </p:nvSpPr>
              <p:spPr bwMode="auto">
                <a:xfrm>
                  <a:off x="9327781" y="346104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29" name="Oval 128"/>
                <p:cNvSpPr>
                  <a:spLocks noChangeArrowheads="1"/>
                </p:cNvSpPr>
                <p:nvPr/>
              </p:nvSpPr>
              <p:spPr bwMode="auto">
                <a:xfrm>
                  <a:off x="9327781" y="361238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11" name="Group 110"/>
              <p:cNvGrpSpPr/>
              <p:nvPr/>
            </p:nvGrpSpPr>
            <p:grpSpPr>
              <a:xfrm>
                <a:off x="2082600" y="2718947"/>
                <a:ext cx="605761" cy="838575"/>
                <a:chOff x="8877856" y="3042381"/>
                <a:chExt cx="605761" cy="838575"/>
              </a:xfrm>
            </p:grpSpPr>
            <p:sp>
              <p:nvSpPr>
                <p:cNvPr id="112" name="Rectangle 111"/>
                <p:cNvSpPr>
                  <a:spLocks noChangeArrowheads="1"/>
                </p:cNvSpPr>
                <p:nvPr/>
              </p:nvSpPr>
              <p:spPr bwMode="auto">
                <a:xfrm>
                  <a:off x="8877856" y="3042381"/>
                  <a:ext cx="605761" cy="838575"/>
                </a:xfrm>
                <a:prstGeom prst="rect">
                  <a:avLst/>
                </a:prstGeom>
                <a:solidFill>
                  <a:srgbClr val="DC3C00"/>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13" name="Freeform 112"/>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14" name="Freeform 113"/>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15" name="Freeform 114"/>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16" name="Freeform 115"/>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17" name="Oval 116"/>
                <p:cNvSpPr>
                  <a:spLocks noChangeArrowheads="1"/>
                </p:cNvSpPr>
                <p:nvPr/>
              </p:nvSpPr>
              <p:spPr bwMode="auto">
                <a:xfrm>
                  <a:off x="9327781" y="315836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18" name="Oval 117"/>
                <p:cNvSpPr>
                  <a:spLocks noChangeArrowheads="1"/>
                </p:cNvSpPr>
                <p:nvPr/>
              </p:nvSpPr>
              <p:spPr bwMode="auto">
                <a:xfrm>
                  <a:off x="9327781" y="330970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19" name="Oval 118"/>
                <p:cNvSpPr>
                  <a:spLocks noChangeArrowheads="1"/>
                </p:cNvSpPr>
                <p:nvPr/>
              </p:nvSpPr>
              <p:spPr bwMode="auto">
                <a:xfrm>
                  <a:off x="9327781" y="346104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20" name="Oval 119"/>
                <p:cNvSpPr>
                  <a:spLocks noChangeArrowheads="1"/>
                </p:cNvSpPr>
                <p:nvPr/>
              </p:nvSpPr>
              <p:spPr bwMode="auto">
                <a:xfrm>
                  <a:off x="9327781" y="361238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47" name="Group 46"/>
            <p:cNvGrpSpPr>
              <a:grpSpLocks noChangeAspect="1"/>
            </p:cNvGrpSpPr>
            <p:nvPr/>
          </p:nvGrpSpPr>
          <p:grpSpPr>
            <a:xfrm>
              <a:off x="960437" y="3404414"/>
              <a:ext cx="3200403" cy="1235848"/>
              <a:chOff x="516753" y="2718947"/>
              <a:chExt cx="2171608" cy="838575"/>
            </a:xfrm>
          </p:grpSpPr>
          <p:grpSp>
            <p:nvGrpSpPr>
              <p:cNvPr id="79" name="Group 78"/>
              <p:cNvGrpSpPr/>
              <p:nvPr/>
            </p:nvGrpSpPr>
            <p:grpSpPr>
              <a:xfrm>
                <a:off x="516753" y="2718947"/>
                <a:ext cx="605761" cy="838575"/>
                <a:chOff x="8877856" y="3042381"/>
                <a:chExt cx="605761" cy="838575"/>
              </a:xfrm>
            </p:grpSpPr>
            <p:sp>
              <p:nvSpPr>
                <p:cNvPr id="100" name="Rectangle 99"/>
                <p:cNvSpPr>
                  <a:spLocks noChangeArrowheads="1"/>
                </p:cNvSpPr>
                <p:nvPr/>
              </p:nvSpPr>
              <p:spPr bwMode="auto">
                <a:xfrm>
                  <a:off x="8877856" y="3042381"/>
                  <a:ext cx="605761" cy="838575"/>
                </a:xfrm>
                <a:prstGeom prst="rect">
                  <a:avLst/>
                </a:prstGeom>
                <a:solidFill>
                  <a:srgbClr val="DC3C00"/>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01" name="Freeform 100"/>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02" name="Freeform 101"/>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03" name="Freeform 102"/>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04" name="Freeform 103"/>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05" name="Oval 104"/>
                <p:cNvSpPr>
                  <a:spLocks noChangeArrowheads="1"/>
                </p:cNvSpPr>
                <p:nvPr/>
              </p:nvSpPr>
              <p:spPr bwMode="auto">
                <a:xfrm>
                  <a:off x="9327781" y="315836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06" name="Oval 105"/>
                <p:cNvSpPr>
                  <a:spLocks noChangeArrowheads="1"/>
                </p:cNvSpPr>
                <p:nvPr/>
              </p:nvSpPr>
              <p:spPr bwMode="auto">
                <a:xfrm>
                  <a:off x="9327781" y="330970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07" name="Oval 106"/>
                <p:cNvSpPr>
                  <a:spLocks noChangeArrowheads="1"/>
                </p:cNvSpPr>
                <p:nvPr/>
              </p:nvSpPr>
              <p:spPr bwMode="auto">
                <a:xfrm>
                  <a:off x="9327781" y="346104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08" name="Oval 107"/>
                <p:cNvSpPr>
                  <a:spLocks noChangeArrowheads="1"/>
                </p:cNvSpPr>
                <p:nvPr/>
              </p:nvSpPr>
              <p:spPr bwMode="auto">
                <a:xfrm>
                  <a:off x="9327781" y="361238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80" name="Group 79"/>
              <p:cNvGrpSpPr/>
              <p:nvPr/>
            </p:nvGrpSpPr>
            <p:grpSpPr>
              <a:xfrm>
                <a:off x="1299676" y="2718947"/>
                <a:ext cx="605761" cy="838575"/>
                <a:chOff x="8877856" y="3042381"/>
                <a:chExt cx="605761" cy="838575"/>
              </a:xfrm>
            </p:grpSpPr>
            <p:sp>
              <p:nvSpPr>
                <p:cNvPr id="91" name="Rectangle 90"/>
                <p:cNvSpPr>
                  <a:spLocks noChangeArrowheads="1"/>
                </p:cNvSpPr>
                <p:nvPr/>
              </p:nvSpPr>
              <p:spPr bwMode="auto">
                <a:xfrm>
                  <a:off x="8877856" y="3042381"/>
                  <a:ext cx="605761" cy="838575"/>
                </a:xfrm>
                <a:prstGeom prst="rect">
                  <a:avLst/>
                </a:prstGeom>
                <a:solidFill>
                  <a:srgbClr val="DC3C00"/>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92" name="Freeform 91"/>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93" name="Freeform 92"/>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94" name="Freeform 93"/>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95" name="Freeform 94"/>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96" name="Oval 95"/>
                <p:cNvSpPr>
                  <a:spLocks noChangeArrowheads="1"/>
                </p:cNvSpPr>
                <p:nvPr/>
              </p:nvSpPr>
              <p:spPr bwMode="auto">
                <a:xfrm>
                  <a:off x="9327781" y="315836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97" name="Oval 96"/>
                <p:cNvSpPr>
                  <a:spLocks noChangeArrowheads="1"/>
                </p:cNvSpPr>
                <p:nvPr/>
              </p:nvSpPr>
              <p:spPr bwMode="auto">
                <a:xfrm>
                  <a:off x="9327781" y="330970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98" name="Oval 97"/>
                <p:cNvSpPr>
                  <a:spLocks noChangeArrowheads="1"/>
                </p:cNvSpPr>
                <p:nvPr/>
              </p:nvSpPr>
              <p:spPr bwMode="auto">
                <a:xfrm>
                  <a:off x="9327781" y="346104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99" name="Oval 98"/>
                <p:cNvSpPr>
                  <a:spLocks noChangeArrowheads="1"/>
                </p:cNvSpPr>
                <p:nvPr/>
              </p:nvSpPr>
              <p:spPr bwMode="auto">
                <a:xfrm>
                  <a:off x="9327781" y="361238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81" name="Group 80"/>
              <p:cNvGrpSpPr/>
              <p:nvPr/>
            </p:nvGrpSpPr>
            <p:grpSpPr>
              <a:xfrm>
                <a:off x="2082600" y="2718947"/>
                <a:ext cx="605761" cy="838575"/>
                <a:chOff x="8877856" y="3042381"/>
                <a:chExt cx="605761" cy="838575"/>
              </a:xfrm>
            </p:grpSpPr>
            <p:sp>
              <p:nvSpPr>
                <p:cNvPr id="82" name="Rectangle 81"/>
                <p:cNvSpPr>
                  <a:spLocks noChangeArrowheads="1"/>
                </p:cNvSpPr>
                <p:nvPr/>
              </p:nvSpPr>
              <p:spPr bwMode="auto">
                <a:xfrm>
                  <a:off x="8877856" y="3042381"/>
                  <a:ext cx="605761" cy="838575"/>
                </a:xfrm>
                <a:prstGeom prst="rect">
                  <a:avLst/>
                </a:prstGeom>
                <a:solidFill>
                  <a:srgbClr val="DC3C00"/>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83" name="Freeform 82"/>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84" name="Freeform 83"/>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85" name="Freeform 84"/>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86" name="Freeform 85"/>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87" name="Oval 86"/>
                <p:cNvSpPr>
                  <a:spLocks noChangeArrowheads="1"/>
                </p:cNvSpPr>
                <p:nvPr/>
              </p:nvSpPr>
              <p:spPr bwMode="auto">
                <a:xfrm>
                  <a:off x="9327781" y="315836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88" name="Oval 87"/>
                <p:cNvSpPr>
                  <a:spLocks noChangeArrowheads="1"/>
                </p:cNvSpPr>
                <p:nvPr/>
              </p:nvSpPr>
              <p:spPr bwMode="auto">
                <a:xfrm>
                  <a:off x="9327781" y="330970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89" name="Oval 88"/>
                <p:cNvSpPr>
                  <a:spLocks noChangeArrowheads="1"/>
                </p:cNvSpPr>
                <p:nvPr/>
              </p:nvSpPr>
              <p:spPr bwMode="auto">
                <a:xfrm>
                  <a:off x="9327781" y="346104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90" name="Oval 89"/>
                <p:cNvSpPr>
                  <a:spLocks noChangeArrowheads="1"/>
                </p:cNvSpPr>
                <p:nvPr/>
              </p:nvSpPr>
              <p:spPr bwMode="auto">
                <a:xfrm>
                  <a:off x="9327781" y="361238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48" name="Group 47"/>
            <p:cNvGrpSpPr>
              <a:grpSpLocks noChangeAspect="1"/>
            </p:cNvGrpSpPr>
            <p:nvPr/>
          </p:nvGrpSpPr>
          <p:grpSpPr>
            <a:xfrm>
              <a:off x="7911043" y="3404414"/>
              <a:ext cx="3200400" cy="1235848"/>
              <a:chOff x="516754" y="2718947"/>
              <a:chExt cx="2171607" cy="838575"/>
            </a:xfrm>
          </p:grpSpPr>
          <p:grpSp>
            <p:nvGrpSpPr>
              <p:cNvPr id="49" name="Group 48"/>
              <p:cNvGrpSpPr/>
              <p:nvPr/>
            </p:nvGrpSpPr>
            <p:grpSpPr>
              <a:xfrm>
                <a:off x="516754" y="2718947"/>
                <a:ext cx="605761" cy="838575"/>
                <a:chOff x="8877856" y="3042381"/>
                <a:chExt cx="605761" cy="838575"/>
              </a:xfrm>
            </p:grpSpPr>
            <p:sp>
              <p:nvSpPr>
                <p:cNvPr id="70" name="Rectangle 69"/>
                <p:cNvSpPr>
                  <a:spLocks noChangeArrowheads="1"/>
                </p:cNvSpPr>
                <p:nvPr/>
              </p:nvSpPr>
              <p:spPr bwMode="auto">
                <a:xfrm>
                  <a:off x="8877856" y="3042381"/>
                  <a:ext cx="605761" cy="838575"/>
                </a:xfrm>
                <a:prstGeom prst="rect">
                  <a:avLst/>
                </a:prstGeom>
                <a:solidFill>
                  <a:srgbClr val="DC3C00"/>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71" name="Freeform 70"/>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72" name="Freeform 71"/>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73" name="Freeform 72"/>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74" name="Freeform 73"/>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75" name="Oval 74"/>
                <p:cNvSpPr>
                  <a:spLocks noChangeArrowheads="1"/>
                </p:cNvSpPr>
                <p:nvPr/>
              </p:nvSpPr>
              <p:spPr bwMode="auto">
                <a:xfrm>
                  <a:off x="9327781" y="315836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76" name="Oval 75"/>
                <p:cNvSpPr>
                  <a:spLocks noChangeArrowheads="1"/>
                </p:cNvSpPr>
                <p:nvPr/>
              </p:nvSpPr>
              <p:spPr bwMode="auto">
                <a:xfrm>
                  <a:off x="9327781" y="330970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77" name="Oval 76"/>
                <p:cNvSpPr>
                  <a:spLocks noChangeArrowheads="1"/>
                </p:cNvSpPr>
                <p:nvPr/>
              </p:nvSpPr>
              <p:spPr bwMode="auto">
                <a:xfrm>
                  <a:off x="9327781" y="346104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78" name="Oval 77"/>
                <p:cNvSpPr>
                  <a:spLocks noChangeArrowheads="1"/>
                </p:cNvSpPr>
                <p:nvPr/>
              </p:nvSpPr>
              <p:spPr bwMode="auto">
                <a:xfrm>
                  <a:off x="9327781" y="361238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50" name="Group 49"/>
              <p:cNvGrpSpPr/>
              <p:nvPr/>
            </p:nvGrpSpPr>
            <p:grpSpPr>
              <a:xfrm>
                <a:off x="1299677" y="2718947"/>
                <a:ext cx="605761" cy="838575"/>
                <a:chOff x="8877856" y="3042381"/>
                <a:chExt cx="605761" cy="838575"/>
              </a:xfrm>
            </p:grpSpPr>
            <p:sp>
              <p:nvSpPr>
                <p:cNvPr id="61" name="Rectangle 60"/>
                <p:cNvSpPr>
                  <a:spLocks noChangeArrowheads="1"/>
                </p:cNvSpPr>
                <p:nvPr/>
              </p:nvSpPr>
              <p:spPr bwMode="auto">
                <a:xfrm>
                  <a:off x="8877856" y="3042381"/>
                  <a:ext cx="605761" cy="838575"/>
                </a:xfrm>
                <a:prstGeom prst="rect">
                  <a:avLst/>
                </a:prstGeom>
                <a:solidFill>
                  <a:srgbClr val="DC3C00"/>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62" name="Freeform 61"/>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63" name="Freeform 62"/>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64" name="Freeform 63"/>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65" name="Freeform 64"/>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66" name="Oval 65"/>
                <p:cNvSpPr>
                  <a:spLocks noChangeArrowheads="1"/>
                </p:cNvSpPr>
                <p:nvPr/>
              </p:nvSpPr>
              <p:spPr bwMode="auto">
                <a:xfrm>
                  <a:off x="9327781" y="315836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67" name="Oval 66"/>
                <p:cNvSpPr>
                  <a:spLocks noChangeArrowheads="1"/>
                </p:cNvSpPr>
                <p:nvPr/>
              </p:nvSpPr>
              <p:spPr bwMode="auto">
                <a:xfrm>
                  <a:off x="9327781" y="330970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68" name="Oval 67"/>
                <p:cNvSpPr>
                  <a:spLocks noChangeArrowheads="1"/>
                </p:cNvSpPr>
                <p:nvPr/>
              </p:nvSpPr>
              <p:spPr bwMode="auto">
                <a:xfrm>
                  <a:off x="9327781" y="346104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69" name="Oval 68"/>
                <p:cNvSpPr>
                  <a:spLocks noChangeArrowheads="1"/>
                </p:cNvSpPr>
                <p:nvPr/>
              </p:nvSpPr>
              <p:spPr bwMode="auto">
                <a:xfrm>
                  <a:off x="9327781" y="361238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51" name="Group 50"/>
              <p:cNvGrpSpPr/>
              <p:nvPr/>
            </p:nvGrpSpPr>
            <p:grpSpPr>
              <a:xfrm>
                <a:off x="2082600" y="2718947"/>
                <a:ext cx="605761" cy="838575"/>
                <a:chOff x="8877856" y="3042381"/>
                <a:chExt cx="605761" cy="838575"/>
              </a:xfrm>
            </p:grpSpPr>
            <p:sp>
              <p:nvSpPr>
                <p:cNvPr id="52" name="Rectangle 51"/>
                <p:cNvSpPr>
                  <a:spLocks noChangeArrowheads="1"/>
                </p:cNvSpPr>
                <p:nvPr/>
              </p:nvSpPr>
              <p:spPr bwMode="auto">
                <a:xfrm>
                  <a:off x="8877856" y="3042381"/>
                  <a:ext cx="605761" cy="838575"/>
                </a:xfrm>
                <a:prstGeom prst="rect">
                  <a:avLst/>
                </a:prstGeom>
                <a:solidFill>
                  <a:srgbClr val="DC3C00"/>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53" name="Freeform 52"/>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54" name="Freeform 53"/>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55" name="Freeform 54"/>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56" name="Freeform 55"/>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57" name="Oval 56"/>
                <p:cNvSpPr>
                  <a:spLocks noChangeArrowheads="1"/>
                </p:cNvSpPr>
                <p:nvPr/>
              </p:nvSpPr>
              <p:spPr bwMode="auto">
                <a:xfrm>
                  <a:off x="9327781" y="315836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58" name="Oval 57"/>
                <p:cNvSpPr>
                  <a:spLocks noChangeArrowheads="1"/>
                </p:cNvSpPr>
                <p:nvPr/>
              </p:nvSpPr>
              <p:spPr bwMode="auto">
                <a:xfrm>
                  <a:off x="9327781" y="330970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59" name="Oval 58"/>
                <p:cNvSpPr>
                  <a:spLocks noChangeArrowheads="1"/>
                </p:cNvSpPr>
                <p:nvPr/>
              </p:nvSpPr>
              <p:spPr bwMode="auto">
                <a:xfrm>
                  <a:off x="9327781" y="346104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60" name="Oval 59"/>
                <p:cNvSpPr>
                  <a:spLocks noChangeArrowheads="1"/>
                </p:cNvSpPr>
                <p:nvPr/>
              </p:nvSpPr>
              <p:spPr bwMode="auto">
                <a:xfrm>
                  <a:off x="9327781" y="361238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grpSp>
      </p:grpSp>
      <p:sp>
        <p:nvSpPr>
          <p:cNvPr id="139" name="Right Brace 138"/>
          <p:cNvSpPr/>
          <p:nvPr/>
        </p:nvSpPr>
        <p:spPr>
          <a:xfrm rot="5400000" flipV="1">
            <a:off x="5925312" y="-441804"/>
            <a:ext cx="197571" cy="10514105"/>
          </a:xfrm>
          <a:prstGeom prst="rightBrace">
            <a:avLst>
              <a:gd name="adj1" fmla="val 43816"/>
              <a:gd name="adj2" fmla="val 50000"/>
            </a:avLst>
          </a:prstGeom>
          <a:ln>
            <a:solidFill>
              <a:srgbClr val="FF8C00"/>
            </a:solidFill>
            <a:headEnd type="none" w="med" len="sm"/>
            <a:tailEnd type="none"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01" tIns="45700" rIns="91401" bIns="45700" numCol="1" spcCol="0" rtlCol="0" fromWordArt="0" anchor="ctr" anchorCtr="0" forceAA="0" compatLnSpc="1">
            <a:prstTxWarp prst="textNoShape">
              <a:avLst/>
            </a:prstTxWarp>
            <a:noAutofit/>
          </a:bodyPr>
          <a:lstStyle/>
          <a:p>
            <a:pPr marL="0" marR="0" lvl="0" indent="0" algn="ctr" defTabSz="93132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0" name="TextBox 139"/>
          <p:cNvSpPr txBox="1"/>
          <p:nvPr/>
        </p:nvSpPr>
        <p:spPr>
          <a:xfrm>
            <a:off x="3396239" y="4255752"/>
            <a:ext cx="1363194" cy="7940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004B1C"/>
                </a:solidFill>
                <a:effectLst/>
                <a:uLnTx/>
                <a:uFillTx/>
                <a:latin typeface="Segoe UI"/>
                <a:ea typeface="+mn-ea"/>
                <a:cs typeface="+mn-cs"/>
              </a:rPr>
              <a:t>$$$$</a:t>
            </a:r>
          </a:p>
        </p:txBody>
      </p:sp>
    </p:spTree>
    <p:extLst>
      <p:ext uri="{BB962C8B-B14F-4D97-AF65-F5344CB8AC3E}">
        <p14:creationId xmlns:p14="http://schemas.microsoft.com/office/powerpoint/2010/main" val="18891631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5"/>
                                        </p:tgtEl>
                                      </p:cBhvr>
                                    </p:animEffect>
                                    <p:set>
                                      <p:cBhvr>
                                        <p:cTn id="7" dur="1" fill="hold">
                                          <p:stCondLst>
                                            <p:cond delay="499"/>
                                          </p:stCondLst>
                                        </p:cTn>
                                        <p:tgtEl>
                                          <p:spTgt spid="45"/>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39"/>
                                        </p:tgtEl>
                                      </p:cBhvr>
                                    </p:animEffect>
                                    <p:set>
                                      <p:cBhvr>
                                        <p:cTn id="10" dur="1" fill="hold">
                                          <p:stCondLst>
                                            <p:cond delay="499"/>
                                          </p:stCondLst>
                                        </p:cTn>
                                        <p:tgtEl>
                                          <p:spTgt spid="139"/>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42" presetClass="path" presetSubtype="0" accel="50000" decel="50000" fill="hold" nodeType="withEffect">
                                  <p:stCondLst>
                                    <p:cond delay="0"/>
                                  </p:stCondLst>
                                  <p:childTnLst>
                                    <p:animMotion origin="layout" path="M 1.35818E-6 -4.6936E-6 L 0.28976 0.00931 " pathEditMode="relative" rAng="0" ptsTypes="AA">
                                      <p:cBhvr>
                                        <p:cTn id="16" dur="2000" fill="hold"/>
                                        <p:tgtEl>
                                          <p:spTgt spid="12"/>
                                        </p:tgtEl>
                                        <p:attrNameLst>
                                          <p:attrName>ppt_x</p:attrName>
                                          <p:attrName>ppt_y</p:attrName>
                                        </p:attrNameLst>
                                      </p:cBhvr>
                                      <p:rCtr x="14488" y="454"/>
                                    </p:animMotion>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30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0"/>
                                        </p:tgtEl>
                                        <p:attrNameLst>
                                          <p:attrName>style.visibility</p:attrName>
                                        </p:attrNameLst>
                                      </p:cBhvr>
                                      <p:to>
                                        <p:strVal val="visible"/>
                                      </p:to>
                                    </p:set>
                                    <p:animEffect transition="in" filter="fade">
                                      <p:cBhvr>
                                        <p:cTn id="22" dur="30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9" grpId="0" animBg="1"/>
      <p:bldP spid="14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SMP vs MPP </a:t>
            </a:r>
          </a:p>
        </p:txBody>
      </p:sp>
      <p:sp>
        <p:nvSpPr>
          <p:cNvPr id="2" name="Text Placeholder 1"/>
          <p:cNvSpPr>
            <a:spLocks noGrp="1"/>
          </p:cNvSpPr>
          <p:nvPr>
            <p:ph type="body" sz="quarter" idx="10"/>
          </p:nvPr>
        </p:nvSpPr>
        <p:spPr>
          <a:xfrm>
            <a:off x="274638" y="1472405"/>
            <a:ext cx="11887199" cy="800219"/>
          </a:xfrm>
        </p:spPr>
        <p:txBody>
          <a:bodyPr/>
          <a:lstStyle/>
          <a:p>
            <a:pPr marL="342900" indent="-342900">
              <a:buFont typeface="Arial" panose="020B0604020202020204" pitchFamily="34" charset="0"/>
              <a:buChar char="•"/>
            </a:pPr>
            <a:r>
              <a:rPr lang="en-GB" sz="2000" dirty="0">
                <a:solidFill>
                  <a:schemeClr val="bg1"/>
                </a:solidFill>
              </a:rPr>
              <a:t>Symmetric Multi-Processing access single shared memory, scale up (classic SQL)</a:t>
            </a:r>
          </a:p>
          <a:p>
            <a:pPr marL="342900" indent="-342900">
              <a:buFont typeface="Arial" panose="020B0604020202020204" pitchFamily="34" charset="0"/>
              <a:buChar char="•"/>
            </a:pPr>
            <a:r>
              <a:rPr lang="en-GB" sz="2000" dirty="0">
                <a:solidFill>
                  <a:schemeClr val="bg1"/>
                </a:solidFill>
              </a:rPr>
              <a:t>Multi Parallel-Processing, shared nothing (Data warehouse)</a:t>
            </a:r>
          </a:p>
        </p:txBody>
      </p:sp>
      <p:pic>
        <p:nvPicPr>
          <p:cNvPr id="4" name="Picture 3"/>
          <p:cNvPicPr>
            <a:picLocks noChangeAspect="1"/>
          </p:cNvPicPr>
          <p:nvPr/>
        </p:nvPicPr>
        <p:blipFill>
          <a:blip r:embed="rId2"/>
          <a:stretch>
            <a:fillRect/>
          </a:stretch>
        </p:blipFill>
        <p:spPr>
          <a:xfrm>
            <a:off x="808037" y="2506662"/>
            <a:ext cx="10818483" cy="4038600"/>
          </a:xfrm>
          <a:prstGeom prst="rect">
            <a:avLst/>
          </a:prstGeom>
        </p:spPr>
      </p:pic>
    </p:spTree>
    <p:extLst>
      <p:ext uri="{BB962C8B-B14F-4D97-AF65-F5344CB8AC3E}">
        <p14:creationId xmlns:p14="http://schemas.microsoft.com/office/powerpoint/2010/main" val="135367562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sz="4800" dirty="0"/>
              <a:t>Query unstructured data via </a:t>
            </a:r>
            <a:r>
              <a:rPr lang="en-GB" sz="4800" dirty="0" err="1"/>
              <a:t>Polybase</a:t>
            </a:r>
            <a:r>
              <a:rPr lang="en-GB" sz="4800" dirty="0"/>
              <a:t>/T-SQL</a:t>
            </a:r>
          </a:p>
        </p:txBody>
      </p:sp>
      <p:pic>
        <p:nvPicPr>
          <p:cNvPr id="5" name="Picture 4"/>
          <p:cNvPicPr>
            <a:picLocks noChangeAspect="1"/>
          </p:cNvPicPr>
          <p:nvPr/>
        </p:nvPicPr>
        <p:blipFill>
          <a:blip r:embed="rId2"/>
          <a:stretch>
            <a:fillRect/>
          </a:stretch>
        </p:blipFill>
        <p:spPr>
          <a:xfrm>
            <a:off x="337557" y="1897062"/>
            <a:ext cx="11827859" cy="4572000"/>
          </a:xfrm>
          <a:prstGeom prst="rect">
            <a:avLst/>
          </a:prstGeom>
        </p:spPr>
      </p:pic>
    </p:spTree>
    <p:extLst>
      <p:ext uri="{BB962C8B-B14F-4D97-AF65-F5344CB8AC3E}">
        <p14:creationId xmlns:p14="http://schemas.microsoft.com/office/powerpoint/2010/main" val="228703234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4146011" y="3475885"/>
            <a:ext cx="8289582" cy="3180200"/>
          </a:xfrm>
          <a:prstGeom prst="rect">
            <a:avLst/>
          </a:prstGeom>
          <a:solidFill>
            <a:schemeClr val="accent4">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 name="Title 1"/>
          <p:cNvSpPr txBox="1">
            <a:spLocks/>
          </p:cNvSpPr>
          <p:nvPr/>
        </p:nvSpPr>
        <p:spPr>
          <a:xfrm>
            <a:off x="275481" y="45853"/>
            <a:ext cx="11887878" cy="917575"/>
          </a:xfrm>
          <a:prstGeom prst="rect">
            <a:avLst/>
          </a:prstGeom>
        </p:spPr>
        <p:txBody>
          <a:bodyPr vert="horz" wrap="square" lIns="149217" tIns="93260" rIns="149217" bIns="9326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pPr marL="0" marR="0" lvl="0" indent="0" algn="l" defTabSz="914367" rtl="0" eaLnBrk="1" fontAlgn="auto" latinLnBrk="0" hangingPunct="1">
              <a:lnSpc>
                <a:spcPts val="6176"/>
              </a:lnSpc>
              <a:spcBef>
                <a:spcPct val="0"/>
              </a:spcBef>
              <a:spcAft>
                <a:spcPts val="0"/>
              </a:spcAft>
              <a:buClrTx/>
              <a:buSzTx/>
              <a:buFontTx/>
              <a:buNone/>
              <a:tabLst/>
              <a:defRPr/>
            </a:pPr>
            <a:r>
              <a:rPr kumimoji="0" lang="en-GB" sz="4800" b="0" i="0" u="none" strike="noStrike" kern="1200" cap="none" spc="-100" normalizeH="0" baseline="0" noProof="0" dirty="0">
                <a:ln w="3175">
                  <a:noFill/>
                </a:ln>
                <a:solidFill>
                  <a:schemeClr val="accent2"/>
                </a:solidFill>
                <a:effectLst/>
                <a:uLnTx/>
                <a:uFillTx/>
                <a:latin typeface="+mj-lt"/>
                <a:ea typeface="+mn-ea"/>
                <a:cs typeface="Segoe UI" pitchFamily="34" charset="0"/>
              </a:rPr>
              <a:t>Data Warehouse Units (DWUs)</a:t>
            </a:r>
            <a:endParaRPr kumimoji="0" lang="en-US" sz="4488" b="0" i="0" u="none" strike="noStrike" kern="1200" cap="none" spc="-100" normalizeH="0" baseline="0" noProof="0" dirty="0">
              <a:ln w="3175">
                <a:noFill/>
              </a:ln>
              <a:solidFill>
                <a:srgbClr val="0070C0"/>
              </a:solidFill>
              <a:effectLst/>
              <a:uLnTx/>
              <a:uFillTx/>
              <a:latin typeface="+mj-lt"/>
              <a:ea typeface="+mn-ea"/>
              <a:cs typeface="Segoe UI" pitchFamily="34" charset="0"/>
            </a:endParaRPr>
          </a:p>
        </p:txBody>
      </p:sp>
      <p:sp>
        <p:nvSpPr>
          <p:cNvPr id="23" name="Rectangle 22"/>
          <p:cNvSpPr/>
          <p:nvPr/>
        </p:nvSpPr>
        <p:spPr>
          <a:xfrm>
            <a:off x="4146011" y="1314076"/>
            <a:ext cx="8289582" cy="10494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66302" tIns="139891" rIns="186521" bIns="139891" rtlCol="0" anchor="ctr">
            <a:noAutofit/>
          </a:bodyPr>
          <a:lstStyle/>
          <a:p>
            <a:pPr marL="582873" marR="0" lvl="0" indent="0" defTabSz="914400" eaLnBrk="1" fontAlgn="auto" latinLnBrk="0" hangingPunct="1">
              <a:lnSpc>
                <a:spcPts val="2448"/>
              </a:lnSpc>
              <a:spcBef>
                <a:spcPts val="0"/>
              </a:spcBef>
              <a:spcAft>
                <a:spcPts val="0"/>
              </a:spcAft>
              <a:buClrTx/>
              <a:buSzTx/>
              <a:buFontTx/>
              <a:buNone/>
              <a:tabLst/>
              <a:defRPr/>
            </a:pPr>
            <a:r>
              <a:rPr kumimoji="0" lang="en-GB" sz="2040" b="0" i="0" u="none" strike="noStrike" kern="0" cap="none" spc="0" normalizeH="0" baseline="0" noProof="0" dirty="0">
                <a:ln>
                  <a:noFill/>
                </a:ln>
                <a:solidFill>
                  <a:sysClr val="windowText" lastClr="000000"/>
                </a:solidFill>
                <a:effectLst/>
                <a:uLnTx/>
                <a:uFillTx/>
                <a:latin typeface="+mj-lt"/>
              </a:rPr>
              <a:t>Number of records that can be loaded into the data warehouse per second</a:t>
            </a:r>
            <a:endParaRPr kumimoji="0" lang="en-US" sz="2040" b="0" i="0" u="none" strike="noStrike" kern="0" cap="none" spc="0" normalizeH="0" baseline="0" noProof="0" dirty="0">
              <a:ln>
                <a:noFill/>
              </a:ln>
              <a:solidFill>
                <a:sysClr val="windowText" lastClr="000000"/>
              </a:solidFill>
              <a:effectLst/>
              <a:uLnTx/>
              <a:uFillTx/>
              <a:latin typeface="+mj-lt"/>
            </a:endParaRPr>
          </a:p>
        </p:txBody>
      </p:sp>
      <p:sp>
        <p:nvSpPr>
          <p:cNvPr id="24" name="Rectangle 23"/>
          <p:cNvSpPr/>
          <p:nvPr/>
        </p:nvSpPr>
        <p:spPr>
          <a:xfrm>
            <a:off x="4146011" y="2422043"/>
            <a:ext cx="8289582" cy="10538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66302" tIns="139891" rIns="186521" bIns="139891" rtlCol="0" anchor="ctr">
            <a:noAutofit/>
          </a:bodyPr>
          <a:lstStyle/>
          <a:p>
            <a:pPr marL="582873" marR="0" lvl="0" indent="0" defTabSz="914400" eaLnBrk="1" fontAlgn="auto" latinLnBrk="0" hangingPunct="1">
              <a:lnSpc>
                <a:spcPts val="2448"/>
              </a:lnSpc>
              <a:spcBef>
                <a:spcPts val="0"/>
              </a:spcBef>
              <a:spcAft>
                <a:spcPts val="0"/>
              </a:spcAft>
              <a:buClrTx/>
              <a:buSzTx/>
              <a:buFontTx/>
              <a:buNone/>
              <a:tabLst/>
              <a:defRPr/>
            </a:pPr>
            <a:r>
              <a:rPr kumimoji="0" lang="en-GB" sz="2040" b="0" i="0" u="none" strike="noStrike" kern="0" cap="none" spc="0" normalizeH="0" baseline="0" noProof="0" dirty="0">
                <a:ln>
                  <a:noFill/>
                </a:ln>
                <a:solidFill>
                  <a:sysClr val="windowText" lastClr="000000"/>
                </a:solidFill>
                <a:effectLst/>
                <a:uLnTx/>
                <a:uFillTx/>
                <a:latin typeface="+mj-lt"/>
              </a:rPr>
              <a:t>Number of records that can be sequentially retrieved from the data warehouse per second</a:t>
            </a:r>
            <a:endParaRPr kumimoji="0" lang="en-US" sz="2040" b="0" i="0" u="none" strike="noStrike" kern="0" cap="none" spc="0" normalizeH="0" baseline="0" noProof="0" dirty="0">
              <a:ln>
                <a:noFill/>
              </a:ln>
              <a:solidFill>
                <a:sysClr val="windowText" lastClr="000000"/>
              </a:solidFill>
              <a:effectLst/>
              <a:uLnTx/>
              <a:uFillTx/>
              <a:latin typeface="+mj-lt"/>
            </a:endParaRPr>
          </a:p>
        </p:txBody>
      </p:sp>
      <p:grpSp>
        <p:nvGrpSpPr>
          <p:cNvPr id="27" name="Group 38"/>
          <p:cNvGrpSpPr>
            <a:grpSpLocks/>
          </p:cNvGrpSpPr>
          <p:nvPr/>
        </p:nvGrpSpPr>
        <p:grpSpPr bwMode="auto">
          <a:xfrm>
            <a:off x="4378256" y="1536191"/>
            <a:ext cx="605194" cy="605194"/>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ysClr val="windowText" lastClr="000000"/>
                </a:solidFill>
                <a:effectLst/>
                <a:uLnTx/>
                <a:uFillTx/>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ysClr val="windowText" lastClr="000000"/>
                </a:solidFill>
                <a:effectLst/>
                <a:uLnTx/>
                <a:uFillTx/>
              </a:endParaRPr>
            </a:p>
          </p:txBody>
        </p:sp>
      </p:grpSp>
      <p:grpSp>
        <p:nvGrpSpPr>
          <p:cNvPr id="38" name="Group 38"/>
          <p:cNvGrpSpPr>
            <a:grpSpLocks/>
          </p:cNvGrpSpPr>
          <p:nvPr/>
        </p:nvGrpSpPr>
        <p:grpSpPr bwMode="auto">
          <a:xfrm>
            <a:off x="4378256" y="2646368"/>
            <a:ext cx="605194" cy="605194"/>
            <a:chOff x="-3781305" y="3065460"/>
            <a:chExt cx="1777999" cy="1777999"/>
          </a:xfrm>
          <a:solidFill>
            <a:schemeClr val="bg1"/>
          </a:solidFill>
        </p:grpSpPr>
        <p:sp>
          <p:nvSpPr>
            <p:cNvPr id="3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ysClr val="windowText" lastClr="000000"/>
                </a:solidFill>
                <a:effectLst/>
                <a:uLnTx/>
                <a:uFillTx/>
              </a:endParaRPr>
            </a:p>
          </p:txBody>
        </p:sp>
        <p:sp>
          <p:nvSpPr>
            <p:cNvPr id="40"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ysClr val="windowText" lastClr="000000"/>
                </a:solidFill>
                <a:effectLst/>
                <a:uLnTx/>
                <a:uFillTx/>
              </a:endParaRPr>
            </a:p>
          </p:txBody>
        </p:sp>
      </p:grpSp>
      <p:grpSp>
        <p:nvGrpSpPr>
          <p:cNvPr id="41" name="Group 38"/>
          <p:cNvGrpSpPr>
            <a:grpSpLocks/>
          </p:cNvGrpSpPr>
          <p:nvPr/>
        </p:nvGrpSpPr>
        <p:grpSpPr bwMode="auto">
          <a:xfrm>
            <a:off x="2500663" y="3936974"/>
            <a:ext cx="605194" cy="605194"/>
            <a:chOff x="-3781305" y="3065460"/>
            <a:chExt cx="1777999" cy="1777999"/>
          </a:xfrm>
          <a:solidFill>
            <a:schemeClr val="bg1"/>
          </a:solidFill>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ysClr val="windowText" lastClr="000000"/>
                </a:solidFill>
                <a:effectLst/>
                <a:uLnTx/>
                <a:uFillTx/>
              </a:endParaRPr>
            </a:p>
          </p:txBody>
        </p:sp>
        <p:sp>
          <p:nvSpPr>
            <p:cNvPr id="4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ysClr val="windowText" lastClr="000000"/>
                </a:solidFill>
                <a:effectLst/>
                <a:uLnTx/>
                <a:uFillTx/>
              </a:endParaRPr>
            </a:p>
          </p:txBody>
        </p:sp>
      </p:grpSp>
      <p:sp>
        <p:nvSpPr>
          <p:cNvPr id="44" name="Rectangle 43"/>
          <p:cNvSpPr/>
          <p:nvPr/>
        </p:nvSpPr>
        <p:spPr>
          <a:xfrm>
            <a:off x="1824337" y="1314076"/>
            <a:ext cx="2221640" cy="104942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6521" tIns="139891" rIns="186521" bIns="139891" rtlCol="0" anchor="ctr">
            <a:noAutofit/>
          </a:bodyPr>
          <a:lstStyle/>
          <a:p>
            <a:pPr marL="408011" marR="0" lvl="0" indent="-408011" defTabSz="914400" eaLnBrk="1" fontAlgn="auto" latinLnBrk="0" hangingPunct="1">
              <a:lnSpc>
                <a:spcPct val="100000"/>
              </a:lnSpc>
              <a:spcBef>
                <a:spcPts val="0"/>
              </a:spcBef>
              <a:spcAft>
                <a:spcPts val="0"/>
              </a:spcAft>
              <a:buClrTx/>
              <a:buSzTx/>
              <a:buFontTx/>
              <a:buNone/>
              <a:tabLst/>
              <a:defRPr/>
            </a:pPr>
            <a:r>
              <a:rPr kumimoji="0" lang="en-US" sz="2856" b="0" i="0" u="none" strike="noStrike" kern="0" cap="none" spc="0" normalizeH="0" baseline="0" noProof="0" dirty="0">
                <a:ln>
                  <a:noFill/>
                </a:ln>
                <a:solidFill>
                  <a:schemeClr val="bg1"/>
                </a:solidFill>
                <a:effectLst/>
                <a:uLnTx/>
                <a:uFillTx/>
                <a:latin typeface="+mj-lt"/>
              </a:rPr>
              <a:t>Load rate</a:t>
            </a:r>
          </a:p>
        </p:txBody>
      </p:sp>
      <p:sp>
        <p:nvSpPr>
          <p:cNvPr id="45" name="Rectangle 44"/>
          <p:cNvSpPr/>
          <p:nvPr/>
        </p:nvSpPr>
        <p:spPr>
          <a:xfrm>
            <a:off x="1824337" y="2422043"/>
            <a:ext cx="2221640" cy="105384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6521" tIns="139891" rIns="186521" bIns="139891"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56" b="0" i="0" u="none" strike="noStrike" kern="0" cap="none" spc="0" normalizeH="0" baseline="0" noProof="0" dirty="0">
                <a:ln>
                  <a:noFill/>
                </a:ln>
                <a:solidFill>
                  <a:schemeClr val="bg1"/>
                </a:solidFill>
                <a:effectLst/>
                <a:uLnTx/>
                <a:uFillTx/>
                <a:latin typeface="+mj-lt"/>
              </a:rPr>
              <a:t>Scan rate</a:t>
            </a:r>
          </a:p>
        </p:txBody>
      </p:sp>
      <p:grpSp>
        <p:nvGrpSpPr>
          <p:cNvPr id="16" name="Group 15"/>
          <p:cNvGrpSpPr/>
          <p:nvPr/>
        </p:nvGrpSpPr>
        <p:grpSpPr>
          <a:xfrm>
            <a:off x="4352128" y="3752657"/>
            <a:ext cx="2768651" cy="2629608"/>
            <a:chOff x="6021058" y="3730335"/>
            <a:chExt cx="2714610" cy="2578281"/>
          </a:xfrm>
        </p:grpSpPr>
        <p:sp>
          <p:nvSpPr>
            <p:cNvPr id="385" name="Rectangle 10"/>
            <p:cNvSpPr>
              <a:spLocks noChangeArrowheads="1"/>
            </p:cNvSpPr>
            <p:nvPr/>
          </p:nvSpPr>
          <p:spPr bwMode="auto">
            <a:xfrm>
              <a:off x="6053714" y="3730335"/>
              <a:ext cx="2670734" cy="2573344"/>
            </a:xfrm>
            <a:prstGeom prst="rect">
              <a:avLst/>
            </a:prstGeom>
            <a:solidFill>
              <a:schemeClr val="bg1">
                <a:lumMod val="95000"/>
              </a:schemeClr>
            </a:solidFill>
            <a:ln>
              <a:noFill/>
            </a:ln>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grpSp>
          <p:nvGrpSpPr>
            <p:cNvPr id="14" name="Group 13"/>
            <p:cNvGrpSpPr/>
            <p:nvPr/>
          </p:nvGrpSpPr>
          <p:grpSpPr>
            <a:xfrm>
              <a:off x="6982020" y="4232160"/>
              <a:ext cx="745775" cy="1555921"/>
              <a:chOff x="7205045" y="4706015"/>
              <a:chExt cx="495182" cy="1033105"/>
            </a:xfrm>
          </p:grpSpPr>
          <p:sp>
            <p:nvSpPr>
              <p:cNvPr id="220" name="Rectangle 14"/>
              <p:cNvSpPr>
                <a:spLocks noChangeArrowheads="1"/>
              </p:cNvSpPr>
              <p:nvPr/>
            </p:nvSpPr>
            <p:spPr bwMode="auto">
              <a:xfrm>
                <a:off x="7205045" y="4706015"/>
                <a:ext cx="495182" cy="103310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21" name="Rectangle 15"/>
              <p:cNvSpPr>
                <a:spLocks noChangeArrowheads="1"/>
              </p:cNvSpPr>
              <p:nvPr/>
            </p:nvSpPr>
            <p:spPr bwMode="auto">
              <a:xfrm>
                <a:off x="7250732" y="4754649"/>
                <a:ext cx="403809" cy="89899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22" name="Rectangle 16"/>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23" name="Oval 23"/>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24" name="Rectangle 24"/>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25" name="Oval 31"/>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26" name="Rectangle 32"/>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27" name="Oval 39"/>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28" name="Rectangle 40"/>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29" name="Oval 47"/>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30" name="Rectangle 48"/>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31" name="Oval 55"/>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32" name="Rectangle 56"/>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33" name="Oval 63"/>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34" name="Rectangle 64"/>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35" name="Oval 71"/>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36" name="Rectangle 72"/>
              <p:cNvSpPr>
                <a:spLocks noChangeArrowheads="1"/>
              </p:cNvSpPr>
              <p:nvPr/>
            </p:nvSpPr>
            <p:spPr bwMode="auto">
              <a:xfrm>
                <a:off x="7205045" y="4706015"/>
                <a:ext cx="495182" cy="1033105"/>
              </a:xfrm>
              <a:prstGeom prst="rect">
                <a:avLst/>
              </a:prstGeom>
              <a:solidFill>
                <a:srgbClr val="00BCF2"/>
              </a:solidFill>
              <a:ln>
                <a:noFill/>
              </a:ln>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BCF2"/>
                  </a:solidFill>
                  <a:effectLst/>
                  <a:uLnTx/>
                  <a:uFillTx/>
                </a:endParaRPr>
              </a:p>
            </p:txBody>
          </p:sp>
          <p:sp>
            <p:nvSpPr>
              <p:cNvPr id="237" name="Rectangle 73"/>
              <p:cNvSpPr>
                <a:spLocks noChangeArrowheads="1"/>
              </p:cNvSpPr>
              <p:nvPr/>
            </p:nvSpPr>
            <p:spPr bwMode="auto">
              <a:xfrm>
                <a:off x="7250732" y="4754649"/>
                <a:ext cx="403809" cy="898992"/>
              </a:xfrm>
              <a:prstGeom prst="rect">
                <a:avLst/>
              </a:prstGeom>
              <a:solidFill>
                <a:srgbClr val="00BCF2">
                  <a:lumMod val="75000"/>
                </a:srgbClr>
              </a:solidFill>
              <a:ln>
                <a:noFill/>
              </a:ln>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38" name="Rectangle 74"/>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39" name="Oval 81"/>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40" name="Rectangle 82"/>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41" name="Oval 89"/>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42" name="Rectangle 90"/>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43" name="Oval 97"/>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44" name="Rectangle 98"/>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45" name="Oval 105"/>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46" name="Rectangle 106"/>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47" name="Oval 113"/>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48" name="Rectangle 114"/>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49" name="Oval 121"/>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50" name="Rectangle 122"/>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51" name="Oval 129"/>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sp>
          <p:nvSpPr>
            <p:cNvPr id="15" name="TextBox 14"/>
            <p:cNvSpPr txBox="1"/>
            <p:nvPr/>
          </p:nvSpPr>
          <p:spPr>
            <a:xfrm>
              <a:off x="6840022" y="3792149"/>
              <a:ext cx="1044197" cy="549702"/>
            </a:xfrm>
            <a:prstGeom prst="rect">
              <a:avLst/>
            </a:prstGeom>
            <a:noFill/>
          </p:spPr>
          <p:txBody>
            <a:bodyPr wrap="none" lIns="186521" tIns="149217" rIns="186521" bIns="149217" rtlCol="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1836" b="0" i="0" u="none" strike="noStrike" kern="0" cap="none" spc="0" normalizeH="0" baseline="0" noProof="0" dirty="0">
                  <a:ln>
                    <a:noFill/>
                  </a:ln>
                  <a:solidFill>
                    <a:schemeClr val="tx2">
                      <a:lumMod val="75000"/>
                    </a:schemeClr>
                  </a:solidFill>
                  <a:effectLst/>
                  <a:uLnTx/>
                  <a:uFillTx/>
                  <a:latin typeface="+mj-lt"/>
                </a:rPr>
                <a:t>% CPU</a:t>
              </a:r>
            </a:p>
          </p:txBody>
        </p:sp>
        <p:sp>
          <p:nvSpPr>
            <p:cNvPr id="382" name="TextBox 381"/>
            <p:cNvSpPr txBox="1"/>
            <p:nvPr/>
          </p:nvSpPr>
          <p:spPr>
            <a:xfrm>
              <a:off x="6021058" y="4670040"/>
              <a:ext cx="1057084" cy="549702"/>
            </a:xfrm>
            <a:prstGeom prst="rect">
              <a:avLst/>
            </a:prstGeom>
            <a:noFill/>
          </p:spPr>
          <p:txBody>
            <a:bodyPr wrap="none" lIns="186521" tIns="149217" rIns="186521" bIns="149217" rtlCol="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1836" b="0" i="0" u="none" strike="noStrike" kern="0" cap="none" spc="0" normalizeH="0" baseline="0" noProof="0" dirty="0">
                  <a:ln>
                    <a:noFill/>
                  </a:ln>
                  <a:solidFill>
                    <a:schemeClr val="tx2">
                      <a:lumMod val="75000"/>
                    </a:schemeClr>
                  </a:solidFill>
                  <a:effectLst/>
                  <a:uLnTx/>
                  <a:uFillTx/>
                  <a:latin typeface="+mj-lt"/>
                </a:rPr>
                <a:t>% read</a:t>
              </a:r>
            </a:p>
          </p:txBody>
        </p:sp>
        <p:sp>
          <p:nvSpPr>
            <p:cNvPr id="383" name="TextBox 382"/>
            <p:cNvSpPr txBox="1"/>
            <p:nvPr/>
          </p:nvSpPr>
          <p:spPr>
            <a:xfrm>
              <a:off x="7644985" y="4681764"/>
              <a:ext cx="1090683" cy="549702"/>
            </a:xfrm>
            <a:prstGeom prst="rect">
              <a:avLst/>
            </a:prstGeom>
            <a:noFill/>
          </p:spPr>
          <p:txBody>
            <a:bodyPr wrap="none" lIns="186521" tIns="149217" rIns="186521" bIns="149217" rtlCol="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1836" b="0" i="0" u="none" strike="noStrike" kern="0" cap="none" spc="0" normalizeH="0" baseline="0" noProof="0" dirty="0">
                  <a:ln>
                    <a:noFill/>
                  </a:ln>
                  <a:solidFill>
                    <a:schemeClr val="tx2">
                      <a:lumMod val="75000"/>
                    </a:schemeClr>
                  </a:solidFill>
                  <a:effectLst/>
                  <a:uLnTx/>
                  <a:uFillTx/>
                  <a:latin typeface="+mj-lt"/>
                </a:rPr>
                <a:t>% write</a:t>
              </a:r>
            </a:p>
          </p:txBody>
        </p:sp>
        <p:sp>
          <p:nvSpPr>
            <p:cNvPr id="384" name="TextBox 383"/>
            <p:cNvSpPr txBox="1"/>
            <p:nvPr/>
          </p:nvSpPr>
          <p:spPr>
            <a:xfrm>
              <a:off x="6638203" y="5758914"/>
              <a:ext cx="1454501" cy="549702"/>
            </a:xfrm>
            <a:prstGeom prst="rect">
              <a:avLst/>
            </a:prstGeom>
            <a:noFill/>
          </p:spPr>
          <p:txBody>
            <a:bodyPr wrap="none" lIns="186521" tIns="149217" rIns="186521" bIns="149217" rtlCol="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1836" b="0" i="0" u="none" strike="noStrike" kern="0" cap="none" spc="0" normalizeH="0" baseline="0" noProof="0" dirty="0">
                  <a:ln>
                    <a:noFill/>
                  </a:ln>
                  <a:solidFill>
                    <a:schemeClr val="tx2">
                      <a:lumMod val="75000"/>
                    </a:schemeClr>
                  </a:solidFill>
                  <a:effectLst/>
                  <a:uLnTx/>
                  <a:uFillTx/>
                  <a:latin typeface="+mj-lt"/>
                </a:rPr>
                <a:t>% memory</a:t>
              </a:r>
            </a:p>
          </p:txBody>
        </p:sp>
      </p:grpSp>
      <p:grpSp>
        <p:nvGrpSpPr>
          <p:cNvPr id="17" name="Group 16"/>
          <p:cNvGrpSpPr/>
          <p:nvPr/>
        </p:nvGrpSpPr>
        <p:grpSpPr>
          <a:xfrm>
            <a:off x="6780818" y="5450378"/>
            <a:ext cx="1614440" cy="967925"/>
            <a:chOff x="8774460" y="3881194"/>
            <a:chExt cx="1258730" cy="734335"/>
          </a:xfrm>
        </p:grpSpPr>
        <p:sp>
          <p:nvSpPr>
            <p:cNvPr id="380" name="Freeform 12"/>
            <p:cNvSpPr>
              <a:spLocks/>
            </p:cNvSpPr>
            <p:nvPr/>
          </p:nvSpPr>
          <p:spPr bwMode="auto">
            <a:xfrm>
              <a:off x="8944032" y="3881194"/>
              <a:ext cx="1089158" cy="717226"/>
            </a:xfrm>
            <a:custGeom>
              <a:avLst/>
              <a:gdLst>
                <a:gd name="T0" fmla="*/ 378 w 450"/>
                <a:gd name="T1" fmla="*/ 130 h 296"/>
                <a:gd name="T2" fmla="*/ 378 w 450"/>
                <a:gd name="T3" fmla="*/ 124 h 296"/>
                <a:gd name="T4" fmla="*/ 254 w 450"/>
                <a:gd name="T5" fmla="*/ 0 h 296"/>
                <a:gd name="T6" fmla="*/ 150 w 450"/>
                <a:gd name="T7" fmla="*/ 55 h 296"/>
                <a:gd name="T8" fmla="*/ 116 w 450"/>
                <a:gd name="T9" fmla="*/ 46 h 296"/>
                <a:gd name="T10" fmla="*/ 76 w 450"/>
                <a:gd name="T11" fmla="*/ 58 h 296"/>
                <a:gd name="T12" fmla="*/ 44 w 450"/>
                <a:gd name="T13" fmla="*/ 116 h 296"/>
                <a:gd name="T14" fmla="*/ 0 w 450"/>
                <a:gd name="T15" fmla="*/ 198 h 296"/>
                <a:gd name="T16" fmla="*/ 86 w 450"/>
                <a:gd name="T17" fmla="*/ 296 h 296"/>
                <a:gd name="T18" fmla="*/ 97 w 450"/>
                <a:gd name="T19" fmla="*/ 296 h 296"/>
                <a:gd name="T20" fmla="*/ 107 w 450"/>
                <a:gd name="T21" fmla="*/ 296 h 296"/>
                <a:gd name="T22" fmla="*/ 310 w 450"/>
                <a:gd name="T23" fmla="*/ 296 h 296"/>
                <a:gd name="T24" fmla="*/ 314 w 450"/>
                <a:gd name="T25" fmla="*/ 296 h 296"/>
                <a:gd name="T26" fmla="*/ 319 w 450"/>
                <a:gd name="T27" fmla="*/ 296 h 296"/>
                <a:gd name="T28" fmla="*/ 334 w 450"/>
                <a:gd name="T29" fmla="*/ 296 h 296"/>
                <a:gd name="T30" fmla="*/ 366 w 450"/>
                <a:gd name="T31" fmla="*/ 296 h 296"/>
                <a:gd name="T32" fmla="*/ 450 w 450"/>
                <a:gd name="T33" fmla="*/ 212 h 296"/>
                <a:gd name="T34" fmla="*/ 378 w 450"/>
                <a:gd name="T35" fmla="*/ 13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96">
                  <a:moveTo>
                    <a:pt x="378" y="130"/>
                  </a:moveTo>
                  <a:cubicBezTo>
                    <a:pt x="378" y="128"/>
                    <a:pt x="378" y="125"/>
                    <a:pt x="378" y="124"/>
                  </a:cubicBezTo>
                  <a:cubicBezTo>
                    <a:pt x="378" y="55"/>
                    <a:pt x="322" y="0"/>
                    <a:pt x="254" y="0"/>
                  </a:cubicBezTo>
                  <a:cubicBezTo>
                    <a:pt x="211" y="0"/>
                    <a:pt x="173" y="22"/>
                    <a:pt x="150" y="55"/>
                  </a:cubicBezTo>
                  <a:cubicBezTo>
                    <a:pt x="140" y="49"/>
                    <a:pt x="129" y="46"/>
                    <a:pt x="116" y="46"/>
                  </a:cubicBezTo>
                  <a:cubicBezTo>
                    <a:pt x="101" y="46"/>
                    <a:pt x="88" y="51"/>
                    <a:pt x="76" y="58"/>
                  </a:cubicBezTo>
                  <a:cubicBezTo>
                    <a:pt x="57" y="71"/>
                    <a:pt x="45" y="92"/>
                    <a:pt x="44" y="116"/>
                  </a:cubicBezTo>
                  <a:cubicBezTo>
                    <a:pt x="18" y="134"/>
                    <a:pt x="0" y="164"/>
                    <a:pt x="0" y="198"/>
                  </a:cubicBezTo>
                  <a:cubicBezTo>
                    <a:pt x="0" y="249"/>
                    <a:pt x="38" y="290"/>
                    <a:pt x="86" y="296"/>
                  </a:cubicBezTo>
                  <a:cubicBezTo>
                    <a:pt x="90" y="296"/>
                    <a:pt x="94" y="296"/>
                    <a:pt x="97" y="296"/>
                  </a:cubicBezTo>
                  <a:cubicBezTo>
                    <a:pt x="101" y="296"/>
                    <a:pt x="104" y="296"/>
                    <a:pt x="107" y="296"/>
                  </a:cubicBezTo>
                  <a:cubicBezTo>
                    <a:pt x="153" y="296"/>
                    <a:pt x="259" y="296"/>
                    <a:pt x="310" y="296"/>
                  </a:cubicBezTo>
                  <a:cubicBezTo>
                    <a:pt x="311" y="296"/>
                    <a:pt x="313" y="296"/>
                    <a:pt x="314" y="296"/>
                  </a:cubicBezTo>
                  <a:cubicBezTo>
                    <a:pt x="319" y="296"/>
                    <a:pt x="319" y="296"/>
                    <a:pt x="319" y="296"/>
                  </a:cubicBezTo>
                  <a:cubicBezTo>
                    <a:pt x="321" y="296"/>
                    <a:pt x="329" y="296"/>
                    <a:pt x="334" y="296"/>
                  </a:cubicBezTo>
                  <a:cubicBezTo>
                    <a:pt x="366" y="296"/>
                    <a:pt x="366" y="296"/>
                    <a:pt x="366" y="296"/>
                  </a:cubicBezTo>
                  <a:cubicBezTo>
                    <a:pt x="412" y="295"/>
                    <a:pt x="450" y="258"/>
                    <a:pt x="450" y="212"/>
                  </a:cubicBezTo>
                  <a:cubicBezTo>
                    <a:pt x="450" y="170"/>
                    <a:pt x="418" y="135"/>
                    <a:pt x="378" y="130"/>
                  </a:cubicBezTo>
                  <a:close/>
                </a:path>
              </a:pathLst>
            </a:custGeom>
            <a:solidFill>
              <a:srgbClr val="0072C6"/>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381" name="Freeform 8"/>
            <p:cNvSpPr>
              <a:spLocks/>
            </p:cNvSpPr>
            <p:nvPr/>
          </p:nvSpPr>
          <p:spPr bwMode="auto">
            <a:xfrm>
              <a:off x="8774460" y="4228890"/>
              <a:ext cx="588533" cy="386639"/>
            </a:xfrm>
            <a:custGeom>
              <a:avLst/>
              <a:gdLst>
                <a:gd name="T0" fmla="*/ 1245 w 1482"/>
                <a:gd name="T1" fmla="*/ 427 h 974"/>
                <a:gd name="T2" fmla="*/ 1245 w 1482"/>
                <a:gd name="T3" fmla="*/ 408 h 974"/>
                <a:gd name="T4" fmla="*/ 836 w 1482"/>
                <a:gd name="T5" fmla="*/ 0 h 974"/>
                <a:gd name="T6" fmla="*/ 496 w 1482"/>
                <a:gd name="T7" fmla="*/ 182 h 974"/>
                <a:gd name="T8" fmla="*/ 384 w 1482"/>
                <a:gd name="T9" fmla="*/ 152 h 974"/>
                <a:gd name="T10" fmla="*/ 252 w 1482"/>
                <a:gd name="T11" fmla="*/ 192 h 974"/>
                <a:gd name="T12" fmla="*/ 147 w 1482"/>
                <a:gd name="T13" fmla="*/ 383 h 974"/>
                <a:gd name="T14" fmla="*/ 0 w 1482"/>
                <a:gd name="T15" fmla="*/ 653 h 974"/>
                <a:gd name="T16" fmla="*/ 286 w 1482"/>
                <a:gd name="T17" fmla="*/ 974 h 974"/>
                <a:gd name="T18" fmla="*/ 321 w 1482"/>
                <a:gd name="T19" fmla="*/ 974 h 974"/>
                <a:gd name="T20" fmla="*/ 354 w 1482"/>
                <a:gd name="T21" fmla="*/ 974 h 974"/>
                <a:gd name="T22" fmla="*/ 1021 w 1482"/>
                <a:gd name="T23" fmla="*/ 974 h 974"/>
                <a:gd name="T24" fmla="*/ 1035 w 1482"/>
                <a:gd name="T25" fmla="*/ 974 h 974"/>
                <a:gd name="T26" fmla="*/ 1051 w 1482"/>
                <a:gd name="T27" fmla="*/ 974 h 974"/>
                <a:gd name="T28" fmla="*/ 1100 w 1482"/>
                <a:gd name="T29" fmla="*/ 974 h 974"/>
                <a:gd name="T30" fmla="*/ 1207 w 1482"/>
                <a:gd name="T31" fmla="*/ 974 h 974"/>
                <a:gd name="T32" fmla="*/ 1482 w 1482"/>
                <a:gd name="T33" fmla="*/ 699 h 974"/>
                <a:gd name="T34" fmla="*/ 1245 w 1482"/>
                <a:gd name="T35" fmla="*/ 427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2" h="974">
                  <a:moveTo>
                    <a:pt x="1245" y="427"/>
                  </a:moveTo>
                  <a:cubicBezTo>
                    <a:pt x="1245" y="422"/>
                    <a:pt x="1245" y="413"/>
                    <a:pt x="1245" y="408"/>
                  </a:cubicBezTo>
                  <a:cubicBezTo>
                    <a:pt x="1245" y="182"/>
                    <a:pt x="1062" y="0"/>
                    <a:pt x="836" y="0"/>
                  </a:cubicBezTo>
                  <a:cubicBezTo>
                    <a:pt x="694" y="0"/>
                    <a:pt x="569" y="73"/>
                    <a:pt x="496" y="182"/>
                  </a:cubicBezTo>
                  <a:cubicBezTo>
                    <a:pt x="463" y="163"/>
                    <a:pt x="425" y="152"/>
                    <a:pt x="384" y="152"/>
                  </a:cubicBezTo>
                  <a:cubicBezTo>
                    <a:pt x="335" y="152"/>
                    <a:pt x="289" y="167"/>
                    <a:pt x="252" y="192"/>
                  </a:cubicBezTo>
                  <a:cubicBezTo>
                    <a:pt x="190" y="233"/>
                    <a:pt x="149" y="304"/>
                    <a:pt x="147" y="383"/>
                  </a:cubicBezTo>
                  <a:cubicBezTo>
                    <a:pt x="60" y="441"/>
                    <a:pt x="0" y="541"/>
                    <a:pt x="0" y="653"/>
                  </a:cubicBezTo>
                  <a:cubicBezTo>
                    <a:pt x="0" y="819"/>
                    <a:pt x="125" y="955"/>
                    <a:pt x="286" y="974"/>
                  </a:cubicBezTo>
                  <a:cubicBezTo>
                    <a:pt x="297" y="974"/>
                    <a:pt x="310" y="974"/>
                    <a:pt x="321" y="974"/>
                  </a:cubicBezTo>
                  <a:cubicBezTo>
                    <a:pt x="332" y="974"/>
                    <a:pt x="343" y="974"/>
                    <a:pt x="354" y="974"/>
                  </a:cubicBezTo>
                  <a:cubicBezTo>
                    <a:pt x="504" y="974"/>
                    <a:pt x="855" y="974"/>
                    <a:pt x="1021" y="974"/>
                  </a:cubicBezTo>
                  <a:cubicBezTo>
                    <a:pt x="1027" y="974"/>
                    <a:pt x="1031" y="974"/>
                    <a:pt x="1035" y="974"/>
                  </a:cubicBezTo>
                  <a:cubicBezTo>
                    <a:pt x="1051" y="974"/>
                    <a:pt x="1051" y="974"/>
                    <a:pt x="1051" y="974"/>
                  </a:cubicBezTo>
                  <a:cubicBezTo>
                    <a:pt x="1060" y="974"/>
                    <a:pt x="1084" y="974"/>
                    <a:pt x="1100" y="974"/>
                  </a:cubicBezTo>
                  <a:cubicBezTo>
                    <a:pt x="1207" y="974"/>
                    <a:pt x="1207" y="974"/>
                    <a:pt x="1207" y="974"/>
                  </a:cubicBezTo>
                  <a:cubicBezTo>
                    <a:pt x="1359" y="972"/>
                    <a:pt x="1482" y="849"/>
                    <a:pt x="1482" y="699"/>
                  </a:cubicBezTo>
                  <a:cubicBezTo>
                    <a:pt x="1482" y="560"/>
                    <a:pt x="1378" y="446"/>
                    <a:pt x="1245" y="427"/>
                  </a:cubicBezTo>
                  <a:close/>
                </a:path>
              </a:pathLst>
            </a:custGeom>
            <a:solidFill>
              <a:srgbClr val="00BCF2">
                <a:lumMod val="40000"/>
                <a:lumOff val="60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sp>
        <p:nvSpPr>
          <p:cNvPr id="390" name="Freeform 95"/>
          <p:cNvSpPr>
            <a:spLocks/>
          </p:cNvSpPr>
          <p:nvPr/>
        </p:nvSpPr>
        <p:spPr bwMode="auto">
          <a:xfrm flipH="1">
            <a:off x="111681" y="4749444"/>
            <a:ext cx="2789764" cy="181173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38100">
            <a:solidFill>
              <a:srgbClr val="10117D"/>
            </a:solidFill>
            <a:prstDash val="sysDash"/>
            <a:round/>
            <a:headEnd/>
            <a:tailEnd/>
          </a:ln>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nvGrpSpPr>
          <p:cNvPr id="450" name="Group 449"/>
          <p:cNvGrpSpPr/>
          <p:nvPr/>
        </p:nvGrpSpPr>
        <p:grpSpPr>
          <a:xfrm>
            <a:off x="1559098" y="5452673"/>
            <a:ext cx="1065039" cy="1044952"/>
            <a:chOff x="570606" y="5612779"/>
            <a:chExt cx="841749" cy="825873"/>
          </a:xfrm>
        </p:grpSpPr>
        <p:sp>
          <p:nvSpPr>
            <p:cNvPr id="392" name="Freeform 55"/>
            <p:cNvSpPr>
              <a:spLocks/>
            </p:cNvSpPr>
            <p:nvPr/>
          </p:nvSpPr>
          <p:spPr bwMode="auto">
            <a:xfrm>
              <a:off x="665784" y="6277677"/>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grpSp>
          <p:nvGrpSpPr>
            <p:cNvPr id="393" name="Group 392"/>
            <p:cNvGrpSpPr/>
            <p:nvPr/>
          </p:nvGrpSpPr>
          <p:grpSpPr>
            <a:xfrm>
              <a:off x="570606" y="5612779"/>
              <a:ext cx="595623" cy="824538"/>
              <a:chOff x="13103226" y="2775830"/>
              <a:chExt cx="1039812" cy="1407232"/>
            </a:xfrm>
          </p:grpSpPr>
          <p:sp>
            <p:nvSpPr>
              <p:cNvPr id="394" name="Rectangle 5"/>
              <p:cNvSpPr>
                <a:spLocks noChangeArrowheads="1"/>
              </p:cNvSpPr>
              <p:nvPr/>
            </p:nvSpPr>
            <p:spPr bwMode="auto">
              <a:xfrm>
                <a:off x="13103226" y="2775830"/>
                <a:ext cx="1039812" cy="1407232"/>
              </a:xfrm>
              <a:prstGeom prst="rect">
                <a:avLst/>
              </a:prstGeom>
              <a:solidFill>
                <a:schemeClr val="accent4">
                  <a:lumMod val="75000"/>
                </a:schemeClr>
              </a:solidFill>
              <a:ln>
                <a:noFill/>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9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9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9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9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99"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00"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01"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02"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grpSp>
      <p:grpSp>
        <p:nvGrpSpPr>
          <p:cNvPr id="21" name="Group 20"/>
          <p:cNvGrpSpPr/>
          <p:nvPr/>
        </p:nvGrpSpPr>
        <p:grpSpPr>
          <a:xfrm>
            <a:off x="660389" y="5657856"/>
            <a:ext cx="821005" cy="841039"/>
            <a:chOff x="1816538" y="5583257"/>
            <a:chExt cx="702664" cy="719810"/>
          </a:xfrm>
        </p:grpSpPr>
        <p:sp>
          <p:nvSpPr>
            <p:cNvPr id="449" name="Freeform 55"/>
            <p:cNvSpPr>
              <a:spLocks/>
            </p:cNvSpPr>
            <p:nvPr/>
          </p:nvSpPr>
          <p:spPr bwMode="auto">
            <a:xfrm>
              <a:off x="1869368" y="6162950"/>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grpSp>
          <p:nvGrpSpPr>
            <p:cNvPr id="439" name="Group 438"/>
            <p:cNvGrpSpPr/>
            <p:nvPr/>
          </p:nvGrpSpPr>
          <p:grpSpPr>
            <a:xfrm>
              <a:off x="1816538" y="5583257"/>
              <a:ext cx="518446" cy="717700"/>
              <a:chOff x="13103226" y="2775830"/>
              <a:chExt cx="1039812" cy="1407232"/>
            </a:xfrm>
          </p:grpSpPr>
          <p:sp>
            <p:nvSpPr>
              <p:cNvPr id="440"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4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4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4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4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45"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46"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47"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48"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grpSp>
      <p:grpSp>
        <p:nvGrpSpPr>
          <p:cNvPr id="456" name="Group 2"/>
          <p:cNvGrpSpPr/>
          <p:nvPr/>
        </p:nvGrpSpPr>
        <p:grpSpPr>
          <a:xfrm>
            <a:off x="-1203" y="6642734"/>
            <a:ext cx="12436795" cy="361047"/>
            <a:chOff x="2577137" y="4571778"/>
            <a:chExt cx="9101124" cy="1390560"/>
          </a:xfrm>
        </p:grpSpPr>
        <p:sp>
          <p:nvSpPr>
            <p:cNvPr id="457" name="TextBox 4"/>
            <p:cNvSpPr txBox="1"/>
            <p:nvPr/>
          </p:nvSpPr>
          <p:spPr>
            <a:xfrm>
              <a:off x="2577137" y="4571778"/>
              <a:ext cx="3034890" cy="1390458"/>
            </a:xfrm>
            <a:prstGeom prst="rect">
              <a:avLst/>
            </a:prstGeom>
            <a:solidFill>
              <a:schemeClr val="accent2"/>
            </a:solidFill>
          </p:spPr>
          <p:txBody>
            <a:bodyPr wrap="square" lIns="466302" tIns="139891" rIns="373041" rtlCol="0">
              <a:noAutofit/>
            </a:bodyPr>
            <a:lstStyle/>
            <a:p>
              <a:pPr marL="0" marR="0" lvl="0" indent="0" defTabSz="914400" eaLnBrk="1" fontAlgn="auto" latinLnBrk="0" hangingPunct="1">
                <a:lnSpc>
                  <a:spcPts val="3060"/>
                </a:lnSpc>
                <a:spcBef>
                  <a:spcPts val="0"/>
                </a:spcBef>
                <a:spcAft>
                  <a:spcPts val="0"/>
                </a:spcAft>
                <a:buClrTx/>
                <a:buSzTx/>
                <a:buFontTx/>
                <a:buNone/>
                <a:tabLst/>
                <a:defRPr/>
              </a:pPr>
              <a:r>
                <a:rPr kumimoji="0" lang="en-US" sz="2856" b="0" i="0" u="none" strike="noStrike" kern="0" cap="none" spc="0" normalizeH="0" baseline="0" noProof="0" dirty="0">
                  <a:ln>
                    <a:noFill/>
                  </a:ln>
                  <a:solidFill>
                    <a:srgbClr val="FFFFFF"/>
                  </a:solidFill>
                  <a:effectLst/>
                  <a:uLnTx/>
                  <a:uFillTx/>
                  <a:latin typeface="Segoe UI Light"/>
                </a:rPr>
                <a:t> </a:t>
              </a:r>
            </a:p>
          </p:txBody>
        </p:sp>
        <p:sp>
          <p:nvSpPr>
            <p:cNvPr id="458" name="TextBox 6"/>
            <p:cNvSpPr txBox="1"/>
            <p:nvPr/>
          </p:nvSpPr>
          <p:spPr>
            <a:xfrm>
              <a:off x="5612027" y="4572324"/>
              <a:ext cx="6066234" cy="1390014"/>
            </a:xfrm>
            <a:prstGeom prst="rect">
              <a:avLst/>
            </a:prstGeom>
            <a:solidFill>
              <a:schemeClr val="accent2">
                <a:lumMod val="50000"/>
              </a:schemeClr>
            </a:solidFill>
          </p:spPr>
          <p:txBody>
            <a:bodyPr wrap="square" lIns="466302" tIns="139891" rIns="652822" rtlCol="0">
              <a:noAutofit/>
            </a:bodyPr>
            <a:lstStyle/>
            <a:p>
              <a:pPr marL="0" marR="0" lvl="0" indent="0" defTabSz="932137" eaLnBrk="1" fontAlgn="auto" latinLnBrk="0" hangingPunct="1">
                <a:lnSpc>
                  <a:spcPts val="3000"/>
                </a:lnSpc>
                <a:spcBef>
                  <a:spcPts val="0"/>
                </a:spcBef>
                <a:spcAft>
                  <a:spcPts val="0"/>
                </a:spcAft>
                <a:buClrTx/>
                <a:buSzTx/>
                <a:buFontTx/>
                <a:buNone/>
                <a:tabLst/>
                <a:defRPr/>
              </a:pPr>
              <a:endParaRPr kumimoji="0" lang="en-US" sz="2856" b="0" i="0" u="none" strike="noStrike" kern="0" cap="none" spc="0" normalizeH="0" baseline="0" noProof="0" dirty="0">
                <a:ln>
                  <a:noFill/>
                </a:ln>
                <a:solidFill>
                  <a:srgbClr val="FFFFFF"/>
                </a:solidFill>
                <a:effectLst/>
                <a:uLnTx/>
                <a:uFillTx/>
                <a:latin typeface="Segoe UI Light"/>
              </a:endParaRPr>
            </a:p>
          </p:txBody>
        </p:sp>
      </p:grpSp>
      <p:sp>
        <p:nvSpPr>
          <p:cNvPr id="2" name="Rectangle 1"/>
          <p:cNvSpPr/>
          <p:nvPr/>
        </p:nvSpPr>
        <p:spPr>
          <a:xfrm>
            <a:off x="7447652" y="3762822"/>
            <a:ext cx="4703362" cy="1631216"/>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2000" b="0" i="0" u="none" strike="noStrike" kern="0" cap="none" spc="0" normalizeH="0" baseline="0" noProof="0" dirty="0">
                <a:ln>
                  <a:noFill/>
                </a:ln>
                <a:solidFill>
                  <a:schemeClr val="tx2"/>
                </a:solidFill>
                <a:effectLst/>
                <a:uLnTx/>
                <a:uFillTx/>
              </a:rPr>
              <a:t>SQL Data Warehouse introduces Data Warehouse Units (DWUs) as an abstraction of computational resources (CPUs, memory, storage I/O) aggregated across a number of nodes</a:t>
            </a:r>
          </a:p>
        </p:txBody>
      </p:sp>
    </p:spTree>
    <p:extLst>
      <p:ext uri="{BB962C8B-B14F-4D97-AF65-F5344CB8AC3E}">
        <p14:creationId xmlns:p14="http://schemas.microsoft.com/office/powerpoint/2010/main" val="1457270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750" fill="hold"/>
                                        <p:tgtEl>
                                          <p:spTgt spid="23"/>
                                        </p:tgtEl>
                                        <p:attrNameLst>
                                          <p:attrName>ppt_x</p:attrName>
                                        </p:attrNameLst>
                                      </p:cBhvr>
                                      <p:tavLst>
                                        <p:tav tm="0">
                                          <p:val>
                                            <p:strVal val="0-#ppt_w/2"/>
                                          </p:val>
                                        </p:tav>
                                        <p:tav tm="100000">
                                          <p:val>
                                            <p:strVal val="#ppt_x"/>
                                          </p:val>
                                        </p:tav>
                                      </p:tavLst>
                                    </p:anim>
                                    <p:anim calcmode="lin" valueType="num">
                                      <p:cBhvr additive="base">
                                        <p:cTn id="17" dur="750" fill="hold"/>
                                        <p:tgtEl>
                                          <p:spTgt spid="23"/>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250"/>
                                        <p:tgtEl>
                                          <p:spTgt spid="27"/>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7"/>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0-#ppt_w/2"/>
                                          </p:val>
                                        </p:tav>
                                        <p:tav tm="100000">
                                          <p:val>
                                            <p:strVal val="#ppt_x"/>
                                          </p:val>
                                        </p:tav>
                                      </p:tavLst>
                                    </p:anim>
                                    <p:anim calcmode="lin" valueType="num">
                                      <p:cBhvr additive="base">
                                        <p:cTn id="28" dur="75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50"/>
                                        <p:tgtEl>
                                          <p:spTgt spid="38"/>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38"/>
                                        </p:tgtEl>
                                        <p:attrNameLst>
                                          <p:attrName>ppt_x</p:attrName>
                                          <p:attrName>ppt_y</p:attrName>
                                        </p:attrNameLst>
                                      </p:cBhvr>
                                      <p:rCtr x="-1851" y="0"/>
                                    </p:animMotion>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250"/>
                                        <p:tgtEl>
                                          <p:spTgt spid="41"/>
                                        </p:tgtEl>
                                      </p:cBhvr>
                                    </p:animEffect>
                                  </p:childTnLst>
                                </p:cTn>
                              </p:par>
                              <p:par>
                                <p:cTn id="39" presetID="35" presetClass="path" presetSubtype="0" decel="100000" fill="hold" nodeType="withEffect">
                                  <p:stCondLst>
                                    <p:cond delay="0"/>
                                  </p:stCondLst>
                                  <p:childTnLst>
                                    <p:animMotion origin="layout" path="M -3.10186E-6 1.39809E-6 L -0.03689 1.39809E-6 " pathEditMode="relative" rAng="0" ptsTypes="AA">
                                      <p:cBhvr>
                                        <p:cTn id="40" dur="500" spd="-100000" fill="hold"/>
                                        <p:tgtEl>
                                          <p:spTgt spid="41"/>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44" grpId="0" animBg="1"/>
      <p:bldP spid="4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bwMode="auto">
          <a:xfrm>
            <a:off x="6675437" y="2049462"/>
            <a:ext cx="5562600" cy="4648200"/>
          </a:xfrm>
          <a:prstGeom prst="rect">
            <a:avLst/>
          </a:prstGeom>
          <a:solidFill>
            <a:srgbClr val="96969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0" name="Rectangle 29"/>
          <p:cNvSpPr/>
          <p:nvPr/>
        </p:nvSpPr>
        <p:spPr bwMode="auto">
          <a:xfrm>
            <a:off x="122237" y="2049462"/>
            <a:ext cx="6400800" cy="4648200"/>
          </a:xfrm>
          <a:prstGeom prst="rect">
            <a:avLst/>
          </a:prstGeom>
          <a:solidFill>
            <a:srgbClr val="96969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 name="Title 3"/>
          <p:cNvSpPr>
            <a:spLocks noGrp="1"/>
          </p:cNvSpPr>
          <p:nvPr>
            <p:ph type="title"/>
          </p:nvPr>
        </p:nvSpPr>
        <p:spPr/>
        <p:txBody>
          <a:bodyPr/>
          <a:lstStyle/>
          <a:p>
            <a:r>
              <a:rPr lang="en-US" dirty="0"/>
              <a:t>Where does SQL DW fit?</a:t>
            </a:r>
          </a:p>
        </p:txBody>
      </p:sp>
      <p:grpSp>
        <p:nvGrpSpPr>
          <p:cNvPr id="46" name="Group 45"/>
          <p:cNvGrpSpPr/>
          <p:nvPr/>
        </p:nvGrpSpPr>
        <p:grpSpPr>
          <a:xfrm>
            <a:off x="350837" y="2811462"/>
            <a:ext cx="2743201" cy="3478773"/>
            <a:chOff x="350837" y="2811462"/>
            <a:chExt cx="2743201" cy="3478773"/>
          </a:xfrm>
        </p:grpSpPr>
        <p:grpSp>
          <p:nvGrpSpPr>
            <p:cNvPr id="45" name="Group 44"/>
            <p:cNvGrpSpPr/>
            <p:nvPr/>
          </p:nvGrpSpPr>
          <p:grpSpPr>
            <a:xfrm>
              <a:off x="350837" y="2811462"/>
              <a:ext cx="2743201" cy="3478773"/>
              <a:chOff x="350837" y="2811462"/>
              <a:chExt cx="2743201" cy="3478773"/>
            </a:xfrm>
            <a:effectLst>
              <a:outerShdw blurRad="50800" dist="38100" dir="2700000" algn="tl" rotWithShape="0">
                <a:prstClr val="black">
                  <a:alpha val="40000"/>
                </a:prstClr>
              </a:outerShdw>
            </a:effectLst>
          </p:grpSpPr>
          <p:sp>
            <p:nvSpPr>
              <p:cNvPr id="19" name="Rectangle 18"/>
              <p:cNvSpPr/>
              <p:nvPr/>
            </p:nvSpPr>
            <p:spPr bwMode="auto">
              <a:xfrm>
                <a:off x="350837" y="2815515"/>
                <a:ext cx="2743200" cy="3474720"/>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p:cNvSpPr/>
              <p:nvPr/>
            </p:nvSpPr>
            <p:spPr bwMode="auto">
              <a:xfrm>
                <a:off x="350838" y="2811462"/>
                <a:ext cx="2743200" cy="1107664"/>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 Server VM</a:t>
                </a:r>
              </a:p>
              <a:p>
                <a:pPr marL="0" marR="0" lvl="0" indent="0" algn="ctr" defTabSz="951028" eaLnBrk="1" fontAlgn="base" latinLnBrk="0" hangingPunct="1">
                  <a:lnSpc>
                    <a:spcPct val="90000"/>
                  </a:lnSpc>
                  <a:spcBef>
                    <a:spcPct val="0"/>
                  </a:spcBef>
                  <a:spcAft>
                    <a:spcPct val="0"/>
                  </a:spcAft>
                  <a:buClrTx/>
                  <a:buSzTx/>
                  <a:buFontTx/>
                  <a:buNone/>
                  <a:tabLst/>
                  <a:defRPr/>
                </a:pPr>
                <a:r>
                  <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0" lang="en-US" sz="204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Iaas</a:t>
                </a:r>
                <a:r>
                  <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endParaRPr kumimoji="0" lang="en-US" sz="183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TextBox 20"/>
            <p:cNvSpPr txBox="1"/>
            <p:nvPr/>
          </p:nvSpPr>
          <p:spPr>
            <a:xfrm>
              <a:off x="350838" y="3956988"/>
              <a:ext cx="2733559" cy="2188083"/>
            </a:xfrm>
            <a:prstGeom prst="rect">
              <a:avLst/>
            </a:prstGeom>
            <a:noFill/>
            <a:ln>
              <a:noFill/>
            </a:ln>
          </p:spPr>
          <p:txBody>
            <a:bodyPr wrap="square" lIns="186521" tIns="149217" rIns="186521" bIns="149217" rtlCol="0">
              <a:spAutoFit/>
            </a:bodyPr>
            <a:lstStyle/>
            <a:p>
              <a:pPr marL="0" marR="0" lvl="0" indent="0" defTabSz="914400" eaLnBrk="1" fontAlgn="auto" latinLnBrk="0" hangingPunct="1">
                <a:lnSpc>
                  <a:spcPct val="90000"/>
                </a:lnSpc>
                <a:spcBef>
                  <a:spcPts val="0"/>
                </a:spcBef>
                <a:spcAft>
                  <a:spcPts val="1224"/>
                </a:spcAft>
                <a:buClrTx/>
                <a:buSzTx/>
                <a:buFontTx/>
                <a:buNone/>
                <a:tabLst/>
                <a:defRPr/>
              </a:pPr>
              <a:r>
                <a:rPr kumimoji="0" lang="en-US" sz="1836" b="0" i="0" u="none" strike="noStrike" kern="0" cap="none" spc="0" normalizeH="0" baseline="0" noProof="0" dirty="0">
                  <a:ln>
                    <a:noFill/>
                  </a:ln>
                  <a:solidFill>
                    <a:srgbClr val="505050">
                      <a:lumMod val="50000"/>
                    </a:srgbClr>
                  </a:solidFill>
                  <a:effectLst/>
                  <a:uLnTx/>
                  <a:uFillTx/>
                </a:rPr>
                <a:t>OLTP / DW workloads</a:t>
              </a:r>
            </a:p>
            <a:p>
              <a:pPr marL="0" marR="0" lvl="0" indent="0" defTabSz="914400" eaLnBrk="1" fontAlgn="auto" latinLnBrk="0" hangingPunct="1">
                <a:lnSpc>
                  <a:spcPct val="90000"/>
                </a:lnSpc>
                <a:spcBef>
                  <a:spcPts val="0"/>
                </a:spcBef>
                <a:spcAft>
                  <a:spcPts val="1224"/>
                </a:spcAft>
                <a:buClrTx/>
                <a:buSzTx/>
                <a:buFontTx/>
                <a:buNone/>
                <a:tabLst/>
                <a:defRPr/>
              </a:pPr>
              <a:r>
                <a:rPr kumimoji="0" lang="en-US" sz="1836" b="0" i="0" u="none" strike="noStrike" kern="0" cap="none" spc="0" normalizeH="0" baseline="0" noProof="0" dirty="0">
                  <a:ln>
                    <a:noFill/>
                  </a:ln>
                  <a:solidFill>
                    <a:srgbClr val="505050">
                      <a:lumMod val="50000"/>
                    </a:srgbClr>
                  </a:solidFill>
                  <a:effectLst/>
                  <a:uLnTx/>
                  <a:uFillTx/>
                </a:rPr>
                <a:t>Lift and Shift</a:t>
              </a:r>
            </a:p>
            <a:p>
              <a:pPr marL="0" marR="0" lvl="0" indent="0" defTabSz="914400" eaLnBrk="1" fontAlgn="auto" latinLnBrk="0" hangingPunct="1">
                <a:lnSpc>
                  <a:spcPct val="90000"/>
                </a:lnSpc>
                <a:spcBef>
                  <a:spcPts val="0"/>
                </a:spcBef>
                <a:spcAft>
                  <a:spcPts val="1224"/>
                </a:spcAft>
                <a:buClrTx/>
                <a:buSzTx/>
                <a:buFontTx/>
                <a:buNone/>
                <a:tabLst/>
                <a:defRPr/>
              </a:pPr>
              <a:r>
                <a:rPr kumimoji="0" lang="en-US" sz="1836" b="0" i="0" u="none" strike="noStrike" kern="0" cap="none" spc="0" normalizeH="0" baseline="0" noProof="0" dirty="0">
                  <a:ln>
                    <a:noFill/>
                  </a:ln>
                  <a:solidFill>
                    <a:srgbClr val="505050">
                      <a:lumMod val="50000"/>
                    </a:srgbClr>
                  </a:solidFill>
                  <a:effectLst/>
                  <a:uLnTx/>
                  <a:uFillTx/>
                </a:rPr>
                <a:t>Customer managed</a:t>
              </a:r>
            </a:p>
            <a:p>
              <a:pPr marL="0" marR="0" lvl="0" indent="0" defTabSz="914400" eaLnBrk="1" fontAlgn="auto" latinLnBrk="0" hangingPunct="1">
                <a:lnSpc>
                  <a:spcPct val="90000"/>
                </a:lnSpc>
                <a:spcBef>
                  <a:spcPts val="0"/>
                </a:spcBef>
                <a:spcAft>
                  <a:spcPts val="1224"/>
                </a:spcAft>
                <a:buClrTx/>
                <a:buSzTx/>
                <a:buFontTx/>
                <a:buNone/>
                <a:tabLst/>
                <a:defRPr/>
              </a:pPr>
              <a:endParaRPr kumimoji="0" lang="en-US" sz="1836" b="0" i="0" u="none" strike="noStrike" kern="0" cap="none" spc="0" normalizeH="0" baseline="0" noProof="0" dirty="0">
                <a:ln>
                  <a:noFill/>
                </a:ln>
                <a:solidFill>
                  <a:srgbClr val="505050">
                    <a:lumMod val="50000"/>
                  </a:srgbClr>
                </a:solidFill>
                <a:effectLst/>
                <a:uLnTx/>
                <a:uFillTx/>
              </a:endParaRPr>
            </a:p>
            <a:p>
              <a:pPr marL="0" marR="0" lvl="0" indent="0" defTabSz="914400" eaLnBrk="1" fontAlgn="auto" latinLnBrk="0" hangingPunct="1">
                <a:lnSpc>
                  <a:spcPct val="90000"/>
                </a:lnSpc>
                <a:spcBef>
                  <a:spcPts val="0"/>
                </a:spcBef>
                <a:spcAft>
                  <a:spcPts val="1224"/>
                </a:spcAft>
                <a:buClrTx/>
                <a:buSzTx/>
                <a:buFontTx/>
                <a:buNone/>
                <a:tabLst/>
                <a:defRPr/>
              </a:pPr>
              <a:r>
                <a:rPr kumimoji="0" lang="en-US" sz="1836" b="0" i="0" u="none" strike="noStrike" kern="0" cap="none" spc="0" normalizeH="0" baseline="0" noProof="0" dirty="0">
                  <a:ln>
                    <a:noFill/>
                  </a:ln>
                  <a:solidFill>
                    <a:srgbClr val="505050">
                      <a:lumMod val="50000"/>
                    </a:srgbClr>
                  </a:solidFill>
                  <a:effectLst/>
                  <a:uLnTx/>
                  <a:uFillTx/>
                </a:rPr>
                <a:t>1-1TB+</a:t>
              </a:r>
            </a:p>
          </p:txBody>
        </p:sp>
      </p:grpSp>
      <p:grpSp>
        <p:nvGrpSpPr>
          <p:cNvPr id="48" name="Group 47"/>
          <p:cNvGrpSpPr/>
          <p:nvPr/>
        </p:nvGrpSpPr>
        <p:grpSpPr>
          <a:xfrm>
            <a:off x="3551237" y="2811462"/>
            <a:ext cx="2743201" cy="3478773"/>
            <a:chOff x="3551237" y="2811462"/>
            <a:chExt cx="2743201" cy="3478773"/>
          </a:xfrm>
        </p:grpSpPr>
        <p:grpSp>
          <p:nvGrpSpPr>
            <p:cNvPr id="47" name="Group 46"/>
            <p:cNvGrpSpPr/>
            <p:nvPr/>
          </p:nvGrpSpPr>
          <p:grpSpPr>
            <a:xfrm>
              <a:off x="3551237" y="2811462"/>
              <a:ext cx="2743201" cy="3478773"/>
              <a:chOff x="3551237" y="2811462"/>
              <a:chExt cx="2743201" cy="3478773"/>
            </a:xfrm>
            <a:effectLst>
              <a:outerShdw blurRad="50800" dist="38100" dir="2700000" algn="tl" rotWithShape="0">
                <a:prstClr val="black">
                  <a:alpha val="40000"/>
                </a:prstClr>
              </a:outerShdw>
            </a:effectLst>
          </p:grpSpPr>
          <p:sp>
            <p:nvSpPr>
              <p:cNvPr id="23" name="Rectangle 22"/>
              <p:cNvSpPr/>
              <p:nvPr/>
            </p:nvSpPr>
            <p:spPr bwMode="auto">
              <a:xfrm>
                <a:off x="3551237" y="2815515"/>
                <a:ext cx="2743200" cy="3474720"/>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p:cNvSpPr/>
              <p:nvPr/>
            </p:nvSpPr>
            <p:spPr bwMode="auto">
              <a:xfrm>
                <a:off x="3551238" y="2811462"/>
                <a:ext cx="2743200" cy="1107664"/>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SQL Database</a:t>
                </a:r>
                <a:endParaRPr kumimoji="0" lang="en-US" sz="183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TextBox 24"/>
            <p:cNvSpPr txBox="1"/>
            <p:nvPr/>
          </p:nvSpPr>
          <p:spPr>
            <a:xfrm>
              <a:off x="3551238" y="3956988"/>
              <a:ext cx="2733559" cy="2188083"/>
            </a:xfrm>
            <a:prstGeom prst="rect">
              <a:avLst/>
            </a:prstGeom>
            <a:noFill/>
            <a:ln>
              <a:noFill/>
            </a:ln>
          </p:spPr>
          <p:txBody>
            <a:bodyPr wrap="square" lIns="186521" tIns="149217" rIns="186521" bIns="149217" rtlCol="0">
              <a:spAutoFit/>
            </a:bodyPr>
            <a:lstStyle/>
            <a:p>
              <a:pPr marL="0" marR="0" lvl="0" indent="0" defTabSz="914400" eaLnBrk="1" fontAlgn="auto" latinLnBrk="0" hangingPunct="1">
                <a:lnSpc>
                  <a:spcPct val="90000"/>
                </a:lnSpc>
                <a:spcBef>
                  <a:spcPts val="0"/>
                </a:spcBef>
                <a:spcAft>
                  <a:spcPts val="1224"/>
                </a:spcAft>
                <a:buClrTx/>
                <a:buSzTx/>
                <a:buFontTx/>
                <a:buNone/>
                <a:tabLst/>
                <a:defRPr/>
              </a:pPr>
              <a:r>
                <a:rPr kumimoji="0" lang="en-US" sz="1836" b="0" i="0" u="none" strike="noStrike" kern="0" cap="none" spc="0" normalizeH="0" baseline="0" noProof="0" dirty="0">
                  <a:ln>
                    <a:noFill/>
                  </a:ln>
                  <a:solidFill>
                    <a:srgbClr val="505050">
                      <a:lumMod val="50000"/>
                    </a:srgbClr>
                  </a:solidFill>
                  <a:effectLst/>
                  <a:uLnTx/>
                  <a:uFillTx/>
                </a:rPr>
                <a:t>OLTP/ DW workloads</a:t>
              </a:r>
            </a:p>
            <a:p>
              <a:pPr marL="0" marR="0" lvl="0" indent="0" defTabSz="914400" eaLnBrk="1" fontAlgn="auto" latinLnBrk="0" hangingPunct="1">
                <a:lnSpc>
                  <a:spcPct val="90000"/>
                </a:lnSpc>
                <a:spcBef>
                  <a:spcPts val="0"/>
                </a:spcBef>
                <a:spcAft>
                  <a:spcPts val="1224"/>
                </a:spcAft>
                <a:buClrTx/>
                <a:buSzTx/>
                <a:buFontTx/>
                <a:buNone/>
                <a:tabLst/>
                <a:defRPr/>
              </a:pPr>
              <a:r>
                <a:rPr kumimoji="0" lang="en-US" sz="1836" b="0" i="0" u="none" strike="noStrike" kern="0" cap="none" spc="0" normalizeH="0" baseline="0" noProof="0" dirty="0">
                  <a:ln>
                    <a:noFill/>
                  </a:ln>
                  <a:solidFill>
                    <a:srgbClr val="505050">
                      <a:lumMod val="50000"/>
                    </a:srgbClr>
                  </a:solidFill>
                  <a:effectLst/>
                  <a:uLnTx/>
                  <a:uFillTx/>
                </a:rPr>
                <a:t>Net new development</a:t>
              </a:r>
            </a:p>
            <a:p>
              <a:pPr marL="0" marR="0" lvl="0" indent="0" defTabSz="914400" eaLnBrk="1" fontAlgn="auto" latinLnBrk="0" hangingPunct="1">
                <a:lnSpc>
                  <a:spcPct val="90000"/>
                </a:lnSpc>
                <a:spcBef>
                  <a:spcPts val="0"/>
                </a:spcBef>
                <a:spcAft>
                  <a:spcPts val="1224"/>
                </a:spcAft>
                <a:buClrTx/>
                <a:buSzTx/>
                <a:buFontTx/>
                <a:buNone/>
                <a:tabLst/>
                <a:defRPr/>
              </a:pPr>
              <a:r>
                <a:rPr kumimoji="0" lang="en-US" sz="1836" b="0" i="0" u="none" strike="noStrike" kern="0" cap="none" spc="0" normalizeH="0" baseline="0" noProof="0" dirty="0">
                  <a:ln>
                    <a:noFill/>
                  </a:ln>
                  <a:solidFill>
                    <a:srgbClr val="505050">
                      <a:lumMod val="50000"/>
                    </a:srgbClr>
                  </a:solidFill>
                  <a:effectLst/>
                  <a:uLnTx/>
                  <a:uFillTx/>
                </a:rPr>
                <a:t>Fully managed service</a:t>
              </a:r>
            </a:p>
            <a:p>
              <a:pPr marL="0" marR="0" lvl="0" indent="0" defTabSz="914400" eaLnBrk="1" fontAlgn="auto" latinLnBrk="0" hangingPunct="1">
                <a:lnSpc>
                  <a:spcPct val="90000"/>
                </a:lnSpc>
                <a:spcBef>
                  <a:spcPts val="0"/>
                </a:spcBef>
                <a:spcAft>
                  <a:spcPts val="1224"/>
                </a:spcAft>
                <a:buClrTx/>
                <a:buSzTx/>
                <a:buFontTx/>
                <a:buNone/>
                <a:tabLst/>
                <a:defRPr/>
              </a:pPr>
              <a:endParaRPr kumimoji="0" lang="en-US" sz="1836" b="0" i="0" u="none" strike="noStrike" kern="0" cap="none" spc="0" normalizeH="0" baseline="0" noProof="0" dirty="0">
                <a:ln>
                  <a:noFill/>
                </a:ln>
                <a:solidFill>
                  <a:srgbClr val="505050">
                    <a:lumMod val="50000"/>
                  </a:srgbClr>
                </a:solidFill>
                <a:effectLst/>
                <a:uLnTx/>
                <a:uFillTx/>
              </a:endParaRPr>
            </a:p>
            <a:p>
              <a:pPr marL="0" marR="0" lvl="0" indent="0" defTabSz="914400" eaLnBrk="1" fontAlgn="auto" latinLnBrk="0" hangingPunct="1">
                <a:lnSpc>
                  <a:spcPct val="90000"/>
                </a:lnSpc>
                <a:spcBef>
                  <a:spcPts val="0"/>
                </a:spcBef>
                <a:spcAft>
                  <a:spcPts val="1224"/>
                </a:spcAft>
                <a:buClrTx/>
                <a:buSzTx/>
                <a:buFontTx/>
                <a:buNone/>
                <a:tabLst/>
                <a:defRPr/>
              </a:pPr>
              <a:r>
                <a:rPr kumimoji="0" lang="en-US" sz="1836" b="0" i="0" u="none" strike="noStrike" kern="0" cap="none" spc="0" normalizeH="0" baseline="0" noProof="0" dirty="0">
                  <a:ln>
                    <a:noFill/>
                  </a:ln>
                  <a:solidFill>
                    <a:srgbClr val="505050">
                      <a:lumMod val="50000"/>
                    </a:srgbClr>
                  </a:solidFill>
                  <a:effectLst/>
                  <a:uLnTx/>
                  <a:uFillTx/>
                </a:rPr>
                <a:t>1-500 GB</a:t>
              </a:r>
            </a:p>
          </p:txBody>
        </p:sp>
      </p:grpSp>
      <p:grpSp>
        <p:nvGrpSpPr>
          <p:cNvPr id="50" name="Group 49"/>
          <p:cNvGrpSpPr/>
          <p:nvPr/>
        </p:nvGrpSpPr>
        <p:grpSpPr>
          <a:xfrm>
            <a:off x="6827837" y="2813488"/>
            <a:ext cx="5257800" cy="3478773"/>
            <a:chOff x="6827837" y="2813488"/>
            <a:chExt cx="5257800" cy="3478773"/>
          </a:xfrm>
        </p:grpSpPr>
        <p:grpSp>
          <p:nvGrpSpPr>
            <p:cNvPr id="49" name="Group 48"/>
            <p:cNvGrpSpPr/>
            <p:nvPr/>
          </p:nvGrpSpPr>
          <p:grpSpPr>
            <a:xfrm>
              <a:off x="6827837" y="2813488"/>
              <a:ext cx="5257800" cy="3478773"/>
              <a:chOff x="6827837" y="2813488"/>
              <a:chExt cx="5257800" cy="3478773"/>
            </a:xfrm>
            <a:effectLst>
              <a:outerShdw blurRad="50800" dist="38100" dir="2700000" algn="tl" rotWithShape="0">
                <a:prstClr val="black">
                  <a:alpha val="40000"/>
                </a:prstClr>
              </a:outerShdw>
            </a:effectLst>
          </p:grpSpPr>
          <p:sp>
            <p:nvSpPr>
              <p:cNvPr id="27" name="Rectangle 26"/>
              <p:cNvSpPr/>
              <p:nvPr/>
            </p:nvSpPr>
            <p:spPr bwMode="auto">
              <a:xfrm>
                <a:off x="6827837" y="2817541"/>
                <a:ext cx="5257798" cy="3474720"/>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ectangle 27"/>
              <p:cNvSpPr/>
              <p:nvPr/>
            </p:nvSpPr>
            <p:spPr bwMode="auto">
              <a:xfrm>
                <a:off x="6827839" y="2813488"/>
                <a:ext cx="5257798" cy="1107664"/>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SQL</a:t>
                </a:r>
                <a:br>
                  <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 Warehouse</a:t>
                </a:r>
                <a:endParaRPr kumimoji="0" lang="en-US" sz="183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TextBox 28"/>
            <p:cNvSpPr txBox="1"/>
            <p:nvPr/>
          </p:nvSpPr>
          <p:spPr>
            <a:xfrm>
              <a:off x="6827839" y="3959014"/>
              <a:ext cx="5239320" cy="2188083"/>
            </a:xfrm>
            <a:prstGeom prst="rect">
              <a:avLst/>
            </a:prstGeom>
            <a:noFill/>
            <a:ln>
              <a:noFill/>
            </a:ln>
          </p:spPr>
          <p:txBody>
            <a:bodyPr wrap="square" lIns="186521" tIns="149217" rIns="186521" bIns="149217" rtlCol="0">
              <a:spAutoFit/>
            </a:bodyPr>
            <a:lstStyle/>
            <a:p>
              <a:pPr marL="0" marR="0" lvl="0" indent="0" defTabSz="914400" eaLnBrk="1" fontAlgn="auto" latinLnBrk="0" hangingPunct="1">
                <a:lnSpc>
                  <a:spcPct val="90000"/>
                </a:lnSpc>
                <a:spcBef>
                  <a:spcPts val="0"/>
                </a:spcBef>
                <a:spcAft>
                  <a:spcPts val="1224"/>
                </a:spcAft>
                <a:buClrTx/>
                <a:buSzTx/>
                <a:buFontTx/>
                <a:buNone/>
                <a:tabLst/>
                <a:defRPr/>
              </a:pPr>
              <a:r>
                <a:rPr kumimoji="0" lang="en-US" sz="1836" b="0" i="0" u="none" strike="noStrike" kern="0" cap="none" spc="0" normalizeH="0" baseline="0" noProof="0" dirty="0">
                  <a:ln>
                    <a:noFill/>
                  </a:ln>
                  <a:solidFill>
                    <a:srgbClr val="505050">
                      <a:lumMod val="50000"/>
                    </a:srgbClr>
                  </a:solidFill>
                  <a:effectLst/>
                  <a:uLnTx/>
                  <a:uFillTx/>
                </a:rPr>
                <a:t>DW workloads only</a:t>
              </a:r>
            </a:p>
            <a:p>
              <a:pPr marL="0" marR="0" lvl="0" indent="0" defTabSz="914400" eaLnBrk="1" fontAlgn="auto" latinLnBrk="0" hangingPunct="1">
                <a:lnSpc>
                  <a:spcPct val="90000"/>
                </a:lnSpc>
                <a:spcBef>
                  <a:spcPts val="0"/>
                </a:spcBef>
                <a:spcAft>
                  <a:spcPts val="1224"/>
                </a:spcAft>
                <a:buClrTx/>
                <a:buSzTx/>
                <a:buFontTx/>
                <a:buNone/>
                <a:tabLst/>
                <a:defRPr/>
              </a:pPr>
              <a:r>
                <a:rPr kumimoji="0" lang="en-US" sz="1836" b="0" i="0" u="none" strike="noStrike" kern="0" cap="none" spc="0" normalizeH="0" baseline="0" noProof="0" dirty="0">
                  <a:ln>
                    <a:noFill/>
                  </a:ln>
                  <a:solidFill>
                    <a:srgbClr val="505050">
                      <a:lumMod val="50000"/>
                    </a:srgbClr>
                  </a:solidFill>
                  <a:effectLst/>
                  <a:uLnTx/>
                  <a:uFillTx/>
                </a:rPr>
                <a:t>Fully managed</a:t>
              </a:r>
            </a:p>
            <a:p>
              <a:pPr marL="0" marR="0" lvl="0" indent="0" defTabSz="914400" eaLnBrk="1" fontAlgn="auto" latinLnBrk="0" hangingPunct="1">
                <a:lnSpc>
                  <a:spcPct val="90000"/>
                </a:lnSpc>
                <a:spcBef>
                  <a:spcPts val="0"/>
                </a:spcBef>
                <a:spcAft>
                  <a:spcPts val="1224"/>
                </a:spcAft>
                <a:buClrTx/>
                <a:buSzTx/>
                <a:buFontTx/>
                <a:buNone/>
                <a:tabLst/>
                <a:defRPr/>
              </a:pPr>
              <a:r>
                <a:rPr kumimoji="0" lang="en-US" sz="1836" b="0" i="0" u="none" strike="noStrike" kern="0" cap="none" spc="0" normalizeH="0" baseline="0" noProof="0" dirty="0">
                  <a:ln>
                    <a:noFill/>
                  </a:ln>
                  <a:solidFill>
                    <a:srgbClr val="505050">
                      <a:lumMod val="50000"/>
                    </a:srgbClr>
                  </a:solidFill>
                  <a:effectLst/>
                  <a:uLnTx/>
                  <a:uFillTx/>
                </a:rPr>
                <a:t>Dynamic compute scaling and pause</a:t>
              </a:r>
            </a:p>
            <a:p>
              <a:pPr marL="0" marR="0" lvl="0" indent="0" defTabSz="914400" eaLnBrk="1" fontAlgn="auto" latinLnBrk="0" hangingPunct="1">
                <a:lnSpc>
                  <a:spcPct val="90000"/>
                </a:lnSpc>
                <a:spcBef>
                  <a:spcPts val="0"/>
                </a:spcBef>
                <a:spcAft>
                  <a:spcPts val="1224"/>
                </a:spcAft>
                <a:buClrTx/>
                <a:buSzTx/>
                <a:buFontTx/>
                <a:buNone/>
                <a:tabLst/>
                <a:defRPr/>
              </a:pPr>
              <a:endParaRPr kumimoji="0" lang="en-US" sz="1836" b="0" i="0" u="none" strike="noStrike" kern="0" cap="none" spc="0" normalizeH="0" baseline="0" noProof="0" dirty="0">
                <a:ln>
                  <a:noFill/>
                </a:ln>
                <a:solidFill>
                  <a:srgbClr val="505050">
                    <a:lumMod val="50000"/>
                  </a:srgbClr>
                </a:solidFill>
                <a:effectLst/>
                <a:uLnTx/>
                <a:uFillTx/>
              </a:endParaRPr>
            </a:p>
            <a:p>
              <a:pPr marL="0" marR="0" lvl="0" indent="0" defTabSz="914400" eaLnBrk="1" fontAlgn="auto" latinLnBrk="0" hangingPunct="1">
                <a:lnSpc>
                  <a:spcPct val="90000"/>
                </a:lnSpc>
                <a:spcBef>
                  <a:spcPts val="0"/>
                </a:spcBef>
                <a:spcAft>
                  <a:spcPts val="1224"/>
                </a:spcAft>
                <a:buClrTx/>
                <a:buSzTx/>
                <a:buFontTx/>
                <a:buNone/>
                <a:tabLst/>
                <a:defRPr/>
              </a:pPr>
              <a:r>
                <a:rPr kumimoji="0" lang="en-US" sz="1836" b="0" i="0" u="none" strike="noStrike" kern="0" cap="none" spc="0" normalizeH="0" baseline="0" noProof="0" dirty="0">
                  <a:ln>
                    <a:noFill/>
                  </a:ln>
                  <a:solidFill>
                    <a:srgbClr val="505050">
                      <a:lumMod val="50000"/>
                    </a:srgbClr>
                  </a:solidFill>
                  <a:effectLst/>
                  <a:uLnTx/>
                  <a:uFillTx/>
                </a:rPr>
                <a:t>250GB – PB+</a:t>
              </a:r>
            </a:p>
          </p:txBody>
        </p:sp>
      </p:grpSp>
      <p:sp>
        <p:nvSpPr>
          <p:cNvPr id="51" name="TextBox 50"/>
          <p:cNvSpPr txBox="1"/>
          <p:nvPr/>
        </p:nvSpPr>
        <p:spPr>
          <a:xfrm>
            <a:off x="122237" y="2079224"/>
            <a:ext cx="2561727"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existing services</a:t>
            </a:r>
          </a:p>
        </p:txBody>
      </p:sp>
    </p:spTree>
    <p:extLst>
      <p:ext uri="{BB962C8B-B14F-4D97-AF65-F5344CB8AC3E}">
        <p14:creationId xmlns:p14="http://schemas.microsoft.com/office/powerpoint/2010/main" val="372762015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Azure Data Factory</a:t>
            </a:r>
          </a:p>
        </p:txBody>
      </p:sp>
      <p:sp>
        <p:nvSpPr>
          <p:cNvPr id="5" name="Rectangle 4"/>
          <p:cNvSpPr/>
          <p:nvPr/>
        </p:nvSpPr>
        <p:spPr>
          <a:xfrm>
            <a:off x="274639" y="1212849"/>
            <a:ext cx="9798049" cy="461665"/>
          </a:xfrm>
          <a:prstGeom prst="rect">
            <a:avLst/>
          </a:prstGeom>
        </p:spPr>
        <p:txBody>
          <a:bodyPr wrap="square">
            <a:spAutoFit/>
          </a:bodyPr>
          <a:lstStyle/>
          <a:p>
            <a:r>
              <a:rPr lang="en-US" sz="2400" dirty="0">
                <a:gradFill>
                  <a:gsLst>
                    <a:gs pos="0">
                      <a:srgbClr val="FFFFFF"/>
                    </a:gs>
                    <a:gs pos="100000">
                      <a:srgbClr val="FFFFFF"/>
                    </a:gs>
                  </a:gsLst>
                  <a:lin ang="5400000" scaled="0"/>
                </a:gradFill>
              </a:rPr>
              <a:t>A managed cloud service for building and operating data pipelines</a:t>
            </a:r>
          </a:p>
        </p:txBody>
      </p:sp>
      <p:pic>
        <p:nvPicPr>
          <p:cNvPr id="6" name="Picture 5"/>
          <p:cNvPicPr>
            <a:picLocks noChangeAspect="1"/>
          </p:cNvPicPr>
          <p:nvPr/>
        </p:nvPicPr>
        <p:blipFill>
          <a:blip r:embed="rId2"/>
          <a:stretch>
            <a:fillRect/>
          </a:stretch>
        </p:blipFill>
        <p:spPr>
          <a:xfrm>
            <a:off x="243622" y="2239962"/>
            <a:ext cx="11951597" cy="2982120"/>
          </a:xfrm>
          <a:prstGeom prst="rect">
            <a:avLst/>
          </a:prstGeom>
        </p:spPr>
      </p:pic>
    </p:spTree>
    <p:extLst>
      <p:ext uri="{BB962C8B-B14F-4D97-AF65-F5344CB8AC3E}">
        <p14:creationId xmlns:p14="http://schemas.microsoft.com/office/powerpoint/2010/main" val="26168948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Accelerating the speed of business</a:t>
            </a:r>
          </a:p>
        </p:txBody>
      </p:sp>
      <p:sp>
        <p:nvSpPr>
          <p:cNvPr id="6" name="TextBox 5"/>
          <p:cNvSpPr txBox="1"/>
          <p:nvPr/>
        </p:nvSpPr>
        <p:spPr>
          <a:xfrm>
            <a:off x="2158611" y="4995980"/>
            <a:ext cx="2698957" cy="664755"/>
          </a:xfrm>
          <a:prstGeom prst="rect">
            <a:avLst/>
          </a:prstGeom>
        </p:spPr>
        <p:txBody>
          <a:bodyPr wrap="square" lIns="182854" tIns="146283" rIns="182854" bIns="146283" rtlCol="0">
            <a:spAutoFit/>
          </a:bodyPr>
          <a:lstStyle/>
          <a:p>
            <a:pPr algn="ctr"/>
            <a:r>
              <a:rPr lang="en-US" sz="2400" dirty="0">
                <a:latin typeface="+mj-lt"/>
              </a:rPr>
              <a:t>Machine Learning</a:t>
            </a:r>
          </a:p>
        </p:txBody>
      </p:sp>
      <p:sp>
        <p:nvSpPr>
          <p:cNvPr id="7" name="TextBox 6"/>
          <p:cNvSpPr txBox="1"/>
          <p:nvPr/>
        </p:nvSpPr>
        <p:spPr>
          <a:xfrm>
            <a:off x="8283734" y="3356652"/>
            <a:ext cx="1271831" cy="664755"/>
          </a:xfrm>
          <a:prstGeom prst="rect">
            <a:avLst/>
          </a:prstGeom>
        </p:spPr>
        <p:txBody>
          <a:bodyPr wrap="square" lIns="182854" tIns="146283" rIns="182854" bIns="146283" rtlCol="0">
            <a:spAutoFit/>
          </a:bodyPr>
          <a:lstStyle/>
          <a:p>
            <a:pPr algn="ctr"/>
            <a:r>
              <a:rPr lang="en-US" sz="2400" dirty="0">
                <a:latin typeface="+mj-lt"/>
              </a:rPr>
              <a:t>Cloud</a:t>
            </a:r>
          </a:p>
        </p:txBody>
      </p:sp>
      <p:sp>
        <p:nvSpPr>
          <p:cNvPr id="8" name="TextBox 7"/>
          <p:cNvSpPr txBox="1"/>
          <p:nvPr/>
        </p:nvSpPr>
        <p:spPr>
          <a:xfrm>
            <a:off x="2858811" y="2254119"/>
            <a:ext cx="2000489" cy="664755"/>
          </a:xfrm>
          <a:prstGeom prst="rect">
            <a:avLst/>
          </a:prstGeom>
        </p:spPr>
        <p:txBody>
          <a:bodyPr wrap="square" lIns="182854" tIns="146283" rIns="182854" bIns="146283" rtlCol="0">
            <a:spAutoFit/>
          </a:bodyPr>
          <a:lstStyle/>
          <a:p>
            <a:pPr algn="ctr"/>
            <a:r>
              <a:rPr lang="en-US" sz="2400" dirty="0">
                <a:latin typeface="+mj-lt"/>
              </a:rPr>
              <a:t>Big Data</a:t>
            </a:r>
          </a:p>
        </p:txBody>
      </p:sp>
      <p:sp>
        <p:nvSpPr>
          <p:cNvPr id="10" name="Oval 9"/>
          <p:cNvSpPr/>
          <p:nvPr/>
        </p:nvSpPr>
        <p:spPr bwMode="auto">
          <a:xfrm>
            <a:off x="4488852" y="2125351"/>
            <a:ext cx="3485993" cy="3485993"/>
          </a:xfrm>
          <a:prstGeom prst="ellipse">
            <a:avLst/>
          </a:prstGeom>
          <a:noFill/>
          <a:ln w="38100" cap="flat" cmpd="sng" algn="ctr">
            <a:solidFill>
              <a:schemeClr val="tx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 name="Group 56"/>
          <p:cNvGrpSpPr/>
          <p:nvPr/>
        </p:nvGrpSpPr>
        <p:grpSpPr>
          <a:xfrm>
            <a:off x="11511536" y="-1819"/>
            <a:ext cx="1142398" cy="1865207"/>
            <a:chOff x="8609012" y="5013325"/>
            <a:chExt cx="1119649" cy="1828800"/>
          </a:xfrm>
        </p:grpSpPr>
        <p:grpSp>
          <p:nvGrpSpPr>
            <p:cNvPr id="58" name="Group 237"/>
            <p:cNvGrpSpPr/>
            <p:nvPr/>
          </p:nvGrpSpPr>
          <p:grpSpPr bwMode="auto">
            <a:xfrm>
              <a:off x="8609012" y="5013325"/>
              <a:ext cx="893763" cy="1828800"/>
              <a:chOff x="5907088" y="4368800"/>
              <a:chExt cx="893763" cy="1682750"/>
            </a:xfrm>
          </p:grpSpPr>
          <p:sp>
            <p:nvSpPr>
              <p:cNvPr id="60" name="Rectangle 196"/>
              <p:cNvSpPr>
                <a:spLocks noChangeArrowheads="1"/>
              </p:cNvSpPr>
              <p:nvPr/>
            </p:nvSpPr>
            <p:spPr bwMode="auto">
              <a:xfrm>
                <a:off x="5907088" y="4368800"/>
                <a:ext cx="893763" cy="1682750"/>
              </a:xfrm>
              <a:prstGeom prst="rect">
                <a:avLst/>
              </a:prstGeom>
              <a:solidFill>
                <a:srgbClr val="231F20">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197"/>
              <p:cNvSpPr>
                <a:spLocks noEditPoints="1"/>
              </p:cNvSpPr>
              <p:nvPr/>
            </p:nvSpPr>
            <p:spPr bwMode="auto">
              <a:xfrm>
                <a:off x="6462713" y="4718050"/>
                <a:ext cx="239713" cy="119063"/>
              </a:xfrm>
              <a:custGeom>
                <a:avLst/>
                <a:gdLst/>
                <a:ahLst/>
                <a:cxnLst>
                  <a:cxn ang="0">
                    <a:pos x="35" y="9"/>
                  </a:cxn>
                  <a:cxn ang="0">
                    <a:pos x="0" y="9"/>
                  </a:cxn>
                  <a:cxn ang="0">
                    <a:pos x="0" y="0"/>
                  </a:cxn>
                  <a:cxn ang="0">
                    <a:pos x="93" y="0"/>
                  </a:cxn>
                  <a:cxn ang="0">
                    <a:pos x="93" y="21"/>
                  </a:cxn>
                  <a:cxn ang="0">
                    <a:pos x="86" y="39"/>
                  </a:cxn>
                  <a:cxn ang="0">
                    <a:pos x="65" y="46"/>
                  </a:cxn>
                  <a:cxn ang="0">
                    <a:pos x="44" y="39"/>
                  </a:cxn>
                  <a:cxn ang="0">
                    <a:pos x="35" y="19"/>
                  </a:cxn>
                  <a:cxn ang="0">
                    <a:pos x="35" y="9"/>
                  </a:cxn>
                  <a:cxn ang="0">
                    <a:pos x="84" y="9"/>
                  </a:cxn>
                  <a:cxn ang="0">
                    <a:pos x="44" y="9"/>
                  </a:cxn>
                  <a:cxn ang="0">
                    <a:pos x="44" y="18"/>
                  </a:cxn>
                  <a:cxn ang="0">
                    <a:pos x="49" y="31"/>
                  </a:cxn>
                  <a:cxn ang="0">
                    <a:pos x="64" y="36"/>
                  </a:cxn>
                  <a:cxn ang="0">
                    <a:pos x="84" y="19"/>
                  </a:cxn>
                  <a:cxn ang="0">
                    <a:pos x="84" y="9"/>
                  </a:cxn>
                </a:cxnLst>
                <a:rect l="0" t="0" r="r" b="b"/>
                <a:pathLst>
                  <a:path w="93" h="46">
                    <a:moveTo>
                      <a:pt x="35" y="9"/>
                    </a:moveTo>
                    <a:cubicBezTo>
                      <a:pt x="0" y="9"/>
                      <a:pt x="0" y="9"/>
                      <a:pt x="0" y="9"/>
                    </a:cubicBezTo>
                    <a:cubicBezTo>
                      <a:pt x="0" y="0"/>
                      <a:pt x="0" y="0"/>
                      <a:pt x="0" y="0"/>
                    </a:cubicBezTo>
                    <a:cubicBezTo>
                      <a:pt x="93" y="0"/>
                      <a:pt x="93" y="0"/>
                      <a:pt x="93" y="0"/>
                    </a:cubicBezTo>
                    <a:cubicBezTo>
                      <a:pt x="93" y="21"/>
                      <a:pt x="93" y="21"/>
                      <a:pt x="93" y="21"/>
                    </a:cubicBezTo>
                    <a:cubicBezTo>
                      <a:pt x="93" y="29"/>
                      <a:pt x="90" y="35"/>
                      <a:pt x="86" y="39"/>
                    </a:cubicBezTo>
                    <a:cubicBezTo>
                      <a:pt x="81" y="44"/>
                      <a:pt x="74" y="46"/>
                      <a:pt x="65" y="46"/>
                    </a:cubicBezTo>
                    <a:cubicBezTo>
                      <a:pt x="57" y="46"/>
                      <a:pt x="49" y="44"/>
                      <a:pt x="44" y="39"/>
                    </a:cubicBezTo>
                    <a:cubicBezTo>
                      <a:pt x="38" y="34"/>
                      <a:pt x="35" y="27"/>
                      <a:pt x="35" y="19"/>
                    </a:cubicBezTo>
                    <a:lnTo>
                      <a:pt x="35" y="9"/>
                    </a:lnTo>
                    <a:close/>
                    <a:moveTo>
                      <a:pt x="84" y="9"/>
                    </a:moveTo>
                    <a:cubicBezTo>
                      <a:pt x="44" y="9"/>
                      <a:pt x="44" y="9"/>
                      <a:pt x="44" y="9"/>
                    </a:cubicBezTo>
                    <a:cubicBezTo>
                      <a:pt x="44" y="18"/>
                      <a:pt x="44" y="18"/>
                      <a:pt x="44" y="18"/>
                    </a:cubicBezTo>
                    <a:cubicBezTo>
                      <a:pt x="44" y="24"/>
                      <a:pt x="46" y="28"/>
                      <a:pt x="49" y="31"/>
                    </a:cubicBezTo>
                    <a:cubicBezTo>
                      <a:pt x="53" y="34"/>
                      <a:pt x="58" y="36"/>
                      <a:pt x="64" y="36"/>
                    </a:cubicBezTo>
                    <a:cubicBezTo>
                      <a:pt x="77" y="36"/>
                      <a:pt x="84" y="30"/>
                      <a:pt x="84" y="19"/>
                    </a:cubicBezTo>
                    <a:lnTo>
                      <a:pt x="84" y="9"/>
                    </a:lnTo>
                    <a:close/>
                  </a:path>
                </a:pathLst>
              </a:custGeom>
              <a:solidFill>
                <a:srgbClr val="231F20">
                  <a:alpha val="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198"/>
              <p:cNvSpPr>
                <a:spLocks noEditPoints="1"/>
              </p:cNvSpPr>
              <p:nvPr/>
            </p:nvSpPr>
            <p:spPr bwMode="auto">
              <a:xfrm>
                <a:off x="6462713" y="4872038"/>
                <a:ext cx="239713" cy="119063"/>
              </a:xfrm>
              <a:custGeom>
                <a:avLst/>
                <a:gdLst/>
                <a:ahLst/>
                <a:cxnLst>
                  <a:cxn ang="0">
                    <a:pos x="35" y="10"/>
                  </a:cxn>
                  <a:cxn ang="0">
                    <a:pos x="0" y="10"/>
                  </a:cxn>
                  <a:cxn ang="0">
                    <a:pos x="0" y="0"/>
                  </a:cxn>
                  <a:cxn ang="0">
                    <a:pos x="93" y="0"/>
                  </a:cxn>
                  <a:cxn ang="0">
                    <a:pos x="93" y="21"/>
                  </a:cxn>
                  <a:cxn ang="0">
                    <a:pos x="86" y="40"/>
                  </a:cxn>
                  <a:cxn ang="0">
                    <a:pos x="65" y="46"/>
                  </a:cxn>
                  <a:cxn ang="0">
                    <a:pos x="44" y="39"/>
                  </a:cxn>
                  <a:cxn ang="0">
                    <a:pos x="35" y="19"/>
                  </a:cxn>
                  <a:cxn ang="0">
                    <a:pos x="35" y="10"/>
                  </a:cxn>
                  <a:cxn ang="0">
                    <a:pos x="84" y="10"/>
                  </a:cxn>
                  <a:cxn ang="0">
                    <a:pos x="44" y="10"/>
                  </a:cxn>
                  <a:cxn ang="0">
                    <a:pos x="44" y="19"/>
                  </a:cxn>
                  <a:cxn ang="0">
                    <a:pos x="49" y="32"/>
                  </a:cxn>
                  <a:cxn ang="0">
                    <a:pos x="64" y="36"/>
                  </a:cxn>
                  <a:cxn ang="0">
                    <a:pos x="84" y="20"/>
                  </a:cxn>
                  <a:cxn ang="0">
                    <a:pos x="84" y="10"/>
                  </a:cxn>
                </a:cxnLst>
                <a:rect l="0" t="0" r="r" b="b"/>
                <a:pathLst>
                  <a:path w="93" h="46">
                    <a:moveTo>
                      <a:pt x="35" y="10"/>
                    </a:moveTo>
                    <a:cubicBezTo>
                      <a:pt x="0" y="10"/>
                      <a:pt x="0" y="10"/>
                      <a:pt x="0" y="10"/>
                    </a:cubicBezTo>
                    <a:cubicBezTo>
                      <a:pt x="0" y="0"/>
                      <a:pt x="0" y="0"/>
                      <a:pt x="0" y="0"/>
                    </a:cubicBezTo>
                    <a:cubicBezTo>
                      <a:pt x="93" y="0"/>
                      <a:pt x="93" y="0"/>
                      <a:pt x="93" y="0"/>
                    </a:cubicBezTo>
                    <a:cubicBezTo>
                      <a:pt x="93" y="21"/>
                      <a:pt x="93" y="21"/>
                      <a:pt x="93" y="21"/>
                    </a:cubicBezTo>
                    <a:cubicBezTo>
                      <a:pt x="93" y="29"/>
                      <a:pt x="90" y="36"/>
                      <a:pt x="86" y="40"/>
                    </a:cubicBezTo>
                    <a:cubicBezTo>
                      <a:pt x="81" y="44"/>
                      <a:pt x="74" y="46"/>
                      <a:pt x="65" y="46"/>
                    </a:cubicBezTo>
                    <a:cubicBezTo>
                      <a:pt x="57" y="46"/>
                      <a:pt x="49" y="44"/>
                      <a:pt x="44" y="39"/>
                    </a:cubicBezTo>
                    <a:cubicBezTo>
                      <a:pt x="38" y="34"/>
                      <a:pt x="35" y="28"/>
                      <a:pt x="35" y="19"/>
                    </a:cubicBezTo>
                    <a:lnTo>
                      <a:pt x="35" y="10"/>
                    </a:lnTo>
                    <a:close/>
                    <a:moveTo>
                      <a:pt x="84" y="10"/>
                    </a:moveTo>
                    <a:cubicBezTo>
                      <a:pt x="44" y="10"/>
                      <a:pt x="44" y="10"/>
                      <a:pt x="44" y="10"/>
                    </a:cubicBezTo>
                    <a:cubicBezTo>
                      <a:pt x="44" y="19"/>
                      <a:pt x="44" y="19"/>
                      <a:pt x="44" y="19"/>
                    </a:cubicBezTo>
                    <a:cubicBezTo>
                      <a:pt x="44" y="24"/>
                      <a:pt x="46" y="29"/>
                      <a:pt x="49" y="32"/>
                    </a:cubicBezTo>
                    <a:cubicBezTo>
                      <a:pt x="53" y="35"/>
                      <a:pt x="58" y="36"/>
                      <a:pt x="64" y="36"/>
                    </a:cubicBezTo>
                    <a:cubicBezTo>
                      <a:pt x="77" y="36"/>
                      <a:pt x="84" y="31"/>
                      <a:pt x="84" y="20"/>
                    </a:cubicBezTo>
                    <a:lnTo>
                      <a:pt x="84" y="10"/>
                    </a:lnTo>
                    <a:close/>
                  </a:path>
                </a:pathLst>
              </a:custGeom>
              <a:solidFill>
                <a:srgbClr val="231F20">
                  <a:alpha val="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199"/>
              <p:cNvSpPr>
                <a:spLocks/>
              </p:cNvSpPr>
              <p:nvPr/>
            </p:nvSpPr>
            <p:spPr bwMode="auto">
              <a:xfrm>
                <a:off x="6462713" y="5010150"/>
                <a:ext cx="239713" cy="131763"/>
              </a:xfrm>
              <a:custGeom>
                <a:avLst/>
                <a:gdLst/>
                <a:ahLst/>
                <a:cxnLst>
                  <a:cxn ang="0">
                    <a:pos x="136" y="49"/>
                  </a:cxn>
                  <a:cxn ang="0">
                    <a:pos x="0" y="49"/>
                  </a:cxn>
                  <a:cxn ang="0">
                    <a:pos x="0" y="32"/>
                  </a:cxn>
                  <a:cxn ang="0">
                    <a:pos x="136" y="32"/>
                  </a:cxn>
                  <a:cxn ang="0">
                    <a:pos x="136" y="0"/>
                  </a:cxn>
                  <a:cxn ang="0">
                    <a:pos x="151" y="0"/>
                  </a:cxn>
                  <a:cxn ang="0">
                    <a:pos x="151" y="83"/>
                  </a:cxn>
                  <a:cxn ang="0">
                    <a:pos x="136" y="83"/>
                  </a:cxn>
                  <a:cxn ang="0">
                    <a:pos x="136" y="49"/>
                  </a:cxn>
                </a:cxnLst>
                <a:rect l="0" t="0" r="r" b="b"/>
                <a:pathLst>
                  <a:path w="151" h="83">
                    <a:moveTo>
                      <a:pt x="136" y="49"/>
                    </a:moveTo>
                    <a:lnTo>
                      <a:pt x="0" y="49"/>
                    </a:lnTo>
                    <a:lnTo>
                      <a:pt x="0" y="32"/>
                    </a:lnTo>
                    <a:lnTo>
                      <a:pt x="136" y="32"/>
                    </a:lnTo>
                    <a:lnTo>
                      <a:pt x="136" y="0"/>
                    </a:lnTo>
                    <a:lnTo>
                      <a:pt x="151" y="0"/>
                    </a:lnTo>
                    <a:lnTo>
                      <a:pt x="151" y="83"/>
                    </a:lnTo>
                    <a:lnTo>
                      <a:pt x="136" y="83"/>
                    </a:lnTo>
                    <a:lnTo>
                      <a:pt x="136" y="49"/>
                    </a:lnTo>
                    <a:close/>
                  </a:path>
                </a:pathLst>
              </a:custGeom>
              <a:solidFill>
                <a:srgbClr val="231F20">
                  <a:alpha val="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200"/>
              <p:cNvSpPr>
                <a:spLocks noEditPoints="1"/>
              </p:cNvSpPr>
              <p:nvPr/>
            </p:nvSpPr>
            <p:spPr bwMode="auto">
              <a:xfrm>
                <a:off x="6462713" y="5246688"/>
                <a:ext cx="239713" cy="127000"/>
              </a:xfrm>
              <a:custGeom>
                <a:avLst/>
                <a:gdLst/>
                <a:ahLst/>
                <a:cxnLst>
                  <a:cxn ang="0">
                    <a:pos x="0" y="38"/>
                  </a:cxn>
                  <a:cxn ang="0">
                    <a:pos x="26" y="29"/>
                  </a:cxn>
                  <a:cxn ang="0">
                    <a:pos x="37" y="23"/>
                  </a:cxn>
                  <a:cxn ang="0">
                    <a:pos x="40" y="17"/>
                  </a:cxn>
                  <a:cxn ang="0">
                    <a:pos x="40" y="10"/>
                  </a:cxn>
                  <a:cxn ang="0">
                    <a:pos x="0" y="10"/>
                  </a:cxn>
                  <a:cxn ang="0">
                    <a:pos x="0" y="0"/>
                  </a:cxn>
                  <a:cxn ang="0">
                    <a:pos x="93" y="0"/>
                  </a:cxn>
                  <a:cxn ang="0">
                    <a:pos x="93" y="22"/>
                  </a:cxn>
                  <a:cxn ang="0">
                    <a:pos x="86" y="40"/>
                  </a:cxn>
                  <a:cxn ang="0">
                    <a:pos x="68" y="46"/>
                  </a:cxn>
                  <a:cxn ang="0">
                    <a:pos x="43" y="29"/>
                  </a:cxn>
                  <a:cxn ang="0">
                    <a:pos x="43" y="29"/>
                  </a:cxn>
                  <a:cxn ang="0">
                    <a:pos x="29" y="39"/>
                  </a:cxn>
                  <a:cxn ang="0">
                    <a:pos x="0" y="49"/>
                  </a:cxn>
                  <a:cxn ang="0">
                    <a:pos x="0" y="38"/>
                  </a:cxn>
                  <a:cxn ang="0">
                    <a:pos x="84" y="10"/>
                  </a:cxn>
                  <a:cxn ang="0">
                    <a:pos x="48" y="10"/>
                  </a:cxn>
                  <a:cxn ang="0">
                    <a:pos x="48" y="20"/>
                  </a:cxn>
                  <a:cxn ang="0">
                    <a:pos x="53" y="31"/>
                  </a:cxn>
                  <a:cxn ang="0">
                    <a:pos x="67" y="36"/>
                  </a:cxn>
                  <a:cxn ang="0">
                    <a:pos x="80" y="32"/>
                  </a:cxn>
                  <a:cxn ang="0">
                    <a:pos x="84" y="20"/>
                  </a:cxn>
                  <a:cxn ang="0">
                    <a:pos x="84" y="10"/>
                  </a:cxn>
                </a:cxnLst>
                <a:rect l="0" t="0" r="r" b="b"/>
                <a:pathLst>
                  <a:path w="93" h="49">
                    <a:moveTo>
                      <a:pt x="0" y="38"/>
                    </a:moveTo>
                    <a:cubicBezTo>
                      <a:pt x="26" y="29"/>
                      <a:pt x="26" y="29"/>
                      <a:pt x="26" y="29"/>
                    </a:cubicBezTo>
                    <a:cubicBezTo>
                      <a:pt x="31" y="27"/>
                      <a:pt x="35" y="25"/>
                      <a:pt x="37" y="23"/>
                    </a:cubicBezTo>
                    <a:cubicBezTo>
                      <a:pt x="39" y="21"/>
                      <a:pt x="40" y="19"/>
                      <a:pt x="40" y="17"/>
                    </a:cubicBezTo>
                    <a:cubicBezTo>
                      <a:pt x="40" y="10"/>
                      <a:pt x="40" y="10"/>
                      <a:pt x="40" y="10"/>
                    </a:cubicBezTo>
                    <a:cubicBezTo>
                      <a:pt x="0" y="10"/>
                      <a:pt x="0" y="10"/>
                      <a:pt x="0" y="10"/>
                    </a:cubicBezTo>
                    <a:cubicBezTo>
                      <a:pt x="0" y="0"/>
                      <a:pt x="0" y="0"/>
                      <a:pt x="0" y="0"/>
                    </a:cubicBezTo>
                    <a:cubicBezTo>
                      <a:pt x="93" y="0"/>
                      <a:pt x="93" y="0"/>
                      <a:pt x="93" y="0"/>
                    </a:cubicBezTo>
                    <a:cubicBezTo>
                      <a:pt x="93" y="22"/>
                      <a:pt x="93" y="22"/>
                      <a:pt x="93" y="22"/>
                    </a:cubicBezTo>
                    <a:cubicBezTo>
                      <a:pt x="93" y="30"/>
                      <a:pt x="90" y="36"/>
                      <a:pt x="86" y="40"/>
                    </a:cubicBezTo>
                    <a:cubicBezTo>
                      <a:pt x="82" y="44"/>
                      <a:pt x="76" y="46"/>
                      <a:pt x="68" y="46"/>
                    </a:cubicBezTo>
                    <a:cubicBezTo>
                      <a:pt x="55" y="46"/>
                      <a:pt x="46" y="40"/>
                      <a:pt x="43" y="29"/>
                    </a:cubicBezTo>
                    <a:cubicBezTo>
                      <a:pt x="43" y="29"/>
                      <a:pt x="43" y="29"/>
                      <a:pt x="43" y="29"/>
                    </a:cubicBezTo>
                    <a:cubicBezTo>
                      <a:pt x="41" y="33"/>
                      <a:pt x="37" y="36"/>
                      <a:pt x="29" y="39"/>
                    </a:cubicBezTo>
                    <a:cubicBezTo>
                      <a:pt x="0" y="49"/>
                      <a:pt x="0" y="49"/>
                      <a:pt x="0" y="49"/>
                    </a:cubicBezTo>
                    <a:lnTo>
                      <a:pt x="0" y="38"/>
                    </a:lnTo>
                    <a:close/>
                    <a:moveTo>
                      <a:pt x="84" y="10"/>
                    </a:moveTo>
                    <a:cubicBezTo>
                      <a:pt x="48" y="10"/>
                      <a:pt x="48" y="10"/>
                      <a:pt x="48" y="10"/>
                    </a:cubicBezTo>
                    <a:cubicBezTo>
                      <a:pt x="48" y="20"/>
                      <a:pt x="48" y="20"/>
                      <a:pt x="48" y="20"/>
                    </a:cubicBezTo>
                    <a:cubicBezTo>
                      <a:pt x="48" y="25"/>
                      <a:pt x="50" y="28"/>
                      <a:pt x="53" y="31"/>
                    </a:cubicBezTo>
                    <a:cubicBezTo>
                      <a:pt x="57" y="34"/>
                      <a:pt x="61" y="36"/>
                      <a:pt x="67" y="36"/>
                    </a:cubicBezTo>
                    <a:cubicBezTo>
                      <a:pt x="72" y="36"/>
                      <a:pt x="77" y="34"/>
                      <a:pt x="80" y="32"/>
                    </a:cubicBezTo>
                    <a:cubicBezTo>
                      <a:pt x="82" y="29"/>
                      <a:pt x="84" y="25"/>
                      <a:pt x="84" y="20"/>
                    </a:cubicBezTo>
                    <a:lnTo>
                      <a:pt x="84" y="10"/>
                    </a:lnTo>
                    <a:close/>
                  </a:path>
                </a:pathLst>
              </a:custGeom>
              <a:solidFill>
                <a:srgbClr val="231F20">
                  <a:alpha val="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201"/>
              <p:cNvSpPr>
                <a:spLocks/>
              </p:cNvSpPr>
              <p:nvPr/>
            </p:nvSpPr>
            <p:spPr bwMode="auto">
              <a:xfrm>
                <a:off x="6462713" y="5413375"/>
                <a:ext cx="239713" cy="100013"/>
              </a:xfrm>
              <a:custGeom>
                <a:avLst/>
                <a:gdLst/>
                <a:ahLst/>
                <a:cxnLst>
                  <a:cxn ang="0">
                    <a:pos x="0" y="0"/>
                  </a:cxn>
                  <a:cxn ang="0">
                    <a:pos x="151" y="0"/>
                  </a:cxn>
                  <a:cxn ang="0">
                    <a:pos x="151" y="60"/>
                  </a:cxn>
                  <a:cxn ang="0">
                    <a:pos x="136" y="60"/>
                  </a:cxn>
                  <a:cxn ang="0">
                    <a:pos x="136" y="14"/>
                  </a:cxn>
                  <a:cxn ang="0">
                    <a:pos x="83" y="14"/>
                  </a:cxn>
                  <a:cxn ang="0">
                    <a:pos x="83" y="57"/>
                  </a:cxn>
                  <a:cxn ang="0">
                    <a:pos x="68" y="57"/>
                  </a:cxn>
                  <a:cxn ang="0">
                    <a:pos x="68" y="14"/>
                  </a:cxn>
                  <a:cxn ang="0">
                    <a:pos x="14" y="14"/>
                  </a:cxn>
                  <a:cxn ang="0">
                    <a:pos x="14" y="63"/>
                  </a:cxn>
                  <a:cxn ang="0">
                    <a:pos x="0" y="63"/>
                  </a:cxn>
                  <a:cxn ang="0">
                    <a:pos x="0" y="0"/>
                  </a:cxn>
                </a:cxnLst>
                <a:rect l="0" t="0" r="r" b="b"/>
                <a:pathLst>
                  <a:path w="151" h="63">
                    <a:moveTo>
                      <a:pt x="0" y="0"/>
                    </a:moveTo>
                    <a:lnTo>
                      <a:pt x="151" y="0"/>
                    </a:lnTo>
                    <a:lnTo>
                      <a:pt x="151" y="60"/>
                    </a:lnTo>
                    <a:lnTo>
                      <a:pt x="136" y="60"/>
                    </a:lnTo>
                    <a:lnTo>
                      <a:pt x="136" y="14"/>
                    </a:lnTo>
                    <a:lnTo>
                      <a:pt x="83" y="14"/>
                    </a:lnTo>
                    <a:lnTo>
                      <a:pt x="83" y="57"/>
                    </a:lnTo>
                    <a:lnTo>
                      <a:pt x="68" y="57"/>
                    </a:lnTo>
                    <a:lnTo>
                      <a:pt x="68" y="14"/>
                    </a:lnTo>
                    <a:lnTo>
                      <a:pt x="14" y="14"/>
                    </a:lnTo>
                    <a:lnTo>
                      <a:pt x="14" y="63"/>
                    </a:lnTo>
                    <a:lnTo>
                      <a:pt x="0" y="63"/>
                    </a:lnTo>
                    <a:lnTo>
                      <a:pt x="0" y="0"/>
                    </a:lnTo>
                    <a:close/>
                  </a:path>
                </a:pathLst>
              </a:custGeom>
              <a:solidFill>
                <a:srgbClr val="231F20">
                  <a:alpha val="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202"/>
              <p:cNvSpPr>
                <a:spLocks/>
              </p:cNvSpPr>
              <p:nvPr/>
            </p:nvSpPr>
            <p:spPr bwMode="auto">
              <a:xfrm>
                <a:off x="6462713" y="5554663"/>
                <a:ext cx="239713" cy="192088"/>
              </a:xfrm>
              <a:custGeom>
                <a:avLst/>
                <a:gdLst/>
                <a:ahLst/>
                <a:cxnLst>
                  <a:cxn ang="0">
                    <a:pos x="0" y="65"/>
                  </a:cxn>
                  <a:cxn ang="0">
                    <a:pos x="62" y="65"/>
                  </a:cxn>
                  <a:cxn ang="0">
                    <a:pos x="72" y="65"/>
                  </a:cxn>
                  <a:cxn ang="0">
                    <a:pos x="79" y="66"/>
                  </a:cxn>
                  <a:cxn ang="0">
                    <a:pos x="79" y="65"/>
                  </a:cxn>
                  <a:cxn ang="0">
                    <a:pos x="67" y="62"/>
                  </a:cxn>
                  <a:cxn ang="0">
                    <a:pos x="0" y="41"/>
                  </a:cxn>
                  <a:cxn ang="0">
                    <a:pos x="0" y="34"/>
                  </a:cxn>
                  <a:cxn ang="0">
                    <a:pos x="67" y="12"/>
                  </a:cxn>
                  <a:cxn ang="0">
                    <a:pos x="79" y="9"/>
                  </a:cxn>
                  <a:cxn ang="0">
                    <a:pos x="79" y="8"/>
                  </a:cxn>
                  <a:cxn ang="0">
                    <a:pos x="61" y="9"/>
                  </a:cxn>
                  <a:cxn ang="0">
                    <a:pos x="0" y="9"/>
                  </a:cxn>
                  <a:cxn ang="0">
                    <a:pos x="0" y="0"/>
                  </a:cxn>
                  <a:cxn ang="0">
                    <a:pos x="93" y="0"/>
                  </a:cxn>
                  <a:cxn ang="0">
                    <a:pos x="93" y="13"/>
                  </a:cxn>
                  <a:cxn ang="0">
                    <a:pos x="26" y="35"/>
                  </a:cxn>
                  <a:cxn ang="0">
                    <a:pos x="15" y="37"/>
                  </a:cxn>
                  <a:cxn ang="0">
                    <a:pos x="15" y="38"/>
                  </a:cxn>
                  <a:cxn ang="0">
                    <a:pos x="21" y="39"/>
                  </a:cxn>
                  <a:cxn ang="0">
                    <a:pos x="26" y="40"/>
                  </a:cxn>
                  <a:cxn ang="0">
                    <a:pos x="93" y="62"/>
                  </a:cxn>
                  <a:cxn ang="0">
                    <a:pos x="93" y="74"/>
                  </a:cxn>
                  <a:cxn ang="0">
                    <a:pos x="0" y="74"/>
                  </a:cxn>
                  <a:cxn ang="0">
                    <a:pos x="0" y="65"/>
                  </a:cxn>
                </a:cxnLst>
                <a:rect l="0" t="0" r="r" b="b"/>
                <a:pathLst>
                  <a:path w="93" h="74">
                    <a:moveTo>
                      <a:pt x="0" y="65"/>
                    </a:moveTo>
                    <a:cubicBezTo>
                      <a:pt x="62" y="65"/>
                      <a:pt x="62" y="65"/>
                      <a:pt x="62" y="65"/>
                    </a:cubicBezTo>
                    <a:cubicBezTo>
                      <a:pt x="66" y="65"/>
                      <a:pt x="69" y="65"/>
                      <a:pt x="72" y="65"/>
                    </a:cubicBezTo>
                    <a:cubicBezTo>
                      <a:pt x="75" y="65"/>
                      <a:pt x="77" y="65"/>
                      <a:pt x="79" y="66"/>
                    </a:cubicBezTo>
                    <a:cubicBezTo>
                      <a:pt x="79" y="65"/>
                      <a:pt x="79" y="65"/>
                      <a:pt x="79" y="65"/>
                    </a:cubicBezTo>
                    <a:cubicBezTo>
                      <a:pt x="74" y="64"/>
                      <a:pt x="70" y="63"/>
                      <a:pt x="67" y="62"/>
                    </a:cubicBezTo>
                    <a:cubicBezTo>
                      <a:pt x="0" y="41"/>
                      <a:pt x="0" y="41"/>
                      <a:pt x="0" y="41"/>
                    </a:cubicBezTo>
                    <a:cubicBezTo>
                      <a:pt x="0" y="34"/>
                      <a:pt x="0" y="34"/>
                      <a:pt x="0" y="34"/>
                    </a:cubicBezTo>
                    <a:cubicBezTo>
                      <a:pt x="67" y="12"/>
                      <a:pt x="67" y="12"/>
                      <a:pt x="67" y="12"/>
                    </a:cubicBezTo>
                    <a:cubicBezTo>
                      <a:pt x="68" y="11"/>
                      <a:pt x="72" y="10"/>
                      <a:pt x="79" y="9"/>
                    </a:cubicBezTo>
                    <a:cubicBezTo>
                      <a:pt x="79" y="8"/>
                      <a:pt x="79" y="8"/>
                      <a:pt x="79" y="8"/>
                    </a:cubicBezTo>
                    <a:cubicBezTo>
                      <a:pt x="73" y="9"/>
                      <a:pt x="67" y="9"/>
                      <a:pt x="61" y="9"/>
                    </a:cubicBezTo>
                    <a:cubicBezTo>
                      <a:pt x="0" y="9"/>
                      <a:pt x="0" y="9"/>
                      <a:pt x="0" y="9"/>
                    </a:cubicBezTo>
                    <a:cubicBezTo>
                      <a:pt x="0" y="0"/>
                      <a:pt x="0" y="0"/>
                      <a:pt x="0" y="0"/>
                    </a:cubicBezTo>
                    <a:cubicBezTo>
                      <a:pt x="93" y="0"/>
                      <a:pt x="93" y="0"/>
                      <a:pt x="93" y="0"/>
                    </a:cubicBezTo>
                    <a:cubicBezTo>
                      <a:pt x="93" y="13"/>
                      <a:pt x="93" y="13"/>
                      <a:pt x="93" y="13"/>
                    </a:cubicBezTo>
                    <a:cubicBezTo>
                      <a:pt x="26" y="35"/>
                      <a:pt x="26" y="35"/>
                      <a:pt x="26" y="35"/>
                    </a:cubicBezTo>
                    <a:cubicBezTo>
                      <a:pt x="23" y="36"/>
                      <a:pt x="19" y="37"/>
                      <a:pt x="15" y="37"/>
                    </a:cubicBezTo>
                    <a:cubicBezTo>
                      <a:pt x="15" y="38"/>
                      <a:pt x="15" y="38"/>
                      <a:pt x="15" y="38"/>
                    </a:cubicBezTo>
                    <a:cubicBezTo>
                      <a:pt x="17" y="38"/>
                      <a:pt x="19" y="38"/>
                      <a:pt x="21" y="39"/>
                    </a:cubicBezTo>
                    <a:cubicBezTo>
                      <a:pt x="23" y="39"/>
                      <a:pt x="24" y="40"/>
                      <a:pt x="26" y="40"/>
                    </a:cubicBezTo>
                    <a:cubicBezTo>
                      <a:pt x="93" y="62"/>
                      <a:pt x="93" y="62"/>
                      <a:pt x="93" y="62"/>
                    </a:cubicBezTo>
                    <a:cubicBezTo>
                      <a:pt x="93" y="74"/>
                      <a:pt x="93" y="74"/>
                      <a:pt x="93" y="74"/>
                    </a:cubicBezTo>
                    <a:cubicBezTo>
                      <a:pt x="0" y="74"/>
                      <a:pt x="0" y="74"/>
                      <a:pt x="0" y="74"/>
                    </a:cubicBezTo>
                    <a:lnTo>
                      <a:pt x="0" y="65"/>
                    </a:lnTo>
                    <a:close/>
                  </a:path>
                </a:pathLst>
              </a:custGeom>
              <a:solidFill>
                <a:srgbClr val="231F20">
                  <a:alpha val="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203"/>
              <p:cNvSpPr>
                <a:spLocks/>
              </p:cNvSpPr>
              <p:nvPr/>
            </p:nvSpPr>
            <p:spPr bwMode="auto">
              <a:xfrm>
                <a:off x="6042025" y="5040313"/>
                <a:ext cx="241300" cy="160338"/>
              </a:xfrm>
              <a:custGeom>
                <a:avLst/>
                <a:gdLst/>
                <a:ahLst/>
                <a:cxnLst>
                  <a:cxn ang="0">
                    <a:pos x="0" y="0"/>
                  </a:cxn>
                  <a:cxn ang="0">
                    <a:pos x="27" y="7"/>
                  </a:cxn>
                  <a:cxn ang="0">
                    <a:pos x="27" y="38"/>
                  </a:cxn>
                  <a:cxn ang="0">
                    <a:pos x="120" y="57"/>
                  </a:cxn>
                  <a:cxn ang="0">
                    <a:pos x="113" y="23"/>
                  </a:cxn>
                  <a:cxn ang="0">
                    <a:pos x="139" y="30"/>
                  </a:cxn>
                  <a:cxn ang="0">
                    <a:pos x="152" y="98"/>
                  </a:cxn>
                  <a:cxn ang="0">
                    <a:pos x="27" y="70"/>
                  </a:cxn>
                  <a:cxn ang="0">
                    <a:pos x="27" y="101"/>
                  </a:cxn>
                  <a:cxn ang="0">
                    <a:pos x="0" y="95"/>
                  </a:cxn>
                  <a:cxn ang="0">
                    <a:pos x="0" y="0"/>
                  </a:cxn>
                </a:cxnLst>
                <a:rect l="0" t="0" r="r" b="b"/>
                <a:pathLst>
                  <a:path w="152" h="101">
                    <a:moveTo>
                      <a:pt x="0" y="0"/>
                    </a:moveTo>
                    <a:lnTo>
                      <a:pt x="27" y="7"/>
                    </a:lnTo>
                    <a:lnTo>
                      <a:pt x="27" y="38"/>
                    </a:lnTo>
                    <a:lnTo>
                      <a:pt x="120" y="57"/>
                    </a:lnTo>
                    <a:lnTo>
                      <a:pt x="113" y="23"/>
                    </a:lnTo>
                    <a:lnTo>
                      <a:pt x="139" y="30"/>
                    </a:lnTo>
                    <a:lnTo>
                      <a:pt x="152" y="98"/>
                    </a:lnTo>
                    <a:lnTo>
                      <a:pt x="27" y="70"/>
                    </a:lnTo>
                    <a:lnTo>
                      <a:pt x="27" y="101"/>
                    </a:lnTo>
                    <a:lnTo>
                      <a:pt x="0" y="95"/>
                    </a:lnTo>
                    <a:lnTo>
                      <a:pt x="0" y="0"/>
                    </a:lnTo>
                    <a:close/>
                  </a:path>
                </a:pathLst>
              </a:custGeom>
              <a:solidFill>
                <a:srgbClr val="231F20">
                  <a:alpha val="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204"/>
              <p:cNvSpPr>
                <a:spLocks/>
              </p:cNvSpPr>
              <p:nvPr/>
            </p:nvSpPr>
            <p:spPr bwMode="auto">
              <a:xfrm>
                <a:off x="6042025" y="5229225"/>
                <a:ext cx="241300" cy="196850"/>
              </a:xfrm>
              <a:custGeom>
                <a:avLst/>
                <a:gdLst/>
                <a:ahLst/>
                <a:cxnLst>
                  <a:cxn ang="0">
                    <a:pos x="71" y="76"/>
                  </a:cxn>
                  <a:cxn ang="0">
                    <a:pos x="61" y="74"/>
                  </a:cxn>
                  <a:cxn ang="0">
                    <a:pos x="52" y="69"/>
                  </a:cxn>
                  <a:cxn ang="0">
                    <a:pos x="43" y="61"/>
                  </a:cxn>
                  <a:cxn ang="0">
                    <a:pos x="34" y="50"/>
                  </a:cxn>
                  <a:cxn ang="0">
                    <a:pos x="18" y="27"/>
                  </a:cxn>
                  <a:cxn ang="0">
                    <a:pos x="17" y="27"/>
                  </a:cxn>
                  <a:cxn ang="0">
                    <a:pos x="17" y="64"/>
                  </a:cxn>
                  <a:cxn ang="0">
                    <a:pos x="0" y="61"/>
                  </a:cxn>
                  <a:cxn ang="0">
                    <a:pos x="0" y="0"/>
                  </a:cxn>
                  <a:cxn ang="0">
                    <a:pos x="17" y="3"/>
                  </a:cxn>
                  <a:cxn ang="0">
                    <a:pos x="43" y="36"/>
                  </a:cxn>
                  <a:cxn ang="0">
                    <a:pos x="50" y="45"/>
                  </a:cxn>
                  <a:cxn ang="0">
                    <a:pos x="56" y="51"/>
                  </a:cxn>
                  <a:cxn ang="0">
                    <a:pos x="62" y="54"/>
                  </a:cxn>
                  <a:cxn ang="0">
                    <a:pos x="67" y="55"/>
                  </a:cxn>
                  <a:cxn ang="0">
                    <a:pos x="72" y="55"/>
                  </a:cxn>
                  <a:cxn ang="0">
                    <a:pos x="75" y="52"/>
                  </a:cxn>
                  <a:cxn ang="0">
                    <a:pos x="77" y="48"/>
                  </a:cxn>
                  <a:cxn ang="0">
                    <a:pos x="78" y="42"/>
                  </a:cxn>
                  <a:cxn ang="0">
                    <a:pos x="77" y="36"/>
                  </a:cxn>
                  <a:cxn ang="0">
                    <a:pos x="76" y="30"/>
                  </a:cxn>
                  <a:cxn ang="0">
                    <a:pos x="73" y="24"/>
                  </a:cxn>
                  <a:cxn ang="0">
                    <a:pos x="70" y="19"/>
                  </a:cxn>
                  <a:cxn ang="0">
                    <a:pos x="89" y="23"/>
                  </a:cxn>
                  <a:cxn ang="0">
                    <a:pos x="91" y="27"/>
                  </a:cxn>
                  <a:cxn ang="0">
                    <a:pos x="92" y="33"/>
                  </a:cxn>
                  <a:cxn ang="0">
                    <a:pos x="94" y="40"/>
                  </a:cxn>
                  <a:cxn ang="0">
                    <a:pos x="94" y="48"/>
                  </a:cxn>
                  <a:cxn ang="0">
                    <a:pos x="93" y="60"/>
                  </a:cxn>
                  <a:cxn ang="0">
                    <a:pos x="88" y="69"/>
                  </a:cxn>
                  <a:cxn ang="0">
                    <a:pos x="81" y="74"/>
                  </a:cxn>
                  <a:cxn ang="0">
                    <a:pos x="71" y="76"/>
                  </a:cxn>
                </a:cxnLst>
                <a:rect l="0" t="0" r="r" b="b"/>
                <a:pathLst>
                  <a:path w="94" h="76">
                    <a:moveTo>
                      <a:pt x="71" y="76"/>
                    </a:moveTo>
                    <a:cubicBezTo>
                      <a:pt x="67" y="76"/>
                      <a:pt x="64" y="75"/>
                      <a:pt x="61" y="74"/>
                    </a:cubicBezTo>
                    <a:cubicBezTo>
                      <a:pt x="58" y="73"/>
                      <a:pt x="55" y="71"/>
                      <a:pt x="52" y="69"/>
                    </a:cubicBezTo>
                    <a:cubicBezTo>
                      <a:pt x="49" y="67"/>
                      <a:pt x="46" y="64"/>
                      <a:pt x="43" y="61"/>
                    </a:cubicBezTo>
                    <a:cubicBezTo>
                      <a:pt x="40" y="58"/>
                      <a:pt x="37" y="54"/>
                      <a:pt x="34" y="50"/>
                    </a:cubicBezTo>
                    <a:cubicBezTo>
                      <a:pt x="18" y="27"/>
                      <a:pt x="18" y="27"/>
                      <a:pt x="18" y="27"/>
                    </a:cubicBezTo>
                    <a:cubicBezTo>
                      <a:pt x="17" y="27"/>
                      <a:pt x="17" y="27"/>
                      <a:pt x="17" y="27"/>
                    </a:cubicBezTo>
                    <a:cubicBezTo>
                      <a:pt x="17" y="64"/>
                      <a:pt x="17" y="64"/>
                      <a:pt x="17" y="64"/>
                    </a:cubicBezTo>
                    <a:cubicBezTo>
                      <a:pt x="0" y="61"/>
                      <a:pt x="0" y="61"/>
                      <a:pt x="0" y="61"/>
                    </a:cubicBezTo>
                    <a:cubicBezTo>
                      <a:pt x="0" y="0"/>
                      <a:pt x="0" y="0"/>
                      <a:pt x="0" y="0"/>
                    </a:cubicBezTo>
                    <a:cubicBezTo>
                      <a:pt x="17" y="3"/>
                      <a:pt x="17" y="3"/>
                      <a:pt x="17" y="3"/>
                    </a:cubicBezTo>
                    <a:cubicBezTo>
                      <a:pt x="43" y="36"/>
                      <a:pt x="43" y="36"/>
                      <a:pt x="43" y="36"/>
                    </a:cubicBezTo>
                    <a:cubicBezTo>
                      <a:pt x="46" y="40"/>
                      <a:pt x="48" y="42"/>
                      <a:pt x="50" y="45"/>
                    </a:cubicBezTo>
                    <a:cubicBezTo>
                      <a:pt x="52" y="47"/>
                      <a:pt x="54" y="49"/>
                      <a:pt x="56" y="51"/>
                    </a:cubicBezTo>
                    <a:cubicBezTo>
                      <a:pt x="58" y="52"/>
                      <a:pt x="60" y="53"/>
                      <a:pt x="62" y="54"/>
                    </a:cubicBezTo>
                    <a:cubicBezTo>
                      <a:pt x="63" y="55"/>
                      <a:pt x="65" y="55"/>
                      <a:pt x="67" y="55"/>
                    </a:cubicBezTo>
                    <a:cubicBezTo>
                      <a:pt x="69" y="55"/>
                      <a:pt x="70" y="55"/>
                      <a:pt x="72" y="55"/>
                    </a:cubicBezTo>
                    <a:cubicBezTo>
                      <a:pt x="73" y="54"/>
                      <a:pt x="74" y="53"/>
                      <a:pt x="75" y="52"/>
                    </a:cubicBezTo>
                    <a:cubicBezTo>
                      <a:pt x="76" y="51"/>
                      <a:pt x="77" y="50"/>
                      <a:pt x="77" y="48"/>
                    </a:cubicBezTo>
                    <a:cubicBezTo>
                      <a:pt x="78" y="47"/>
                      <a:pt x="78" y="45"/>
                      <a:pt x="78" y="42"/>
                    </a:cubicBezTo>
                    <a:cubicBezTo>
                      <a:pt x="78" y="40"/>
                      <a:pt x="78" y="38"/>
                      <a:pt x="77" y="36"/>
                    </a:cubicBezTo>
                    <a:cubicBezTo>
                      <a:pt x="77" y="34"/>
                      <a:pt x="76" y="32"/>
                      <a:pt x="76" y="30"/>
                    </a:cubicBezTo>
                    <a:cubicBezTo>
                      <a:pt x="75" y="28"/>
                      <a:pt x="74" y="26"/>
                      <a:pt x="73" y="24"/>
                    </a:cubicBezTo>
                    <a:cubicBezTo>
                      <a:pt x="72" y="22"/>
                      <a:pt x="71" y="20"/>
                      <a:pt x="70" y="19"/>
                    </a:cubicBezTo>
                    <a:cubicBezTo>
                      <a:pt x="89" y="23"/>
                      <a:pt x="89" y="23"/>
                      <a:pt x="89" y="23"/>
                    </a:cubicBezTo>
                    <a:cubicBezTo>
                      <a:pt x="89" y="24"/>
                      <a:pt x="90" y="25"/>
                      <a:pt x="91" y="27"/>
                    </a:cubicBezTo>
                    <a:cubicBezTo>
                      <a:pt x="91" y="29"/>
                      <a:pt x="92" y="31"/>
                      <a:pt x="92" y="33"/>
                    </a:cubicBezTo>
                    <a:cubicBezTo>
                      <a:pt x="93" y="35"/>
                      <a:pt x="93" y="37"/>
                      <a:pt x="94" y="40"/>
                    </a:cubicBezTo>
                    <a:cubicBezTo>
                      <a:pt x="94" y="42"/>
                      <a:pt x="94" y="45"/>
                      <a:pt x="94" y="48"/>
                    </a:cubicBezTo>
                    <a:cubicBezTo>
                      <a:pt x="94" y="53"/>
                      <a:pt x="94" y="57"/>
                      <a:pt x="93" y="60"/>
                    </a:cubicBezTo>
                    <a:cubicBezTo>
                      <a:pt x="92" y="64"/>
                      <a:pt x="90" y="67"/>
                      <a:pt x="88" y="69"/>
                    </a:cubicBezTo>
                    <a:cubicBezTo>
                      <a:pt x="86" y="71"/>
                      <a:pt x="83" y="73"/>
                      <a:pt x="81" y="74"/>
                    </a:cubicBezTo>
                    <a:cubicBezTo>
                      <a:pt x="78" y="75"/>
                      <a:pt x="75" y="76"/>
                      <a:pt x="71" y="76"/>
                    </a:cubicBezTo>
                    <a:close/>
                  </a:path>
                </a:pathLst>
              </a:custGeom>
              <a:solidFill>
                <a:srgbClr val="231F20">
                  <a:alpha val="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59" name="TextBox 58"/>
            <p:cNvSpPr txBox="1"/>
            <p:nvPr/>
          </p:nvSpPr>
          <p:spPr>
            <a:xfrm rot="5400000">
              <a:off x="8731452" y="5832216"/>
              <a:ext cx="1809752" cy="184666"/>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00000"/>
                  </a:solidFill>
                  <a:effectLst/>
                  <a:uLnTx/>
                  <a:uFillTx/>
                  <a:latin typeface="Segoe Condensed" pitchFamily="34" charset="0"/>
                  <a:ea typeface="+mn-ea"/>
                  <a:cs typeface="+mn-cs"/>
                </a:rPr>
                <a:t>PPT REM 12</a:t>
              </a:r>
            </a:p>
          </p:txBody>
        </p:sp>
      </p:grpSp>
      <p:grpSp>
        <p:nvGrpSpPr>
          <p:cNvPr id="22" name="Group 21"/>
          <p:cNvGrpSpPr/>
          <p:nvPr/>
        </p:nvGrpSpPr>
        <p:grpSpPr>
          <a:xfrm>
            <a:off x="5156499" y="2792998"/>
            <a:ext cx="2150699" cy="2150700"/>
            <a:chOff x="5156499" y="2792998"/>
            <a:chExt cx="2150699" cy="2150700"/>
          </a:xfrm>
        </p:grpSpPr>
        <p:sp>
          <p:nvSpPr>
            <p:cNvPr id="13" name="Oval 12"/>
            <p:cNvSpPr/>
            <p:nvPr/>
          </p:nvSpPr>
          <p:spPr bwMode="auto">
            <a:xfrm>
              <a:off x="5156499" y="2792998"/>
              <a:ext cx="2150699" cy="2150700"/>
            </a:xfrm>
            <a:prstGeom prst="ellipse">
              <a:avLst/>
            </a:prstGeom>
            <a:solidFill>
              <a:schemeClr val="bg2"/>
            </a:solid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Freeform 119"/>
            <p:cNvSpPr>
              <a:spLocks noChangeAspect="1" noEditPoints="1"/>
            </p:cNvSpPr>
            <p:nvPr/>
          </p:nvSpPr>
          <p:spPr bwMode="auto">
            <a:xfrm>
              <a:off x="5718336" y="3433602"/>
              <a:ext cx="883861" cy="826731"/>
            </a:xfrm>
            <a:custGeom>
              <a:avLst/>
              <a:gdLst>
                <a:gd name="T0" fmla="*/ 1438 w 2955"/>
                <a:gd name="T1" fmla="*/ 1625 h 2764"/>
                <a:gd name="T2" fmla="*/ 0 w 2955"/>
                <a:gd name="T3" fmla="*/ 1779 h 2764"/>
                <a:gd name="T4" fmla="*/ 845 w 2955"/>
                <a:gd name="T5" fmla="*/ 1531 h 2764"/>
                <a:gd name="T6" fmla="*/ 1438 w 2955"/>
                <a:gd name="T7" fmla="*/ 2764 h 2764"/>
                <a:gd name="T8" fmla="*/ 2955 w 2955"/>
                <a:gd name="T9" fmla="*/ 0 h 2764"/>
                <a:gd name="T10" fmla="*/ 1977 w 2955"/>
                <a:gd name="T11" fmla="*/ 2339 h 2764"/>
                <a:gd name="T12" fmla="*/ 1764 w 2955"/>
                <a:gd name="T13" fmla="*/ 2126 h 2764"/>
                <a:gd name="T14" fmla="*/ 1977 w 2955"/>
                <a:gd name="T15" fmla="*/ 2339 h 2764"/>
                <a:gd name="T16" fmla="*/ 1764 w 2955"/>
                <a:gd name="T17" fmla="*/ 1913 h 2764"/>
                <a:gd name="T18" fmla="*/ 1977 w 2955"/>
                <a:gd name="T19" fmla="*/ 1701 h 2764"/>
                <a:gd name="T20" fmla="*/ 1977 w 2955"/>
                <a:gd name="T21" fmla="*/ 1488 h 2764"/>
                <a:gd name="T22" fmla="*/ 1764 w 2955"/>
                <a:gd name="T23" fmla="*/ 1276 h 2764"/>
                <a:gd name="T24" fmla="*/ 1977 w 2955"/>
                <a:gd name="T25" fmla="*/ 1488 h 2764"/>
                <a:gd name="T26" fmla="*/ 1764 w 2955"/>
                <a:gd name="T27" fmla="*/ 1063 h 2764"/>
                <a:gd name="T28" fmla="*/ 1977 w 2955"/>
                <a:gd name="T29" fmla="*/ 850 h 2764"/>
                <a:gd name="T30" fmla="*/ 1977 w 2955"/>
                <a:gd name="T31" fmla="*/ 638 h 2764"/>
                <a:gd name="T32" fmla="*/ 1764 w 2955"/>
                <a:gd name="T33" fmla="*/ 425 h 2764"/>
                <a:gd name="T34" fmla="*/ 1977 w 2955"/>
                <a:gd name="T35" fmla="*/ 638 h 2764"/>
                <a:gd name="T36" fmla="*/ 2090 w 2955"/>
                <a:gd name="T37" fmla="*/ 2339 h 2764"/>
                <a:gd name="T38" fmla="*/ 2303 w 2955"/>
                <a:gd name="T39" fmla="*/ 2126 h 2764"/>
                <a:gd name="T40" fmla="*/ 2303 w 2955"/>
                <a:gd name="T41" fmla="*/ 1913 h 2764"/>
                <a:gd name="T42" fmla="*/ 2090 w 2955"/>
                <a:gd name="T43" fmla="*/ 1701 h 2764"/>
                <a:gd name="T44" fmla="*/ 2303 w 2955"/>
                <a:gd name="T45" fmla="*/ 1913 h 2764"/>
                <a:gd name="T46" fmla="*/ 2090 w 2955"/>
                <a:gd name="T47" fmla="*/ 1488 h 2764"/>
                <a:gd name="T48" fmla="*/ 2303 w 2955"/>
                <a:gd name="T49" fmla="*/ 1276 h 2764"/>
                <a:gd name="T50" fmla="*/ 2303 w 2955"/>
                <a:gd name="T51" fmla="*/ 1063 h 2764"/>
                <a:gd name="T52" fmla="*/ 2090 w 2955"/>
                <a:gd name="T53" fmla="*/ 850 h 2764"/>
                <a:gd name="T54" fmla="*/ 2303 w 2955"/>
                <a:gd name="T55" fmla="*/ 1063 h 2764"/>
                <a:gd name="T56" fmla="*/ 2090 w 2955"/>
                <a:gd name="T57" fmla="*/ 638 h 2764"/>
                <a:gd name="T58" fmla="*/ 2303 w 2955"/>
                <a:gd name="T59" fmla="*/ 425 h 2764"/>
                <a:gd name="T60" fmla="*/ 2629 w 2955"/>
                <a:gd name="T61" fmla="*/ 2339 h 2764"/>
                <a:gd name="T62" fmla="*/ 2416 w 2955"/>
                <a:gd name="T63" fmla="*/ 2126 h 2764"/>
                <a:gd name="T64" fmla="*/ 2629 w 2955"/>
                <a:gd name="T65" fmla="*/ 2339 h 2764"/>
                <a:gd name="T66" fmla="*/ 2416 w 2955"/>
                <a:gd name="T67" fmla="*/ 1913 h 2764"/>
                <a:gd name="T68" fmla="*/ 2629 w 2955"/>
                <a:gd name="T69" fmla="*/ 1701 h 2764"/>
                <a:gd name="T70" fmla="*/ 2629 w 2955"/>
                <a:gd name="T71" fmla="*/ 1488 h 2764"/>
                <a:gd name="T72" fmla="*/ 2416 w 2955"/>
                <a:gd name="T73" fmla="*/ 1276 h 2764"/>
                <a:gd name="T74" fmla="*/ 2629 w 2955"/>
                <a:gd name="T75" fmla="*/ 1488 h 2764"/>
                <a:gd name="T76" fmla="*/ 2416 w 2955"/>
                <a:gd name="T77" fmla="*/ 1063 h 2764"/>
                <a:gd name="T78" fmla="*/ 2629 w 2955"/>
                <a:gd name="T79" fmla="*/ 850 h 2764"/>
                <a:gd name="T80" fmla="*/ 2629 w 2955"/>
                <a:gd name="T81" fmla="*/ 638 h 2764"/>
                <a:gd name="T82" fmla="*/ 2416 w 2955"/>
                <a:gd name="T83" fmla="*/ 425 h 2764"/>
                <a:gd name="T84" fmla="*/ 2629 w 2955"/>
                <a:gd name="T85" fmla="*/ 638 h 2764"/>
                <a:gd name="T86" fmla="*/ 1370 w 2955"/>
                <a:gd name="T87" fmla="*/ 1921 h 2764"/>
                <a:gd name="T88" fmla="*/ 1003 w 2955"/>
                <a:gd name="T89" fmla="*/ 2764 h 2764"/>
                <a:gd name="T90" fmla="*/ 685 w 2955"/>
                <a:gd name="T91" fmla="*/ 2183 h 2764"/>
                <a:gd name="T92" fmla="*/ 318 w 2955"/>
                <a:gd name="T93" fmla="*/ 2764 h 2764"/>
                <a:gd name="T94" fmla="*/ 845 w 2955"/>
                <a:gd name="T95" fmla="*/ 1602 h 2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955" h="2764">
                  <a:moveTo>
                    <a:pt x="1438" y="0"/>
                  </a:moveTo>
                  <a:lnTo>
                    <a:pt x="1438" y="1625"/>
                  </a:lnTo>
                  <a:lnTo>
                    <a:pt x="845" y="1266"/>
                  </a:lnTo>
                  <a:lnTo>
                    <a:pt x="0" y="1779"/>
                  </a:lnTo>
                  <a:lnTo>
                    <a:pt x="134" y="1961"/>
                  </a:lnTo>
                  <a:lnTo>
                    <a:pt x="845" y="1531"/>
                  </a:lnTo>
                  <a:lnTo>
                    <a:pt x="1438" y="1890"/>
                  </a:lnTo>
                  <a:lnTo>
                    <a:pt x="1438" y="2764"/>
                  </a:lnTo>
                  <a:lnTo>
                    <a:pt x="2955" y="2764"/>
                  </a:lnTo>
                  <a:lnTo>
                    <a:pt x="2955" y="0"/>
                  </a:lnTo>
                  <a:lnTo>
                    <a:pt x="1438" y="0"/>
                  </a:lnTo>
                  <a:close/>
                  <a:moveTo>
                    <a:pt x="1977" y="2339"/>
                  </a:moveTo>
                  <a:lnTo>
                    <a:pt x="1764" y="2339"/>
                  </a:lnTo>
                  <a:lnTo>
                    <a:pt x="1764" y="2126"/>
                  </a:lnTo>
                  <a:lnTo>
                    <a:pt x="1977" y="2126"/>
                  </a:lnTo>
                  <a:lnTo>
                    <a:pt x="1977" y="2339"/>
                  </a:lnTo>
                  <a:close/>
                  <a:moveTo>
                    <a:pt x="1977" y="1913"/>
                  </a:moveTo>
                  <a:lnTo>
                    <a:pt x="1764" y="1913"/>
                  </a:lnTo>
                  <a:lnTo>
                    <a:pt x="1764" y="1701"/>
                  </a:lnTo>
                  <a:lnTo>
                    <a:pt x="1977" y="1701"/>
                  </a:lnTo>
                  <a:lnTo>
                    <a:pt x="1977" y="1913"/>
                  </a:lnTo>
                  <a:close/>
                  <a:moveTo>
                    <a:pt x="1977" y="1488"/>
                  </a:moveTo>
                  <a:lnTo>
                    <a:pt x="1764" y="1488"/>
                  </a:lnTo>
                  <a:lnTo>
                    <a:pt x="1764" y="1276"/>
                  </a:lnTo>
                  <a:lnTo>
                    <a:pt x="1977" y="1276"/>
                  </a:lnTo>
                  <a:lnTo>
                    <a:pt x="1977" y="1488"/>
                  </a:lnTo>
                  <a:close/>
                  <a:moveTo>
                    <a:pt x="1977" y="1063"/>
                  </a:moveTo>
                  <a:lnTo>
                    <a:pt x="1764" y="1063"/>
                  </a:lnTo>
                  <a:lnTo>
                    <a:pt x="1764" y="850"/>
                  </a:lnTo>
                  <a:lnTo>
                    <a:pt x="1977" y="850"/>
                  </a:lnTo>
                  <a:lnTo>
                    <a:pt x="1977" y="1063"/>
                  </a:lnTo>
                  <a:close/>
                  <a:moveTo>
                    <a:pt x="1977" y="638"/>
                  </a:moveTo>
                  <a:lnTo>
                    <a:pt x="1764" y="638"/>
                  </a:lnTo>
                  <a:lnTo>
                    <a:pt x="1764" y="425"/>
                  </a:lnTo>
                  <a:lnTo>
                    <a:pt x="1977" y="425"/>
                  </a:lnTo>
                  <a:lnTo>
                    <a:pt x="1977" y="638"/>
                  </a:lnTo>
                  <a:close/>
                  <a:moveTo>
                    <a:pt x="2303" y="2339"/>
                  </a:moveTo>
                  <a:lnTo>
                    <a:pt x="2090" y="2339"/>
                  </a:lnTo>
                  <a:lnTo>
                    <a:pt x="2090" y="2126"/>
                  </a:lnTo>
                  <a:lnTo>
                    <a:pt x="2303" y="2126"/>
                  </a:lnTo>
                  <a:lnTo>
                    <a:pt x="2303" y="2339"/>
                  </a:lnTo>
                  <a:close/>
                  <a:moveTo>
                    <a:pt x="2303" y="1913"/>
                  </a:moveTo>
                  <a:lnTo>
                    <a:pt x="2090" y="1913"/>
                  </a:lnTo>
                  <a:lnTo>
                    <a:pt x="2090" y="1701"/>
                  </a:lnTo>
                  <a:lnTo>
                    <a:pt x="2303" y="1701"/>
                  </a:lnTo>
                  <a:lnTo>
                    <a:pt x="2303" y="1913"/>
                  </a:lnTo>
                  <a:close/>
                  <a:moveTo>
                    <a:pt x="2303" y="1488"/>
                  </a:moveTo>
                  <a:lnTo>
                    <a:pt x="2090" y="1488"/>
                  </a:lnTo>
                  <a:lnTo>
                    <a:pt x="2090" y="1276"/>
                  </a:lnTo>
                  <a:lnTo>
                    <a:pt x="2303" y="1276"/>
                  </a:lnTo>
                  <a:lnTo>
                    <a:pt x="2303" y="1488"/>
                  </a:lnTo>
                  <a:close/>
                  <a:moveTo>
                    <a:pt x="2303" y="1063"/>
                  </a:moveTo>
                  <a:lnTo>
                    <a:pt x="2090" y="1063"/>
                  </a:lnTo>
                  <a:lnTo>
                    <a:pt x="2090" y="850"/>
                  </a:lnTo>
                  <a:lnTo>
                    <a:pt x="2303" y="850"/>
                  </a:lnTo>
                  <a:lnTo>
                    <a:pt x="2303" y="1063"/>
                  </a:lnTo>
                  <a:close/>
                  <a:moveTo>
                    <a:pt x="2303" y="638"/>
                  </a:moveTo>
                  <a:lnTo>
                    <a:pt x="2090" y="638"/>
                  </a:lnTo>
                  <a:lnTo>
                    <a:pt x="2090" y="425"/>
                  </a:lnTo>
                  <a:lnTo>
                    <a:pt x="2303" y="425"/>
                  </a:lnTo>
                  <a:lnTo>
                    <a:pt x="2303" y="638"/>
                  </a:lnTo>
                  <a:close/>
                  <a:moveTo>
                    <a:pt x="2629" y="2339"/>
                  </a:moveTo>
                  <a:lnTo>
                    <a:pt x="2416" y="2339"/>
                  </a:lnTo>
                  <a:lnTo>
                    <a:pt x="2416" y="2126"/>
                  </a:lnTo>
                  <a:lnTo>
                    <a:pt x="2629" y="2126"/>
                  </a:lnTo>
                  <a:lnTo>
                    <a:pt x="2629" y="2339"/>
                  </a:lnTo>
                  <a:close/>
                  <a:moveTo>
                    <a:pt x="2629" y="1913"/>
                  </a:moveTo>
                  <a:lnTo>
                    <a:pt x="2416" y="1913"/>
                  </a:lnTo>
                  <a:lnTo>
                    <a:pt x="2416" y="1701"/>
                  </a:lnTo>
                  <a:lnTo>
                    <a:pt x="2629" y="1701"/>
                  </a:lnTo>
                  <a:lnTo>
                    <a:pt x="2629" y="1913"/>
                  </a:lnTo>
                  <a:close/>
                  <a:moveTo>
                    <a:pt x="2629" y="1488"/>
                  </a:moveTo>
                  <a:lnTo>
                    <a:pt x="2416" y="1488"/>
                  </a:lnTo>
                  <a:lnTo>
                    <a:pt x="2416" y="1276"/>
                  </a:lnTo>
                  <a:lnTo>
                    <a:pt x="2629" y="1276"/>
                  </a:lnTo>
                  <a:lnTo>
                    <a:pt x="2629" y="1488"/>
                  </a:lnTo>
                  <a:close/>
                  <a:moveTo>
                    <a:pt x="2629" y="1063"/>
                  </a:moveTo>
                  <a:lnTo>
                    <a:pt x="2416" y="1063"/>
                  </a:lnTo>
                  <a:lnTo>
                    <a:pt x="2416" y="850"/>
                  </a:lnTo>
                  <a:lnTo>
                    <a:pt x="2629" y="850"/>
                  </a:lnTo>
                  <a:lnTo>
                    <a:pt x="2629" y="1063"/>
                  </a:lnTo>
                  <a:close/>
                  <a:moveTo>
                    <a:pt x="2629" y="638"/>
                  </a:moveTo>
                  <a:lnTo>
                    <a:pt x="2416" y="638"/>
                  </a:lnTo>
                  <a:lnTo>
                    <a:pt x="2416" y="425"/>
                  </a:lnTo>
                  <a:lnTo>
                    <a:pt x="2629" y="425"/>
                  </a:lnTo>
                  <a:lnTo>
                    <a:pt x="2629" y="638"/>
                  </a:lnTo>
                  <a:close/>
                  <a:moveTo>
                    <a:pt x="845" y="1602"/>
                  </a:moveTo>
                  <a:lnTo>
                    <a:pt x="1370" y="1921"/>
                  </a:lnTo>
                  <a:lnTo>
                    <a:pt x="1370" y="2764"/>
                  </a:lnTo>
                  <a:lnTo>
                    <a:pt x="1003" y="2764"/>
                  </a:lnTo>
                  <a:lnTo>
                    <a:pt x="1003" y="2183"/>
                  </a:lnTo>
                  <a:lnTo>
                    <a:pt x="685" y="2183"/>
                  </a:lnTo>
                  <a:lnTo>
                    <a:pt x="685" y="2764"/>
                  </a:lnTo>
                  <a:lnTo>
                    <a:pt x="318" y="2764"/>
                  </a:lnTo>
                  <a:lnTo>
                    <a:pt x="318" y="1921"/>
                  </a:lnTo>
                  <a:lnTo>
                    <a:pt x="845" y="160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p:nvPr/>
        </p:nvGrpSpPr>
        <p:grpSpPr>
          <a:xfrm>
            <a:off x="7462801" y="3229538"/>
            <a:ext cx="918992" cy="918993"/>
            <a:chOff x="7462801" y="3229538"/>
            <a:chExt cx="918992" cy="918993"/>
          </a:xfrm>
        </p:grpSpPr>
        <p:sp>
          <p:nvSpPr>
            <p:cNvPr id="18" name="Oval 17"/>
            <p:cNvSpPr/>
            <p:nvPr/>
          </p:nvSpPr>
          <p:spPr bwMode="auto">
            <a:xfrm>
              <a:off x="7462801" y="3229538"/>
              <a:ext cx="918992" cy="918993"/>
            </a:xfrm>
            <a:prstGeom prst="ellipse">
              <a:avLst/>
            </a:prstGeom>
            <a:solidFill>
              <a:schemeClr val="bg2"/>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Freeform 534"/>
            <p:cNvSpPr>
              <a:spLocks noChangeAspect="1" noEditPoints="1"/>
            </p:cNvSpPr>
            <p:nvPr/>
          </p:nvSpPr>
          <p:spPr bwMode="auto">
            <a:xfrm>
              <a:off x="7645717" y="3517582"/>
              <a:ext cx="577287" cy="317385"/>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 name="T20" fmla="*/ 45 w 400"/>
                <a:gd name="T21" fmla="*/ 161 h 220"/>
                <a:gd name="T22" fmla="*/ 31 w 400"/>
                <a:gd name="T23" fmla="*/ 175 h 220"/>
                <a:gd name="T24" fmla="*/ 45 w 400"/>
                <a:gd name="T25" fmla="*/ 189 h 220"/>
                <a:gd name="T26" fmla="*/ 312 w 400"/>
                <a:gd name="T27" fmla="*/ 189 h 220"/>
                <a:gd name="T28" fmla="*/ 369 w 400"/>
                <a:gd name="T29" fmla="*/ 132 h 220"/>
                <a:gd name="T30" fmla="*/ 312 w 400"/>
                <a:gd name="T31" fmla="*/ 75 h 220"/>
                <a:gd name="T32" fmla="*/ 272 w 400"/>
                <a:gd name="T33" fmla="*/ 91 h 220"/>
                <a:gd name="T34" fmla="*/ 252 w 400"/>
                <a:gd name="T35" fmla="*/ 110 h 220"/>
                <a:gd name="T36" fmla="*/ 246 w 400"/>
                <a:gd name="T37" fmla="*/ 83 h 220"/>
                <a:gd name="T38" fmla="*/ 183 w 400"/>
                <a:gd name="T39" fmla="*/ 31 h 220"/>
                <a:gd name="T40" fmla="*/ 118 w 400"/>
                <a:gd name="T41" fmla="*/ 96 h 220"/>
                <a:gd name="T42" fmla="*/ 118 w 400"/>
                <a:gd name="T43" fmla="*/ 105 h 220"/>
                <a:gd name="T44" fmla="*/ 121 w 400"/>
                <a:gd name="T45" fmla="*/ 126 h 220"/>
                <a:gd name="T46" fmla="*/ 100 w 400"/>
                <a:gd name="T47" fmla="*/ 122 h 220"/>
                <a:gd name="T48" fmla="*/ 94 w 400"/>
                <a:gd name="T49" fmla="*/ 122 h 220"/>
                <a:gd name="T50" fmla="*/ 61 w 400"/>
                <a:gd name="T51" fmla="*/ 149 h 220"/>
                <a:gd name="T52" fmla="*/ 59 w 400"/>
                <a:gd name="T53" fmla="*/ 162 h 220"/>
                <a:gd name="T54" fmla="*/ 46 w 400"/>
                <a:gd name="T55" fmla="*/ 161 h 220"/>
                <a:gd name="T56" fmla="*/ 45 w 400"/>
                <a:gd name="T57" fmla="*/ 16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moveTo>
                    <a:pt x="45" y="161"/>
                  </a:moveTo>
                  <a:cubicBezTo>
                    <a:pt x="37" y="161"/>
                    <a:pt x="31" y="168"/>
                    <a:pt x="31" y="175"/>
                  </a:cubicBezTo>
                  <a:cubicBezTo>
                    <a:pt x="31" y="183"/>
                    <a:pt x="37" y="189"/>
                    <a:pt x="45" y="189"/>
                  </a:cubicBezTo>
                  <a:cubicBezTo>
                    <a:pt x="312" y="189"/>
                    <a:pt x="312" y="189"/>
                    <a:pt x="312" y="189"/>
                  </a:cubicBezTo>
                  <a:cubicBezTo>
                    <a:pt x="343" y="189"/>
                    <a:pt x="369" y="164"/>
                    <a:pt x="369" y="132"/>
                  </a:cubicBezTo>
                  <a:cubicBezTo>
                    <a:pt x="369" y="101"/>
                    <a:pt x="343" y="75"/>
                    <a:pt x="312" y="75"/>
                  </a:cubicBezTo>
                  <a:cubicBezTo>
                    <a:pt x="297" y="75"/>
                    <a:pt x="283" y="81"/>
                    <a:pt x="272" y="91"/>
                  </a:cubicBezTo>
                  <a:cubicBezTo>
                    <a:pt x="252" y="110"/>
                    <a:pt x="252" y="110"/>
                    <a:pt x="252" y="110"/>
                  </a:cubicBezTo>
                  <a:cubicBezTo>
                    <a:pt x="246" y="83"/>
                    <a:pt x="246" y="83"/>
                    <a:pt x="246" y="83"/>
                  </a:cubicBezTo>
                  <a:cubicBezTo>
                    <a:pt x="240" y="53"/>
                    <a:pt x="214" y="31"/>
                    <a:pt x="183" y="31"/>
                  </a:cubicBezTo>
                  <a:cubicBezTo>
                    <a:pt x="147" y="31"/>
                    <a:pt x="118" y="60"/>
                    <a:pt x="118" y="96"/>
                  </a:cubicBezTo>
                  <a:cubicBezTo>
                    <a:pt x="118" y="99"/>
                    <a:pt x="118" y="102"/>
                    <a:pt x="118" y="105"/>
                  </a:cubicBezTo>
                  <a:cubicBezTo>
                    <a:pt x="121" y="126"/>
                    <a:pt x="121" y="126"/>
                    <a:pt x="121" y="126"/>
                  </a:cubicBezTo>
                  <a:cubicBezTo>
                    <a:pt x="100" y="122"/>
                    <a:pt x="100" y="122"/>
                    <a:pt x="100" y="122"/>
                  </a:cubicBezTo>
                  <a:cubicBezTo>
                    <a:pt x="98" y="122"/>
                    <a:pt x="96" y="122"/>
                    <a:pt x="94" y="122"/>
                  </a:cubicBezTo>
                  <a:cubicBezTo>
                    <a:pt x="78" y="122"/>
                    <a:pt x="65" y="133"/>
                    <a:pt x="61" y="149"/>
                  </a:cubicBezTo>
                  <a:cubicBezTo>
                    <a:pt x="59" y="162"/>
                    <a:pt x="59" y="162"/>
                    <a:pt x="59" y="162"/>
                  </a:cubicBezTo>
                  <a:cubicBezTo>
                    <a:pt x="46" y="161"/>
                    <a:pt x="46" y="161"/>
                    <a:pt x="46" y="161"/>
                  </a:cubicBezTo>
                  <a:cubicBezTo>
                    <a:pt x="45" y="161"/>
                    <a:pt x="45" y="161"/>
                    <a:pt x="45" y="16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19"/>
          <p:cNvGrpSpPr/>
          <p:nvPr/>
        </p:nvGrpSpPr>
        <p:grpSpPr>
          <a:xfrm>
            <a:off x="4576576" y="2167641"/>
            <a:ext cx="918992" cy="918992"/>
            <a:chOff x="4576576" y="2167641"/>
            <a:chExt cx="918992" cy="918992"/>
          </a:xfrm>
        </p:grpSpPr>
        <p:sp>
          <p:nvSpPr>
            <p:cNvPr id="111" name="Oval 110"/>
            <p:cNvSpPr/>
            <p:nvPr/>
          </p:nvSpPr>
          <p:spPr bwMode="auto">
            <a:xfrm>
              <a:off x="4576576" y="2167641"/>
              <a:ext cx="918992" cy="918992"/>
            </a:xfrm>
            <a:prstGeom prst="ellipse">
              <a:avLst/>
            </a:prstGeom>
            <a:solidFill>
              <a:schemeClr val="bg2"/>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Freeform 127"/>
            <p:cNvSpPr>
              <a:spLocks noChangeAspect="1" noEditPoints="1"/>
            </p:cNvSpPr>
            <p:nvPr/>
          </p:nvSpPr>
          <p:spPr bwMode="auto">
            <a:xfrm>
              <a:off x="4808500" y="2449466"/>
              <a:ext cx="464857" cy="358837"/>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21" name="Group 20"/>
          <p:cNvGrpSpPr/>
          <p:nvPr/>
        </p:nvGrpSpPr>
        <p:grpSpPr>
          <a:xfrm>
            <a:off x="4842045" y="4868862"/>
            <a:ext cx="918992" cy="918992"/>
            <a:chOff x="4842045" y="4868862"/>
            <a:chExt cx="918992" cy="918992"/>
          </a:xfrm>
        </p:grpSpPr>
        <p:sp>
          <p:nvSpPr>
            <p:cNvPr id="116" name="Oval 115"/>
            <p:cNvSpPr/>
            <p:nvPr/>
          </p:nvSpPr>
          <p:spPr bwMode="auto">
            <a:xfrm>
              <a:off x="4842045" y="4868862"/>
              <a:ext cx="918992" cy="918992"/>
            </a:xfrm>
            <a:prstGeom prst="ellipse">
              <a:avLst/>
            </a:prstGeom>
            <a:solidFill>
              <a:schemeClr val="bg2"/>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Freeform 5"/>
            <p:cNvSpPr>
              <a:spLocks noChangeAspect="1" noEditPoints="1"/>
            </p:cNvSpPr>
            <p:nvPr/>
          </p:nvSpPr>
          <p:spPr bwMode="auto">
            <a:xfrm>
              <a:off x="5097984" y="5130844"/>
              <a:ext cx="422636" cy="421383"/>
            </a:xfrm>
            <a:custGeom>
              <a:avLst/>
              <a:gdLst>
                <a:gd name="T0" fmla="*/ 425 w 425"/>
                <a:gd name="T1" fmla="*/ 131 h 423"/>
                <a:gd name="T2" fmla="*/ 356 w 425"/>
                <a:gd name="T3" fmla="*/ 131 h 423"/>
                <a:gd name="T4" fmla="*/ 417 w 425"/>
                <a:gd name="T5" fmla="*/ 149 h 423"/>
                <a:gd name="T6" fmla="*/ 425 w 425"/>
                <a:gd name="T7" fmla="*/ 190 h 423"/>
                <a:gd name="T8" fmla="*/ 364 w 425"/>
                <a:gd name="T9" fmla="*/ 172 h 423"/>
                <a:gd name="T10" fmla="*/ 364 w 425"/>
                <a:gd name="T11" fmla="*/ 199 h 423"/>
                <a:gd name="T12" fmla="*/ 417 w 425"/>
                <a:gd name="T13" fmla="*/ 249 h 423"/>
                <a:gd name="T14" fmla="*/ 417 w 425"/>
                <a:gd name="T15" fmla="*/ 223 h 423"/>
                <a:gd name="T16" fmla="*/ 356 w 425"/>
                <a:gd name="T17" fmla="*/ 241 h 423"/>
                <a:gd name="T18" fmla="*/ 417 w 425"/>
                <a:gd name="T19" fmla="*/ 249 h 423"/>
                <a:gd name="T20" fmla="*/ 425 w 425"/>
                <a:gd name="T21" fmla="*/ 281 h 423"/>
                <a:gd name="T22" fmla="*/ 356 w 425"/>
                <a:gd name="T23" fmla="*/ 281 h 423"/>
                <a:gd name="T24" fmla="*/ 417 w 425"/>
                <a:gd name="T25" fmla="*/ 299 h 423"/>
                <a:gd name="T26" fmla="*/ 141 w 425"/>
                <a:gd name="T27" fmla="*/ 0 h 423"/>
                <a:gd name="T28" fmla="*/ 123 w 425"/>
                <a:gd name="T29" fmla="*/ 61 h 423"/>
                <a:gd name="T30" fmla="*/ 150 w 425"/>
                <a:gd name="T31" fmla="*/ 61 h 423"/>
                <a:gd name="T32" fmla="*/ 200 w 425"/>
                <a:gd name="T33" fmla="*/ 8 h 423"/>
                <a:gd name="T34" fmla="*/ 174 w 425"/>
                <a:gd name="T35" fmla="*/ 8 h 423"/>
                <a:gd name="T36" fmla="*/ 192 w 425"/>
                <a:gd name="T37" fmla="*/ 69 h 423"/>
                <a:gd name="T38" fmla="*/ 200 w 425"/>
                <a:gd name="T39" fmla="*/ 8 h 423"/>
                <a:gd name="T40" fmla="*/ 233 w 425"/>
                <a:gd name="T41" fmla="*/ 0 h 423"/>
                <a:gd name="T42" fmla="*/ 233 w 425"/>
                <a:gd name="T43" fmla="*/ 69 h 423"/>
                <a:gd name="T44" fmla="*/ 250 w 425"/>
                <a:gd name="T45" fmla="*/ 8 h 423"/>
                <a:gd name="T46" fmla="*/ 292 w 425"/>
                <a:gd name="T47" fmla="*/ 0 h 423"/>
                <a:gd name="T48" fmla="*/ 274 w 425"/>
                <a:gd name="T49" fmla="*/ 61 h 423"/>
                <a:gd name="T50" fmla="*/ 300 w 425"/>
                <a:gd name="T51" fmla="*/ 61 h 423"/>
                <a:gd name="T52" fmla="*/ 61 w 425"/>
                <a:gd name="T53" fmla="*/ 149 h 423"/>
                <a:gd name="T54" fmla="*/ 61 w 425"/>
                <a:gd name="T55" fmla="*/ 122 h 423"/>
                <a:gd name="T56" fmla="*/ 0 w 425"/>
                <a:gd name="T57" fmla="*/ 140 h 423"/>
                <a:gd name="T58" fmla="*/ 61 w 425"/>
                <a:gd name="T59" fmla="*/ 149 h 423"/>
                <a:gd name="T60" fmla="*/ 69 w 425"/>
                <a:gd name="T61" fmla="*/ 181 h 423"/>
                <a:gd name="T62" fmla="*/ 0 w 425"/>
                <a:gd name="T63" fmla="*/ 181 h 423"/>
                <a:gd name="T64" fmla="*/ 61 w 425"/>
                <a:gd name="T65" fmla="*/ 199 h 423"/>
                <a:gd name="T66" fmla="*/ 69 w 425"/>
                <a:gd name="T67" fmla="*/ 241 h 423"/>
                <a:gd name="T68" fmla="*/ 8 w 425"/>
                <a:gd name="T69" fmla="*/ 223 h 423"/>
                <a:gd name="T70" fmla="*/ 8 w 425"/>
                <a:gd name="T71" fmla="*/ 249 h 423"/>
                <a:gd name="T72" fmla="*/ 61 w 425"/>
                <a:gd name="T73" fmla="*/ 299 h 423"/>
                <a:gd name="T74" fmla="*/ 61 w 425"/>
                <a:gd name="T75" fmla="*/ 273 h 423"/>
                <a:gd name="T76" fmla="*/ 0 w 425"/>
                <a:gd name="T77" fmla="*/ 291 h 423"/>
                <a:gd name="T78" fmla="*/ 61 w 425"/>
                <a:gd name="T79" fmla="*/ 299 h 423"/>
                <a:gd name="T80" fmla="*/ 132 w 425"/>
                <a:gd name="T81" fmla="*/ 354 h 423"/>
                <a:gd name="T82" fmla="*/ 132 w 425"/>
                <a:gd name="T83" fmla="*/ 423 h 423"/>
                <a:gd name="T84" fmla="*/ 150 w 425"/>
                <a:gd name="T85" fmla="*/ 362 h 423"/>
                <a:gd name="T86" fmla="*/ 192 w 425"/>
                <a:gd name="T87" fmla="*/ 354 h 423"/>
                <a:gd name="T88" fmla="*/ 174 w 425"/>
                <a:gd name="T89" fmla="*/ 414 h 423"/>
                <a:gd name="T90" fmla="*/ 200 w 425"/>
                <a:gd name="T91" fmla="*/ 414 h 423"/>
                <a:gd name="T92" fmla="*/ 250 w 425"/>
                <a:gd name="T93" fmla="*/ 362 h 423"/>
                <a:gd name="T94" fmla="*/ 224 w 425"/>
                <a:gd name="T95" fmla="*/ 362 h 423"/>
                <a:gd name="T96" fmla="*/ 242 w 425"/>
                <a:gd name="T97" fmla="*/ 423 h 423"/>
                <a:gd name="T98" fmla="*/ 250 w 425"/>
                <a:gd name="T99" fmla="*/ 362 h 423"/>
                <a:gd name="T100" fmla="*/ 282 w 425"/>
                <a:gd name="T101" fmla="*/ 354 h 423"/>
                <a:gd name="T102" fmla="*/ 282 w 425"/>
                <a:gd name="T103" fmla="*/ 423 h 423"/>
                <a:gd name="T104" fmla="*/ 300 w 425"/>
                <a:gd name="T105" fmla="*/ 362 h 423"/>
                <a:gd name="T106" fmla="*/ 87 w 425"/>
                <a:gd name="T107" fmla="*/ 78 h 423"/>
                <a:gd name="T108" fmla="*/ 87 w 425"/>
                <a:gd name="T109" fmla="*/ 344 h 423"/>
                <a:gd name="T110" fmla="*/ 345 w 425"/>
                <a:gd name="T111" fmla="*/ 86 h 423"/>
                <a:gd name="T112" fmla="*/ 102 w 425"/>
                <a:gd name="T113" fmla="*/ 121 h 423"/>
                <a:gd name="T114" fmla="*/ 121 w 425"/>
                <a:gd name="T115" fmla="*/ 14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25" h="423">
                  <a:moveTo>
                    <a:pt x="417" y="149"/>
                  </a:moveTo>
                  <a:cubicBezTo>
                    <a:pt x="422" y="149"/>
                    <a:pt x="425" y="145"/>
                    <a:pt x="425" y="140"/>
                  </a:cubicBezTo>
                  <a:cubicBezTo>
                    <a:pt x="425" y="131"/>
                    <a:pt x="425" y="131"/>
                    <a:pt x="425" y="131"/>
                  </a:cubicBezTo>
                  <a:cubicBezTo>
                    <a:pt x="425" y="126"/>
                    <a:pt x="422" y="122"/>
                    <a:pt x="417" y="122"/>
                  </a:cubicBezTo>
                  <a:cubicBezTo>
                    <a:pt x="364" y="122"/>
                    <a:pt x="364" y="122"/>
                    <a:pt x="364" y="122"/>
                  </a:cubicBezTo>
                  <a:cubicBezTo>
                    <a:pt x="360" y="122"/>
                    <a:pt x="356" y="126"/>
                    <a:pt x="356" y="131"/>
                  </a:cubicBezTo>
                  <a:cubicBezTo>
                    <a:pt x="356" y="140"/>
                    <a:pt x="356" y="140"/>
                    <a:pt x="356" y="140"/>
                  </a:cubicBezTo>
                  <a:cubicBezTo>
                    <a:pt x="356" y="145"/>
                    <a:pt x="360" y="149"/>
                    <a:pt x="364" y="149"/>
                  </a:cubicBezTo>
                  <a:cubicBezTo>
                    <a:pt x="417" y="149"/>
                    <a:pt x="417" y="149"/>
                    <a:pt x="417" y="149"/>
                  </a:cubicBezTo>
                  <a:cubicBezTo>
                    <a:pt x="417" y="149"/>
                    <a:pt x="417" y="149"/>
                    <a:pt x="417" y="149"/>
                  </a:cubicBezTo>
                  <a:close/>
                  <a:moveTo>
                    <a:pt x="417" y="199"/>
                  </a:moveTo>
                  <a:cubicBezTo>
                    <a:pt x="422" y="199"/>
                    <a:pt x="425" y="195"/>
                    <a:pt x="425" y="190"/>
                  </a:cubicBezTo>
                  <a:cubicBezTo>
                    <a:pt x="425" y="181"/>
                    <a:pt x="425" y="181"/>
                    <a:pt x="425" y="181"/>
                  </a:cubicBezTo>
                  <a:cubicBezTo>
                    <a:pt x="425" y="176"/>
                    <a:pt x="422" y="172"/>
                    <a:pt x="417" y="172"/>
                  </a:cubicBezTo>
                  <a:cubicBezTo>
                    <a:pt x="364" y="172"/>
                    <a:pt x="364" y="172"/>
                    <a:pt x="364" y="172"/>
                  </a:cubicBezTo>
                  <a:cubicBezTo>
                    <a:pt x="360" y="172"/>
                    <a:pt x="356" y="176"/>
                    <a:pt x="356" y="181"/>
                  </a:cubicBezTo>
                  <a:cubicBezTo>
                    <a:pt x="356" y="190"/>
                    <a:pt x="356" y="190"/>
                    <a:pt x="356" y="190"/>
                  </a:cubicBezTo>
                  <a:cubicBezTo>
                    <a:pt x="356" y="195"/>
                    <a:pt x="360" y="199"/>
                    <a:pt x="364" y="199"/>
                  </a:cubicBezTo>
                  <a:cubicBezTo>
                    <a:pt x="417" y="199"/>
                    <a:pt x="417" y="199"/>
                    <a:pt x="417" y="199"/>
                  </a:cubicBezTo>
                  <a:cubicBezTo>
                    <a:pt x="417" y="199"/>
                    <a:pt x="417" y="199"/>
                    <a:pt x="417" y="199"/>
                  </a:cubicBezTo>
                  <a:close/>
                  <a:moveTo>
                    <a:pt x="417" y="249"/>
                  </a:moveTo>
                  <a:cubicBezTo>
                    <a:pt x="422" y="249"/>
                    <a:pt x="425" y="246"/>
                    <a:pt x="425" y="241"/>
                  </a:cubicBezTo>
                  <a:cubicBezTo>
                    <a:pt x="425" y="232"/>
                    <a:pt x="425" y="232"/>
                    <a:pt x="425" y="232"/>
                  </a:cubicBezTo>
                  <a:cubicBezTo>
                    <a:pt x="425" y="227"/>
                    <a:pt x="422" y="223"/>
                    <a:pt x="417" y="223"/>
                  </a:cubicBezTo>
                  <a:cubicBezTo>
                    <a:pt x="364" y="223"/>
                    <a:pt x="364" y="223"/>
                    <a:pt x="364" y="223"/>
                  </a:cubicBezTo>
                  <a:cubicBezTo>
                    <a:pt x="360" y="223"/>
                    <a:pt x="356" y="227"/>
                    <a:pt x="356" y="232"/>
                  </a:cubicBezTo>
                  <a:cubicBezTo>
                    <a:pt x="356" y="241"/>
                    <a:pt x="356" y="241"/>
                    <a:pt x="356" y="241"/>
                  </a:cubicBezTo>
                  <a:cubicBezTo>
                    <a:pt x="356" y="246"/>
                    <a:pt x="360" y="249"/>
                    <a:pt x="364" y="249"/>
                  </a:cubicBezTo>
                  <a:cubicBezTo>
                    <a:pt x="417" y="249"/>
                    <a:pt x="417" y="249"/>
                    <a:pt x="417" y="249"/>
                  </a:cubicBezTo>
                  <a:cubicBezTo>
                    <a:pt x="417" y="249"/>
                    <a:pt x="417" y="249"/>
                    <a:pt x="417" y="249"/>
                  </a:cubicBezTo>
                  <a:close/>
                  <a:moveTo>
                    <a:pt x="417" y="299"/>
                  </a:moveTo>
                  <a:cubicBezTo>
                    <a:pt x="422" y="299"/>
                    <a:pt x="425" y="295"/>
                    <a:pt x="425" y="291"/>
                  </a:cubicBezTo>
                  <a:cubicBezTo>
                    <a:pt x="425" y="281"/>
                    <a:pt x="425" y="281"/>
                    <a:pt x="425" y="281"/>
                  </a:cubicBezTo>
                  <a:cubicBezTo>
                    <a:pt x="425" y="277"/>
                    <a:pt x="422" y="273"/>
                    <a:pt x="417" y="273"/>
                  </a:cubicBezTo>
                  <a:cubicBezTo>
                    <a:pt x="364" y="273"/>
                    <a:pt x="364" y="273"/>
                    <a:pt x="364" y="273"/>
                  </a:cubicBezTo>
                  <a:cubicBezTo>
                    <a:pt x="360" y="273"/>
                    <a:pt x="356" y="277"/>
                    <a:pt x="356" y="281"/>
                  </a:cubicBezTo>
                  <a:cubicBezTo>
                    <a:pt x="356" y="291"/>
                    <a:pt x="356" y="291"/>
                    <a:pt x="356" y="291"/>
                  </a:cubicBezTo>
                  <a:cubicBezTo>
                    <a:pt x="356" y="295"/>
                    <a:pt x="360" y="299"/>
                    <a:pt x="364" y="299"/>
                  </a:cubicBezTo>
                  <a:cubicBezTo>
                    <a:pt x="417" y="299"/>
                    <a:pt x="417" y="299"/>
                    <a:pt x="417" y="299"/>
                  </a:cubicBezTo>
                  <a:cubicBezTo>
                    <a:pt x="417" y="299"/>
                    <a:pt x="417" y="299"/>
                    <a:pt x="417" y="299"/>
                  </a:cubicBezTo>
                  <a:close/>
                  <a:moveTo>
                    <a:pt x="150" y="8"/>
                  </a:moveTo>
                  <a:cubicBezTo>
                    <a:pt x="150" y="4"/>
                    <a:pt x="146" y="0"/>
                    <a:pt x="141" y="0"/>
                  </a:cubicBezTo>
                  <a:cubicBezTo>
                    <a:pt x="132" y="0"/>
                    <a:pt x="132" y="0"/>
                    <a:pt x="132" y="0"/>
                  </a:cubicBezTo>
                  <a:cubicBezTo>
                    <a:pt x="127" y="0"/>
                    <a:pt x="123" y="4"/>
                    <a:pt x="123" y="8"/>
                  </a:cubicBezTo>
                  <a:cubicBezTo>
                    <a:pt x="123" y="61"/>
                    <a:pt x="123" y="61"/>
                    <a:pt x="123" y="61"/>
                  </a:cubicBezTo>
                  <a:cubicBezTo>
                    <a:pt x="123" y="66"/>
                    <a:pt x="127" y="69"/>
                    <a:pt x="132" y="69"/>
                  </a:cubicBezTo>
                  <a:cubicBezTo>
                    <a:pt x="141" y="69"/>
                    <a:pt x="141" y="69"/>
                    <a:pt x="141" y="69"/>
                  </a:cubicBezTo>
                  <a:cubicBezTo>
                    <a:pt x="146" y="69"/>
                    <a:pt x="150" y="66"/>
                    <a:pt x="150" y="61"/>
                  </a:cubicBezTo>
                  <a:cubicBezTo>
                    <a:pt x="150" y="8"/>
                    <a:pt x="150" y="8"/>
                    <a:pt x="150" y="8"/>
                  </a:cubicBezTo>
                  <a:cubicBezTo>
                    <a:pt x="150" y="8"/>
                    <a:pt x="150" y="8"/>
                    <a:pt x="150" y="8"/>
                  </a:cubicBezTo>
                  <a:close/>
                  <a:moveTo>
                    <a:pt x="200" y="8"/>
                  </a:moveTo>
                  <a:cubicBezTo>
                    <a:pt x="200" y="4"/>
                    <a:pt x="196" y="0"/>
                    <a:pt x="192" y="0"/>
                  </a:cubicBezTo>
                  <a:cubicBezTo>
                    <a:pt x="182" y="0"/>
                    <a:pt x="182" y="0"/>
                    <a:pt x="182" y="0"/>
                  </a:cubicBezTo>
                  <a:cubicBezTo>
                    <a:pt x="177" y="0"/>
                    <a:pt x="174" y="4"/>
                    <a:pt x="174" y="8"/>
                  </a:cubicBezTo>
                  <a:cubicBezTo>
                    <a:pt x="174" y="61"/>
                    <a:pt x="174" y="61"/>
                    <a:pt x="174" y="61"/>
                  </a:cubicBezTo>
                  <a:cubicBezTo>
                    <a:pt x="174" y="66"/>
                    <a:pt x="177" y="69"/>
                    <a:pt x="182" y="69"/>
                  </a:cubicBezTo>
                  <a:cubicBezTo>
                    <a:pt x="192" y="69"/>
                    <a:pt x="192" y="69"/>
                    <a:pt x="192" y="69"/>
                  </a:cubicBezTo>
                  <a:cubicBezTo>
                    <a:pt x="196" y="69"/>
                    <a:pt x="200" y="66"/>
                    <a:pt x="200" y="61"/>
                  </a:cubicBezTo>
                  <a:cubicBezTo>
                    <a:pt x="200" y="8"/>
                    <a:pt x="200" y="8"/>
                    <a:pt x="200" y="8"/>
                  </a:cubicBezTo>
                  <a:cubicBezTo>
                    <a:pt x="200" y="8"/>
                    <a:pt x="200" y="8"/>
                    <a:pt x="200" y="8"/>
                  </a:cubicBezTo>
                  <a:close/>
                  <a:moveTo>
                    <a:pt x="250" y="8"/>
                  </a:moveTo>
                  <a:cubicBezTo>
                    <a:pt x="250" y="4"/>
                    <a:pt x="247" y="0"/>
                    <a:pt x="242" y="0"/>
                  </a:cubicBezTo>
                  <a:cubicBezTo>
                    <a:pt x="233" y="0"/>
                    <a:pt x="233" y="0"/>
                    <a:pt x="233" y="0"/>
                  </a:cubicBezTo>
                  <a:cubicBezTo>
                    <a:pt x="228" y="0"/>
                    <a:pt x="224" y="4"/>
                    <a:pt x="224" y="8"/>
                  </a:cubicBezTo>
                  <a:cubicBezTo>
                    <a:pt x="224" y="61"/>
                    <a:pt x="224" y="61"/>
                    <a:pt x="224" y="61"/>
                  </a:cubicBezTo>
                  <a:cubicBezTo>
                    <a:pt x="224" y="66"/>
                    <a:pt x="228" y="69"/>
                    <a:pt x="233" y="69"/>
                  </a:cubicBezTo>
                  <a:cubicBezTo>
                    <a:pt x="242" y="69"/>
                    <a:pt x="242" y="69"/>
                    <a:pt x="242" y="69"/>
                  </a:cubicBezTo>
                  <a:cubicBezTo>
                    <a:pt x="247" y="69"/>
                    <a:pt x="250" y="66"/>
                    <a:pt x="250" y="61"/>
                  </a:cubicBezTo>
                  <a:cubicBezTo>
                    <a:pt x="250" y="8"/>
                    <a:pt x="250" y="8"/>
                    <a:pt x="250" y="8"/>
                  </a:cubicBezTo>
                  <a:cubicBezTo>
                    <a:pt x="250" y="8"/>
                    <a:pt x="250" y="8"/>
                    <a:pt x="250" y="8"/>
                  </a:cubicBezTo>
                  <a:close/>
                  <a:moveTo>
                    <a:pt x="300" y="8"/>
                  </a:moveTo>
                  <a:cubicBezTo>
                    <a:pt x="300" y="4"/>
                    <a:pt x="297" y="0"/>
                    <a:pt x="292" y="0"/>
                  </a:cubicBezTo>
                  <a:cubicBezTo>
                    <a:pt x="282" y="0"/>
                    <a:pt x="282" y="0"/>
                    <a:pt x="282" y="0"/>
                  </a:cubicBezTo>
                  <a:cubicBezTo>
                    <a:pt x="278" y="0"/>
                    <a:pt x="274" y="4"/>
                    <a:pt x="274" y="8"/>
                  </a:cubicBezTo>
                  <a:cubicBezTo>
                    <a:pt x="274" y="61"/>
                    <a:pt x="274" y="61"/>
                    <a:pt x="274" y="61"/>
                  </a:cubicBezTo>
                  <a:cubicBezTo>
                    <a:pt x="274" y="66"/>
                    <a:pt x="278" y="69"/>
                    <a:pt x="282" y="69"/>
                  </a:cubicBezTo>
                  <a:cubicBezTo>
                    <a:pt x="292" y="69"/>
                    <a:pt x="292" y="69"/>
                    <a:pt x="292" y="69"/>
                  </a:cubicBezTo>
                  <a:cubicBezTo>
                    <a:pt x="297" y="69"/>
                    <a:pt x="300" y="66"/>
                    <a:pt x="300" y="61"/>
                  </a:cubicBezTo>
                  <a:cubicBezTo>
                    <a:pt x="300" y="8"/>
                    <a:pt x="300" y="8"/>
                    <a:pt x="300" y="8"/>
                  </a:cubicBezTo>
                  <a:cubicBezTo>
                    <a:pt x="300" y="8"/>
                    <a:pt x="300" y="8"/>
                    <a:pt x="300" y="8"/>
                  </a:cubicBezTo>
                  <a:close/>
                  <a:moveTo>
                    <a:pt x="61" y="149"/>
                  </a:moveTo>
                  <a:cubicBezTo>
                    <a:pt x="66" y="149"/>
                    <a:pt x="69" y="145"/>
                    <a:pt x="69" y="140"/>
                  </a:cubicBezTo>
                  <a:cubicBezTo>
                    <a:pt x="69" y="131"/>
                    <a:pt x="69" y="131"/>
                    <a:pt x="69" y="131"/>
                  </a:cubicBezTo>
                  <a:cubicBezTo>
                    <a:pt x="69" y="126"/>
                    <a:pt x="66" y="122"/>
                    <a:pt x="61" y="122"/>
                  </a:cubicBezTo>
                  <a:cubicBezTo>
                    <a:pt x="8" y="122"/>
                    <a:pt x="8" y="122"/>
                    <a:pt x="8" y="122"/>
                  </a:cubicBezTo>
                  <a:cubicBezTo>
                    <a:pt x="4" y="122"/>
                    <a:pt x="0" y="126"/>
                    <a:pt x="0" y="131"/>
                  </a:cubicBezTo>
                  <a:cubicBezTo>
                    <a:pt x="0" y="140"/>
                    <a:pt x="0" y="140"/>
                    <a:pt x="0" y="140"/>
                  </a:cubicBezTo>
                  <a:cubicBezTo>
                    <a:pt x="0" y="145"/>
                    <a:pt x="4" y="149"/>
                    <a:pt x="8" y="149"/>
                  </a:cubicBezTo>
                  <a:cubicBezTo>
                    <a:pt x="61" y="149"/>
                    <a:pt x="61" y="149"/>
                    <a:pt x="61" y="149"/>
                  </a:cubicBezTo>
                  <a:cubicBezTo>
                    <a:pt x="61" y="149"/>
                    <a:pt x="61" y="149"/>
                    <a:pt x="61" y="149"/>
                  </a:cubicBezTo>
                  <a:close/>
                  <a:moveTo>
                    <a:pt x="61" y="199"/>
                  </a:moveTo>
                  <a:cubicBezTo>
                    <a:pt x="66" y="199"/>
                    <a:pt x="69" y="195"/>
                    <a:pt x="69" y="190"/>
                  </a:cubicBezTo>
                  <a:cubicBezTo>
                    <a:pt x="69" y="181"/>
                    <a:pt x="69" y="181"/>
                    <a:pt x="69" y="181"/>
                  </a:cubicBezTo>
                  <a:cubicBezTo>
                    <a:pt x="69" y="176"/>
                    <a:pt x="66" y="172"/>
                    <a:pt x="61" y="172"/>
                  </a:cubicBezTo>
                  <a:cubicBezTo>
                    <a:pt x="8" y="172"/>
                    <a:pt x="8" y="172"/>
                    <a:pt x="8" y="172"/>
                  </a:cubicBezTo>
                  <a:cubicBezTo>
                    <a:pt x="4" y="172"/>
                    <a:pt x="0" y="176"/>
                    <a:pt x="0" y="181"/>
                  </a:cubicBezTo>
                  <a:cubicBezTo>
                    <a:pt x="0" y="190"/>
                    <a:pt x="0" y="190"/>
                    <a:pt x="0" y="190"/>
                  </a:cubicBezTo>
                  <a:cubicBezTo>
                    <a:pt x="0" y="195"/>
                    <a:pt x="4" y="199"/>
                    <a:pt x="8" y="199"/>
                  </a:cubicBezTo>
                  <a:cubicBezTo>
                    <a:pt x="61" y="199"/>
                    <a:pt x="61" y="199"/>
                    <a:pt x="61" y="199"/>
                  </a:cubicBezTo>
                  <a:cubicBezTo>
                    <a:pt x="61" y="199"/>
                    <a:pt x="61" y="199"/>
                    <a:pt x="61" y="199"/>
                  </a:cubicBezTo>
                  <a:close/>
                  <a:moveTo>
                    <a:pt x="61" y="249"/>
                  </a:moveTo>
                  <a:cubicBezTo>
                    <a:pt x="66" y="249"/>
                    <a:pt x="69" y="246"/>
                    <a:pt x="69" y="241"/>
                  </a:cubicBezTo>
                  <a:cubicBezTo>
                    <a:pt x="69" y="232"/>
                    <a:pt x="69" y="232"/>
                    <a:pt x="69" y="232"/>
                  </a:cubicBezTo>
                  <a:cubicBezTo>
                    <a:pt x="69" y="227"/>
                    <a:pt x="66" y="223"/>
                    <a:pt x="61" y="223"/>
                  </a:cubicBezTo>
                  <a:cubicBezTo>
                    <a:pt x="8" y="223"/>
                    <a:pt x="8" y="223"/>
                    <a:pt x="8" y="223"/>
                  </a:cubicBezTo>
                  <a:cubicBezTo>
                    <a:pt x="4" y="223"/>
                    <a:pt x="0" y="227"/>
                    <a:pt x="0" y="232"/>
                  </a:cubicBezTo>
                  <a:cubicBezTo>
                    <a:pt x="0" y="241"/>
                    <a:pt x="0" y="241"/>
                    <a:pt x="0" y="241"/>
                  </a:cubicBezTo>
                  <a:cubicBezTo>
                    <a:pt x="0" y="246"/>
                    <a:pt x="4" y="249"/>
                    <a:pt x="8" y="249"/>
                  </a:cubicBezTo>
                  <a:cubicBezTo>
                    <a:pt x="61" y="249"/>
                    <a:pt x="61" y="249"/>
                    <a:pt x="61" y="249"/>
                  </a:cubicBezTo>
                  <a:cubicBezTo>
                    <a:pt x="61" y="249"/>
                    <a:pt x="61" y="249"/>
                    <a:pt x="61" y="249"/>
                  </a:cubicBezTo>
                  <a:close/>
                  <a:moveTo>
                    <a:pt x="61" y="299"/>
                  </a:moveTo>
                  <a:cubicBezTo>
                    <a:pt x="66" y="299"/>
                    <a:pt x="69" y="295"/>
                    <a:pt x="69" y="291"/>
                  </a:cubicBezTo>
                  <a:cubicBezTo>
                    <a:pt x="69" y="281"/>
                    <a:pt x="69" y="281"/>
                    <a:pt x="69" y="281"/>
                  </a:cubicBezTo>
                  <a:cubicBezTo>
                    <a:pt x="69" y="277"/>
                    <a:pt x="66" y="273"/>
                    <a:pt x="61" y="273"/>
                  </a:cubicBezTo>
                  <a:cubicBezTo>
                    <a:pt x="8" y="273"/>
                    <a:pt x="8" y="273"/>
                    <a:pt x="8" y="273"/>
                  </a:cubicBezTo>
                  <a:cubicBezTo>
                    <a:pt x="4" y="273"/>
                    <a:pt x="0" y="277"/>
                    <a:pt x="0" y="281"/>
                  </a:cubicBezTo>
                  <a:cubicBezTo>
                    <a:pt x="0" y="291"/>
                    <a:pt x="0" y="291"/>
                    <a:pt x="0" y="291"/>
                  </a:cubicBezTo>
                  <a:cubicBezTo>
                    <a:pt x="0" y="295"/>
                    <a:pt x="4" y="299"/>
                    <a:pt x="8" y="299"/>
                  </a:cubicBezTo>
                  <a:cubicBezTo>
                    <a:pt x="61" y="299"/>
                    <a:pt x="61" y="299"/>
                    <a:pt x="61" y="299"/>
                  </a:cubicBezTo>
                  <a:cubicBezTo>
                    <a:pt x="61" y="299"/>
                    <a:pt x="61" y="299"/>
                    <a:pt x="61" y="299"/>
                  </a:cubicBezTo>
                  <a:close/>
                  <a:moveTo>
                    <a:pt x="150" y="362"/>
                  </a:moveTo>
                  <a:cubicBezTo>
                    <a:pt x="150" y="357"/>
                    <a:pt x="146" y="354"/>
                    <a:pt x="141" y="354"/>
                  </a:cubicBezTo>
                  <a:cubicBezTo>
                    <a:pt x="132" y="354"/>
                    <a:pt x="132" y="354"/>
                    <a:pt x="132" y="354"/>
                  </a:cubicBezTo>
                  <a:cubicBezTo>
                    <a:pt x="127" y="354"/>
                    <a:pt x="123" y="357"/>
                    <a:pt x="123" y="362"/>
                  </a:cubicBezTo>
                  <a:cubicBezTo>
                    <a:pt x="123" y="414"/>
                    <a:pt x="123" y="414"/>
                    <a:pt x="123" y="414"/>
                  </a:cubicBezTo>
                  <a:cubicBezTo>
                    <a:pt x="123" y="419"/>
                    <a:pt x="127" y="423"/>
                    <a:pt x="132" y="423"/>
                  </a:cubicBezTo>
                  <a:cubicBezTo>
                    <a:pt x="141" y="423"/>
                    <a:pt x="141" y="423"/>
                    <a:pt x="141" y="423"/>
                  </a:cubicBezTo>
                  <a:cubicBezTo>
                    <a:pt x="146" y="423"/>
                    <a:pt x="150" y="419"/>
                    <a:pt x="150" y="414"/>
                  </a:cubicBezTo>
                  <a:cubicBezTo>
                    <a:pt x="150" y="362"/>
                    <a:pt x="150" y="362"/>
                    <a:pt x="150" y="362"/>
                  </a:cubicBezTo>
                  <a:cubicBezTo>
                    <a:pt x="150" y="362"/>
                    <a:pt x="150" y="362"/>
                    <a:pt x="150" y="362"/>
                  </a:cubicBezTo>
                  <a:close/>
                  <a:moveTo>
                    <a:pt x="200" y="362"/>
                  </a:moveTo>
                  <a:cubicBezTo>
                    <a:pt x="200" y="357"/>
                    <a:pt x="196" y="354"/>
                    <a:pt x="192" y="354"/>
                  </a:cubicBezTo>
                  <a:cubicBezTo>
                    <a:pt x="182" y="354"/>
                    <a:pt x="182" y="354"/>
                    <a:pt x="182" y="354"/>
                  </a:cubicBezTo>
                  <a:cubicBezTo>
                    <a:pt x="177" y="354"/>
                    <a:pt x="174" y="357"/>
                    <a:pt x="174" y="362"/>
                  </a:cubicBezTo>
                  <a:cubicBezTo>
                    <a:pt x="174" y="414"/>
                    <a:pt x="174" y="414"/>
                    <a:pt x="174" y="414"/>
                  </a:cubicBezTo>
                  <a:cubicBezTo>
                    <a:pt x="174" y="419"/>
                    <a:pt x="177" y="423"/>
                    <a:pt x="182" y="423"/>
                  </a:cubicBezTo>
                  <a:cubicBezTo>
                    <a:pt x="192" y="423"/>
                    <a:pt x="192" y="423"/>
                    <a:pt x="192" y="423"/>
                  </a:cubicBezTo>
                  <a:cubicBezTo>
                    <a:pt x="196" y="423"/>
                    <a:pt x="200" y="419"/>
                    <a:pt x="200" y="414"/>
                  </a:cubicBezTo>
                  <a:cubicBezTo>
                    <a:pt x="200" y="362"/>
                    <a:pt x="200" y="362"/>
                    <a:pt x="200" y="362"/>
                  </a:cubicBezTo>
                  <a:cubicBezTo>
                    <a:pt x="200" y="362"/>
                    <a:pt x="200" y="362"/>
                    <a:pt x="200" y="362"/>
                  </a:cubicBezTo>
                  <a:close/>
                  <a:moveTo>
                    <a:pt x="250" y="362"/>
                  </a:moveTo>
                  <a:cubicBezTo>
                    <a:pt x="250" y="357"/>
                    <a:pt x="247" y="354"/>
                    <a:pt x="242" y="354"/>
                  </a:cubicBezTo>
                  <a:cubicBezTo>
                    <a:pt x="233" y="354"/>
                    <a:pt x="233" y="354"/>
                    <a:pt x="233" y="354"/>
                  </a:cubicBezTo>
                  <a:cubicBezTo>
                    <a:pt x="228" y="354"/>
                    <a:pt x="224" y="357"/>
                    <a:pt x="224" y="362"/>
                  </a:cubicBezTo>
                  <a:cubicBezTo>
                    <a:pt x="224" y="414"/>
                    <a:pt x="224" y="414"/>
                    <a:pt x="224" y="414"/>
                  </a:cubicBezTo>
                  <a:cubicBezTo>
                    <a:pt x="224" y="419"/>
                    <a:pt x="228" y="423"/>
                    <a:pt x="233" y="423"/>
                  </a:cubicBezTo>
                  <a:cubicBezTo>
                    <a:pt x="242" y="423"/>
                    <a:pt x="242" y="423"/>
                    <a:pt x="242" y="423"/>
                  </a:cubicBezTo>
                  <a:cubicBezTo>
                    <a:pt x="247" y="423"/>
                    <a:pt x="250" y="419"/>
                    <a:pt x="250" y="414"/>
                  </a:cubicBezTo>
                  <a:cubicBezTo>
                    <a:pt x="250" y="362"/>
                    <a:pt x="250" y="362"/>
                    <a:pt x="250" y="362"/>
                  </a:cubicBezTo>
                  <a:cubicBezTo>
                    <a:pt x="250" y="362"/>
                    <a:pt x="250" y="362"/>
                    <a:pt x="250" y="362"/>
                  </a:cubicBezTo>
                  <a:close/>
                  <a:moveTo>
                    <a:pt x="300" y="362"/>
                  </a:moveTo>
                  <a:cubicBezTo>
                    <a:pt x="300" y="357"/>
                    <a:pt x="297" y="354"/>
                    <a:pt x="292" y="354"/>
                  </a:cubicBezTo>
                  <a:cubicBezTo>
                    <a:pt x="282" y="354"/>
                    <a:pt x="282" y="354"/>
                    <a:pt x="282" y="354"/>
                  </a:cubicBezTo>
                  <a:cubicBezTo>
                    <a:pt x="278" y="354"/>
                    <a:pt x="274" y="357"/>
                    <a:pt x="274" y="362"/>
                  </a:cubicBezTo>
                  <a:cubicBezTo>
                    <a:pt x="274" y="414"/>
                    <a:pt x="274" y="414"/>
                    <a:pt x="274" y="414"/>
                  </a:cubicBezTo>
                  <a:cubicBezTo>
                    <a:pt x="274" y="419"/>
                    <a:pt x="278" y="423"/>
                    <a:pt x="282" y="423"/>
                  </a:cubicBezTo>
                  <a:cubicBezTo>
                    <a:pt x="292" y="423"/>
                    <a:pt x="292" y="423"/>
                    <a:pt x="292" y="423"/>
                  </a:cubicBezTo>
                  <a:cubicBezTo>
                    <a:pt x="297" y="423"/>
                    <a:pt x="300" y="419"/>
                    <a:pt x="300" y="414"/>
                  </a:cubicBezTo>
                  <a:cubicBezTo>
                    <a:pt x="300" y="362"/>
                    <a:pt x="300" y="362"/>
                    <a:pt x="300" y="362"/>
                  </a:cubicBezTo>
                  <a:cubicBezTo>
                    <a:pt x="300" y="362"/>
                    <a:pt x="300" y="362"/>
                    <a:pt x="300" y="362"/>
                  </a:cubicBezTo>
                  <a:close/>
                  <a:moveTo>
                    <a:pt x="337" y="78"/>
                  </a:moveTo>
                  <a:cubicBezTo>
                    <a:pt x="337" y="78"/>
                    <a:pt x="337" y="78"/>
                    <a:pt x="87" y="78"/>
                  </a:cubicBezTo>
                  <a:cubicBezTo>
                    <a:pt x="82" y="78"/>
                    <a:pt x="78" y="81"/>
                    <a:pt x="78" y="86"/>
                  </a:cubicBezTo>
                  <a:cubicBezTo>
                    <a:pt x="78" y="86"/>
                    <a:pt x="78" y="86"/>
                    <a:pt x="78" y="335"/>
                  </a:cubicBezTo>
                  <a:cubicBezTo>
                    <a:pt x="78" y="340"/>
                    <a:pt x="82" y="344"/>
                    <a:pt x="87" y="344"/>
                  </a:cubicBezTo>
                  <a:cubicBezTo>
                    <a:pt x="87" y="344"/>
                    <a:pt x="87" y="344"/>
                    <a:pt x="337" y="344"/>
                  </a:cubicBezTo>
                  <a:cubicBezTo>
                    <a:pt x="342" y="344"/>
                    <a:pt x="345" y="340"/>
                    <a:pt x="345" y="335"/>
                  </a:cubicBezTo>
                  <a:cubicBezTo>
                    <a:pt x="345" y="335"/>
                    <a:pt x="345" y="335"/>
                    <a:pt x="345" y="86"/>
                  </a:cubicBezTo>
                  <a:cubicBezTo>
                    <a:pt x="345" y="81"/>
                    <a:pt x="342" y="78"/>
                    <a:pt x="337" y="78"/>
                  </a:cubicBezTo>
                  <a:close/>
                  <a:moveTo>
                    <a:pt x="121" y="140"/>
                  </a:moveTo>
                  <a:cubicBezTo>
                    <a:pt x="111" y="140"/>
                    <a:pt x="102" y="131"/>
                    <a:pt x="102" y="121"/>
                  </a:cubicBezTo>
                  <a:cubicBezTo>
                    <a:pt x="102" y="110"/>
                    <a:pt x="111" y="102"/>
                    <a:pt x="121" y="102"/>
                  </a:cubicBezTo>
                  <a:cubicBezTo>
                    <a:pt x="132" y="102"/>
                    <a:pt x="140" y="110"/>
                    <a:pt x="140" y="121"/>
                  </a:cubicBezTo>
                  <a:cubicBezTo>
                    <a:pt x="140" y="131"/>
                    <a:pt x="132" y="140"/>
                    <a:pt x="121" y="14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36206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 presetClass="entr" presetSubtype="0" fill="hold" nodeType="withEffect">
                                  <p:stCondLst>
                                    <p:cond delay="500"/>
                                  </p:stCondLst>
                                  <p:childTnLst>
                                    <p:set>
                                      <p:cBhvr>
                                        <p:cTn id="13" dur="1" fill="hold">
                                          <p:stCondLst>
                                            <p:cond delay="9"/>
                                          </p:stCondLst>
                                        </p:cTn>
                                        <p:tgtEl>
                                          <p:spTgt spid="20"/>
                                        </p:tgtEl>
                                        <p:attrNameLst>
                                          <p:attrName>style.visibility</p:attrName>
                                        </p:attrNameLst>
                                      </p:cBhvr>
                                      <p:to>
                                        <p:strVal val="visible"/>
                                      </p:to>
                                    </p:set>
                                  </p:childTnLst>
                                </p:cTn>
                              </p:par>
                              <p:par>
                                <p:cTn id="14" presetID="6" presetClass="emph" presetSubtype="0" accel="100000" autoRev="1" fill="hold" nodeType="withEffect">
                                  <p:stCondLst>
                                    <p:cond delay="0"/>
                                  </p:stCondLst>
                                  <p:childTnLst>
                                    <p:animScale>
                                      <p:cBhvr>
                                        <p:cTn id="15" dur="500" fill="hold"/>
                                        <p:tgtEl>
                                          <p:spTgt spid="20"/>
                                        </p:tgtEl>
                                      </p:cBhvr>
                                      <p:by x="0" y="0"/>
                                    </p:animScale>
                                  </p:childTnLst>
                                </p:cTn>
                              </p:par>
                              <p:par>
                                <p:cTn id="16" presetID="1" presetClass="entr" presetSubtype="0" fill="hold" nodeType="withEffect">
                                  <p:stCondLst>
                                    <p:cond delay="800"/>
                                  </p:stCondLst>
                                  <p:childTnLst>
                                    <p:set>
                                      <p:cBhvr>
                                        <p:cTn id="17" dur="1" fill="hold">
                                          <p:stCondLst>
                                            <p:cond delay="9"/>
                                          </p:stCondLst>
                                        </p:cTn>
                                        <p:tgtEl>
                                          <p:spTgt spid="21"/>
                                        </p:tgtEl>
                                        <p:attrNameLst>
                                          <p:attrName>style.visibility</p:attrName>
                                        </p:attrNameLst>
                                      </p:cBhvr>
                                      <p:to>
                                        <p:strVal val="visible"/>
                                      </p:to>
                                    </p:set>
                                  </p:childTnLst>
                                </p:cTn>
                              </p:par>
                              <p:par>
                                <p:cTn id="18" presetID="6" presetClass="emph" presetSubtype="0" accel="100000" autoRev="1" fill="hold" nodeType="withEffect">
                                  <p:stCondLst>
                                    <p:cond delay="300"/>
                                  </p:stCondLst>
                                  <p:childTnLst>
                                    <p:animScale>
                                      <p:cBhvr>
                                        <p:cTn id="19" dur="500" fill="hold"/>
                                        <p:tgtEl>
                                          <p:spTgt spid="21"/>
                                        </p:tgtEl>
                                      </p:cBhvr>
                                      <p:by x="0" y="0"/>
                                    </p:animScale>
                                  </p:childTnLst>
                                </p:cTn>
                              </p:par>
                              <p:par>
                                <p:cTn id="20" presetID="1" presetClass="entr" presetSubtype="0" fill="hold" nodeType="withEffect">
                                  <p:stCondLst>
                                    <p:cond delay="1000"/>
                                  </p:stCondLst>
                                  <p:childTnLst>
                                    <p:set>
                                      <p:cBhvr>
                                        <p:cTn id="21" dur="1" fill="hold">
                                          <p:stCondLst>
                                            <p:cond delay="9"/>
                                          </p:stCondLst>
                                        </p:cTn>
                                        <p:tgtEl>
                                          <p:spTgt spid="5"/>
                                        </p:tgtEl>
                                        <p:attrNameLst>
                                          <p:attrName>style.visibility</p:attrName>
                                        </p:attrNameLst>
                                      </p:cBhvr>
                                      <p:to>
                                        <p:strVal val="visible"/>
                                      </p:to>
                                    </p:set>
                                  </p:childTnLst>
                                </p:cTn>
                              </p:par>
                              <p:par>
                                <p:cTn id="22" presetID="6" presetClass="emph" presetSubtype="0" accel="100000" autoRev="1" fill="hold" nodeType="withEffect">
                                  <p:stCondLst>
                                    <p:cond delay="500"/>
                                  </p:stCondLst>
                                  <p:childTnLst>
                                    <p:animScale>
                                      <p:cBhvr>
                                        <p:cTn id="23" dur="500" fill="hold"/>
                                        <p:tgtEl>
                                          <p:spTgt spid="5"/>
                                        </p:tgtEl>
                                      </p:cBhvr>
                                      <p:by x="0" y="0"/>
                                    </p:animScale>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35" presetClass="path" presetSubtype="0" decel="100000" fill="hold" grpId="1" nodeType="withEffect">
                                  <p:stCondLst>
                                    <p:cond delay="0"/>
                                  </p:stCondLst>
                                  <p:childTnLst>
                                    <p:animMotion origin="layout" path="M 0.04685 -3.10486E-6 L -4.01583E-6 -3.10486E-6 " pathEditMode="relative" rAng="0" ptsTypes="AA">
                                      <p:cBhvr>
                                        <p:cTn id="29" dur="500" fill="hold"/>
                                        <p:tgtEl>
                                          <p:spTgt spid="8"/>
                                        </p:tgtEl>
                                        <p:attrNameLst>
                                          <p:attrName>ppt_x</p:attrName>
                                          <p:attrName>ppt_y</p:attrName>
                                        </p:attrNameLst>
                                      </p:cBhvr>
                                      <p:rCtr x="-2349" y="0"/>
                                    </p:animMotion>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35" presetClass="path" presetSubtype="0" decel="100000" fill="hold" grpId="1" nodeType="withEffect">
                                  <p:stCondLst>
                                    <p:cond delay="0"/>
                                  </p:stCondLst>
                                  <p:childTnLst>
                                    <p:animMotion origin="layout" path="M 0.06255 4.41217E-6 L -4.56982E-7 4.41217E-6 " pathEditMode="relative" rAng="0" ptsTypes="AA">
                                      <p:cBhvr>
                                        <p:cTn id="34" dur="500" fill="hold"/>
                                        <p:tgtEl>
                                          <p:spTgt spid="7"/>
                                        </p:tgtEl>
                                        <p:attrNameLst>
                                          <p:attrName>ppt_x</p:attrName>
                                          <p:attrName>ppt_y</p:attrName>
                                        </p:attrNameLst>
                                      </p:cBhvr>
                                      <p:rCtr x="-3127" y="0"/>
                                    </p:animMotion>
                                  </p:childTnLst>
                                </p:cTn>
                              </p:par>
                              <p:par>
                                <p:cTn id="35" presetID="10"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35" presetClass="path" presetSubtype="0" decel="100000" fill="hold" grpId="1" nodeType="withEffect">
                                  <p:stCondLst>
                                    <p:cond delay="0"/>
                                  </p:stCondLst>
                                  <p:childTnLst>
                                    <p:animMotion origin="layout" path="M 0.06255 1.39355E-6 L -3.65075E-6 1.39355E-6 " pathEditMode="relative" rAng="0" ptsTypes="AA">
                                      <p:cBhvr>
                                        <p:cTn id="39" dur="500" fill="hold"/>
                                        <p:tgtEl>
                                          <p:spTgt spid="6"/>
                                        </p:tgtEl>
                                        <p:attrNameLst>
                                          <p:attrName>ppt_x</p:attrName>
                                          <p:attrName>ppt_y</p:attrName>
                                        </p:attrNameLst>
                                      </p:cBhvr>
                                      <p:rCtr x="-312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8" grpId="0"/>
      <p:bldP spid="8" grpId="1"/>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3" name="Group 2"/>
          <p:cNvGrpSpPr/>
          <p:nvPr/>
        </p:nvGrpSpPr>
        <p:grpSpPr>
          <a:xfrm>
            <a:off x="441428" y="1748631"/>
            <a:ext cx="11553619" cy="3885847"/>
            <a:chOff x="579474" y="3009900"/>
            <a:chExt cx="13593727" cy="4572000"/>
          </a:xfrm>
        </p:grpSpPr>
        <p:sp>
          <p:nvSpPr>
            <p:cNvPr id="4" name="Title 1"/>
            <p:cNvSpPr txBox="1">
              <a:spLocks/>
            </p:cNvSpPr>
            <p:nvPr/>
          </p:nvSpPr>
          <p:spPr>
            <a:xfrm>
              <a:off x="632638" y="3286126"/>
              <a:ext cx="13540563" cy="1781176"/>
            </a:xfrm>
            <a:prstGeom prst="rect">
              <a:avLst/>
            </a:prstGeom>
            <a:noFill/>
          </p:spPr>
          <p:txBody>
            <a:bodyPr vert="horz" lIns="77717" tIns="38858" rIns="77717" bIns="38858" rtlCol="0" anchor="ctr">
              <a:normAutofit/>
            </a:bodyPr>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a:defRPr/>
              </a:pPr>
              <a:r>
                <a:rPr lang="en-US" sz="2720" dirty="0">
                  <a:solidFill>
                    <a:schemeClr val="tx2"/>
                  </a:solidFill>
                </a:rPr>
                <a:t>Analytics</a:t>
              </a:r>
            </a:p>
          </p:txBody>
        </p:sp>
        <p:sp>
          <p:nvSpPr>
            <p:cNvPr id="5" name="Title 1"/>
            <p:cNvSpPr txBox="1">
              <a:spLocks/>
            </p:cNvSpPr>
            <p:nvPr/>
          </p:nvSpPr>
          <p:spPr>
            <a:xfrm>
              <a:off x="579474" y="5524500"/>
              <a:ext cx="13540563" cy="1781175"/>
            </a:xfrm>
            <a:prstGeom prst="rect">
              <a:avLst/>
            </a:prstGeom>
            <a:noFill/>
          </p:spPr>
          <p:txBody>
            <a:bodyPr vert="horz" lIns="77717" tIns="38858" rIns="77717" bIns="38858" rtlCol="0" anchor="ctr">
              <a:normAutofit/>
            </a:bodyPr>
            <a:lstStyle>
              <a:defPPr>
                <a:defRPr lang="en-US"/>
              </a:defPPr>
              <a:lvl1pPr marR="0" lvl="0" indent="0" fontAlgn="auto">
                <a:lnSpc>
                  <a:spcPct val="90000"/>
                </a:lnSpc>
                <a:spcBef>
                  <a:spcPct val="0"/>
                </a:spcBef>
                <a:spcAft>
                  <a:spcPts val="0"/>
                </a:spcAft>
                <a:buClrTx/>
                <a:buSzTx/>
                <a:buFontTx/>
                <a:buNone/>
                <a:tabLst/>
                <a:defRPr kumimoji="0" sz="3200" b="0" i="0" u="none" strike="noStrike" cap="none" spc="0" normalizeH="0" baseline="0">
                  <a:ln>
                    <a:noFill/>
                  </a:ln>
                  <a:solidFill>
                    <a:prstClr val="white"/>
                  </a:solidFill>
                  <a:effectLst/>
                  <a:uLnTx/>
                  <a:uFillTx/>
                  <a:latin typeface="Segoe UI Light"/>
                  <a:ea typeface="+mj-ea"/>
                  <a:cs typeface="+mj-cs"/>
                </a:defRPr>
              </a:lvl1pPr>
            </a:lstStyle>
            <a:p>
              <a:r>
                <a:rPr lang="en-US" sz="2720" dirty="0">
                  <a:solidFill>
                    <a:schemeClr val="tx2"/>
                  </a:solidFill>
                </a:rPr>
                <a:t>Storage</a:t>
              </a:r>
            </a:p>
          </p:txBody>
        </p:sp>
        <p:sp>
          <p:nvSpPr>
            <p:cNvPr id="6" name="Title 1"/>
            <p:cNvSpPr txBox="1">
              <a:spLocks/>
            </p:cNvSpPr>
            <p:nvPr/>
          </p:nvSpPr>
          <p:spPr>
            <a:xfrm>
              <a:off x="3685422" y="3286126"/>
              <a:ext cx="4417120" cy="1781176"/>
            </a:xfrm>
            <a:prstGeom prst="rect">
              <a:avLst/>
            </a:prstGeom>
            <a:solidFill>
              <a:schemeClr val="accent1"/>
            </a:solidFill>
            <a:effectLst/>
          </p:spPr>
          <p:txBody>
            <a:bodyPr vert="horz" lIns="77717" tIns="38858" rIns="77717" bIns="38858" rtlCol="0" anchor="ctr">
              <a:normAutofit/>
            </a:bodyPr>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algn="ctr">
                <a:defRPr/>
              </a:pPr>
              <a:r>
                <a:rPr lang="en-US" sz="2379" dirty="0">
                  <a:solidFill>
                    <a:prstClr val="white"/>
                  </a:solidFill>
                </a:rPr>
                <a:t>HDInsight</a:t>
              </a:r>
            </a:p>
            <a:p>
              <a:pPr algn="ctr">
                <a:defRPr/>
              </a:pPr>
              <a:r>
                <a:rPr lang="en-US" sz="1530" dirty="0">
                  <a:solidFill>
                    <a:prstClr val="white"/>
                  </a:solidFill>
                </a:rPr>
                <a:t>(“managed clusters”)</a:t>
              </a:r>
            </a:p>
            <a:p>
              <a:pPr algn="ctr">
                <a:defRPr/>
              </a:pPr>
              <a:endParaRPr lang="en-US" sz="1530" dirty="0">
                <a:solidFill>
                  <a:prstClr val="white"/>
                </a:solidFill>
              </a:endParaRPr>
            </a:p>
            <a:p>
              <a:pPr algn="ctr">
                <a:defRPr/>
              </a:pPr>
              <a:endParaRPr lang="en-US" sz="1530" dirty="0">
                <a:solidFill>
                  <a:prstClr val="white"/>
                </a:solidFill>
              </a:endParaRPr>
            </a:p>
          </p:txBody>
        </p:sp>
        <p:sp>
          <p:nvSpPr>
            <p:cNvPr id="7" name="Title 1"/>
            <p:cNvSpPr txBox="1">
              <a:spLocks/>
            </p:cNvSpPr>
            <p:nvPr/>
          </p:nvSpPr>
          <p:spPr>
            <a:xfrm>
              <a:off x="8486022" y="3286126"/>
              <a:ext cx="4417120" cy="1781176"/>
            </a:xfrm>
            <a:prstGeom prst="rect">
              <a:avLst/>
            </a:prstGeom>
            <a:solidFill>
              <a:schemeClr val="accent1"/>
            </a:solidFill>
            <a:effectLst/>
          </p:spPr>
          <p:txBody>
            <a:bodyPr vert="horz" lIns="77717" tIns="38858" rIns="77717" bIns="38858" rtlCol="0" anchor="ctr">
              <a:normAutofit/>
            </a:bodyPr>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algn="ctr">
                <a:defRPr/>
              </a:pPr>
              <a:r>
                <a:rPr lang="en-US" sz="2379" dirty="0">
                  <a:solidFill>
                    <a:prstClr val="white"/>
                  </a:solidFill>
                </a:rPr>
                <a:t>Azure Data Lake </a:t>
              </a:r>
              <a:r>
                <a:rPr lang="en-US" sz="2379" dirty="0">
                  <a:solidFill>
                    <a:prstClr val="white"/>
                  </a:solidFill>
                  <a:latin typeface="Segoe UI Semibold" panose="020B0702040204020203" pitchFamily="34" charset="0"/>
                  <a:cs typeface="Segoe UI Semibold" panose="020B0702040204020203" pitchFamily="34" charset="0"/>
                </a:rPr>
                <a:t>Analytics</a:t>
              </a:r>
            </a:p>
            <a:p>
              <a:pPr algn="ctr">
                <a:defRPr/>
              </a:pPr>
              <a:endParaRPr lang="en-US" sz="2379" dirty="0">
                <a:solidFill>
                  <a:prstClr val="white"/>
                </a:solidFill>
                <a:latin typeface="Segoe UI Semibold" panose="020B0702040204020203" pitchFamily="34" charset="0"/>
                <a:cs typeface="Segoe UI Semibold" panose="020B0702040204020203" pitchFamily="34" charset="0"/>
              </a:endParaRPr>
            </a:p>
            <a:p>
              <a:pPr algn="ctr">
                <a:defRPr/>
              </a:pPr>
              <a:endParaRPr lang="en-US" sz="2379" dirty="0">
                <a:solidFill>
                  <a:prstClr val="white"/>
                </a:solidFill>
                <a:latin typeface="Segoe UI Semibold" panose="020B0702040204020203" pitchFamily="34" charset="0"/>
                <a:cs typeface="Segoe UI Semibold" panose="020B0702040204020203" pitchFamily="34" charset="0"/>
              </a:endParaRPr>
            </a:p>
          </p:txBody>
        </p:sp>
        <p:sp>
          <p:nvSpPr>
            <p:cNvPr id="9" name="Title 1"/>
            <p:cNvSpPr txBox="1">
              <a:spLocks/>
            </p:cNvSpPr>
            <p:nvPr/>
          </p:nvSpPr>
          <p:spPr>
            <a:xfrm>
              <a:off x="6400800" y="5524499"/>
              <a:ext cx="4417120" cy="1781176"/>
            </a:xfrm>
            <a:prstGeom prst="rect">
              <a:avLst/>
            </a:prstGeom>
            <a:solidFill>
              <a:schemeClr val="bg2">
                <a:lumMod val="25000"/>
                <a:lumOff val="75000"/>
              </a:schemeClr>
            </a:solidFill>
            <a:effectLst/>
          </p:spPr>
          <p:txBody>
            <a:bodyPr vert="horz" lIns="77717" tIns="38858" rIns="77717" bIns="38858" rtlCol="0" anchor="ctr">
              <a:normAutofit/>
            </a:bodyPr>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algn="ctr">
                <a:defRPr/>
              </a:pPr>
              <a:r>
                <a:rPr lang="en-US" sz="2379" dirty="0">
                  <a:solidFill>
                    <a:prstClr val="white"/>
                  </a:solidFill>
                </a:rPr>
                <a:t>Azure Data Lake </a:t>
              </a:r>
              <a:r>
                <a:rPr lang="en-US" sz="2379" dirty="0">
                  <a:solidFill>
                    <a:prstClr val="white"/>
                  </a:solidFill>
                  <a:latin typeface="Segoe UI Semibold" panose="020B0702040204020203" pitchFamily="34" charset="0"/>
                  <a:cs typeface="Segoe UI Semibold" panose="020B0702040204020203" pitchFamily="34" charset="0"/>
                </a:rPr>
                <a:t>Storage</a:t>
              </a:r>
            </a:p>
            <a:p>
              <a:pPr algn="ctr">
                <a:defRPr/>
              </a:pPr>
              <a:endParaRPr lang="en-US" sz="2379" dirty="0">
                <a:solidFill>
                  <a:prstClr val="white"/>
                </a:solidFill>
                <a:latin typeface="Segoe UI Semibold" panose="020B0702040204020203" pitchFamily="34" charset="0"/>
                <a:cs typeface="Segoe UI Semibold" panose="020B0702040204020203" pitchFamily="34" charset="0"/>
              </a:endParaRPr>
            </a:p>
            <a:p>
              <a:pPr algn="ctr">
                <a:defRPr/>
              </a:pPr>
              <a:endParaRPr lang="en-US" sz="2379" dirty="0">
                <a:solidFill>
                  <a:prstClr val="white"/>
                </a:solidFill>
                <a:latin typeface="Segoe UI Semibold" panose="020B0702040204020203" pitchFamily="34" charset="0"/>
                <a:cs typeface="Segoe UI Semibold" panose="020B0702040204020203" pitchFamily="34" charset="0"/>
              </a:endParaRPr>
            </a:p>
          </p:txBody>
        </p:sp>
        <p:sp>
          <p:nvSpPr>
            <p:cNvPr id="10" name="Rectangle 9"/>
            <p:cNvSpPr/>
            <p:nvPr/>
          </p:nvSpPr>
          <p:spPr>
            <a:xfrm>
              <a:off x="3430552" y="3009900"/>
              <a:ext cx="10056848" cy="4572000"/>
            </a:xfrm>
            <a:prstGeom prst="rect">
              <a:avLst/>
            </a:prstGeom>
            <a:noFill/>
            <a:ln w="762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1" name="Left Brace 10"/>
            <p:cNvSpPr/>
            <p:nvPr/>
          </p:nvSpPr>
          <p:spPr>
            <a:xfrm>
              <a:off x="2514600" y="3286125"/>
              <a:ext cx="685800" cy="1781175"/>
            </a:xfrm>
            <a:prstGeom prst="leftBrace">
              <a:avLst>
                <a:gd name="adj1" fmla="val 53049"/>
                <a:gd name="adj2" fmla="val 50000"/>
              </a:avLst>
            </a:prstGeom>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30">
                <a:solidFill>
                  <a:schemeClr val="tx2"/>
                </a:solidFill>
              </a:endParaRPr>
            </a:p>
          </p:txBody>
        </p:sp>
        <p:sp>
          <p:nvSpPr>
            <p:cNvPr id="13" name="Left Brace 12"/>
            <p:cNvSpPr/>
            <p:nvPr/>
          </p:nvSpPr>
          <p:spPr>
            <a:xfrm>
              <a:off x="2514600" y="5524499"/>
              <a:ext cx="685800" cy="1781175"/>
            </a:xfrm>
            <a:prstGeom prst="leftBrace">
              <a:avLst>
                <a:gd name="adj1" fmla="val 53049"/>
                <a:gd name="adj2" fmla="val 50000"/>
              </a:avLst>
            </a:prstGeom>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30">
                <a:solidFill>
                  <a:schemeClr val="tx2"/>
                </a:solidFill>
              </a:endParaRPr>
            </a:p>
          </p:txBody>
        </p:sp>
      </p:grpSp>
      <p:sp>
        <p:nvSpPr>
          <p:cNvPr id="15" name="Title 1"/>
          <p:cNvSpPr>
            <a:spLocks noGrp="1"/>
          </p:cNvSpPr>
          <p:nvPr>
            <p:ph type="title"/>
          </p:nvPr>
        </p:nvSpPr>
        <p:spPr>
          <a:xfrm>
            <a:off x="275163" y="292082"/>
            <a:ext cx="11885514" cy="946413"/>
          </a:xfrm>
        </p:spPr>
        <p:txBody>
          <a:bodyPr/>
          <a:lstStyle/>
          <a:p>
            <a:r>
              <a:rPr lang="en-US" dirty="0"/>
              <a:t>Azure Data Lake</a:t>
            </a: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3967" y="2611548"/>
            <a:ext cx="838699" cy="838699"/>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61878" y="2792797"/>
            <a:ext cx="770290" cy="557796"/>
          </a:xfrm>
          <a:prstGeom prst="rect">
            <a:avLst/>
          </a:prstGeom>
        </p:spPr>
      </p:pic>
      <p:grpSp>
        <p:nvGrpSpPr>
          <p:cNvPr id="12" name="Group 11"/>
          <p:cNvGrpSpPr/>
          <p:nvPr/>
        </p:nvGrpSpPr>
        <p:grpSpPr>
          <a:xfrm>
            <a:off x="6761004" y="4483557"/>
            <a:ext cx="1010412" cy="767281"/>
            <a:chOff x="6628173" y="4396043"/>
            <a:chExt cx="990690" cy="752305"/>
          </a:xfrm>
        </p:grpSpPr>
        <p:sp>
          <p:nvSpPr>
            <p:cNvPr id="18" name="Freeform 17"/>
            <p:cNvSpPr/>
            <p:nvPr/>
          </p:nvSpPr>
          <p:spPr bwMode="auto">
            <a:xfrm>
              <a:off x="6628173" y="4396043"/>
              <a:ext cx="990690" cy="752305"/>
            </a:xfrm>
            <a:custGeom>
              <a:avLst/>
              <a:gdLst>
                <a:gd name="connsiteX0" fmla="*/ 6673 w 990690"/>
                <a:gd name="connsiteY0" fmla="*/ 147731 h 752305"/>
                <a:gd name="connsiteX1" fmla="*/ 984017 w 990690"/>
                <a:gd name="connsiteY1" fmla="*/ 147731 h 752305"/>
                <a:gd name="connsiteX2" fmla="*/ 990312 w 990690"/>
                <a:gd name="connsiteY2" fmla="*/ 153489 h 752305"/>
                <a:gd name="connsiteX3" fmla="*/ 990357 w 990690"/>
                <a:gd name="connsiteY3" fmla="*/ 153489 h 752305"/>
                <a:gd name="connsiteX4" fmla="*/ 990400 w 990690"/>
                <a:gd name="connsiteY4" fmla="*/ 153702 h 752305"/>
                <a:gd name="connsiteX5" fmla="*/ 990690 w 990690"/>
                <a:gd name="connsiteY5" fmla="*/ 154404 h 752305"/>
                <a:gd name="connsiteX6" fmla="*/ 990690 w 990690"/>
                <a:gd name="connsiteY6" fmla="*/ 155142 h 752305"/>
                <a:gd name="connsiteX7" fmla="*/ 990690 w 990690"/>
                <a:gd name="connsiteY7" fmla="*/ 167750 h 752305"/>
                <a:gd name="connsiteX8" fmla="*/ 990690 w 990690"/>
                <a:gd name="connsiteY8" fmla="*/ 730287 h 752305"/>
                <a:gd name="connsiteX9" fmla="*/ 968672 w 990690"/>
                <a:gd name="connsiteY9" fmla="*/ 752305 h 752305"/>
                <a:gd name="connsiteX10" fmla="*/ 22018 w 990690"/>
                <a:gd name="connsiteY10" fmla="*/ 752305 h 752305"/>
                <a:gd name="connsiteX11" fmla="*/ 0 w 990690"/>
                <a:gd name="connsiteY11" fmla="*/ 730287 h 752305"/>
                <a:gd name="connsiteX12" fmla="*/ 0 w 990690"/>
                <a:gd name="connsiteY12" fmla="*/ 167750 h 752305"/>
                <a:gd name="connsiteX13" fmla="*/ 0 w 990690"/>
                <a:gd name="connsiteY13" fmla="*/ 155142 h 752305"/>
                <a:gd name="connsiteX14" fmla="*/ 0 w 990690"/>
                <a:gd name="connsiteY14" fmla="*/ 154404 h 752305"/>
                <a:gd name="connsiteX15" fmla="*/ 291 w 990690"/>
                <a:gd name="connsiteY15" fmla="*/ 153701 h 752305"/>
                <a:gd name="connsiteX16" fmla="*/ 334 w 990690"/>
                <a:gd name="connsiteY16" fmla="*/ 153489 h 752305"/>
                <a:gd name="connsiteX17" fmla="*/ 379 w 990690"/>
                <a:gd name="connsiteY17" fmla="*/ 153489 h 752305"/>
                <a:gd name="connsiteX18" fmla="*/ 6673 w 990690"/>
                <a:gd name="connsiteY18" fmla="*/ 147731 h 752305"/>
                <a:gd name="connsiteX19" fmla="*/ 109998 w 990690"/>
                <a:gd name="connsiteY19" fmla="*/ 0 h 752305"/>
                <a:gd name="connsiteX20" fmla="*/ 413872 w 990690"/>
                <a:gd name="connsiteY20" fmla="*/ 0 h 752305"/>
                <a:gd name="connsiteX21" fmla="*/ 445368 w 990690"/>
                <a:gd name="connsiteY21" fmla="*/ 31495 h 752305"/>
                <a:gd name="connsiteX22" fmla="*/ 445368 w 990690"/>
                <a:gd name="connsiteY22" fmla="*/ 90138 h 752305"/>
                <a:gd name="connsiteX23" fmla="*/ 937888 w 990690"/>
                <a:gd name="connsiteY23" fmla="*/ 90138 h 752305"/>
                <a:gd name="connsiteX24" fmla="*/ 946904 w 990690"/>
                <a:gd name="connsiteY24" fmla="*/ 99155 h 752305"/>
                <a:gd name="connsiteX25" fmla="*/ 946904 w 990690"/>
                <a:gd name="connsiteY25" fmla="*/ 132850 h 752305"/>
                <a:gd name="connsiteX26" fmla="*/ 44447 w 990690"/>
                <a:gd name="connsiteY26" fmla="*/ 132850 h 752305"/>
                <a:gd name="connsiteX27" fmla="*/ 44447 w 990690"/>
                <a:gd name="connsiteY27" fmla="*/ 99155 h 752305"/>
                <a:gd name="connsiteX28" fmla="*/ 53463 w 990690"/>
                <a:gd name="connsiteY28" fmla="*/ 90138 h 752305"/>
                <a:gd name="connsiteX29" fmla="*/ 78502 w 990690"/>
                <a:gd name="connsiteY29" fmla="*/ 90138 h 752305"/>
                <a:gd name="connsiteX30" fmla="*/ 78502 w 990690"/>
                <a:gd name="connsiteY30" fmla="*/ 31495 h 752305"/>
                <a:gd name="connsiteX31" fmla="*/ 109998 w 990690"/>
                <a:gd name="connsiteY31" fmla="*/ 0 h 752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90690" h="752305">
                  <a:moveTo>
                    <a:pt x="6673" y="147731"/>
                  </a:moveTo>
                  <a:lnTo>
                    <a:pt x="984017" y="147731"/>
                  </a:lnTo>
                  <a:cubicBezTo>
                    <a:pt x="987377" y="147731"/>
                    <a:pt x="990157" y="150214"/>
                    <a:pt x="990312" y="153489"/>
                  </a:cubicBezTo>
                  <a:lnTo>
                    <a:pt x="990357" y="153489"/>
                  </a:lnTo>
                  <a:lnTo>
                    <a:pt x="990400" y="153702"/>
                  </a:lnTo>
                  <a:cubicBezTo>
                    <a:pt x="990677" y="153914"/>
                    <a:pt x="990690" y="154158"/>
                    <a:pt x="990690" y="154404"/>
                  </a:cubicBezTo>
                  <a:lnTo>
                    <a:pt x="990690" y="155142"/>
                  </a:lnTo>
                  <a:lnTo>
                    <a:pt x="990690" y="167750"/>
                  </a:lnTo>
                  <a:lnTo>
                    <a:pt x="990690" y="730287"/>
                  </a:lnTo>
                  <a:cubicBezTo>
                    <a:pt x="990690" y="742447"/>
                    <a:pt x="980832" y="752305"/>
                    <a:pt x="968672" y="752305"/>
                  </a:cubicBezTo>
                  <a:lnTo>
                    <a:pt x="22018" y="752305"/>
                  </a:lnTo>
                  <a:cubicBezTo>
                    <a:pt x="9858" y="752305"/>
                    <a:pt x="0" y="742447"/>
                    <a:pt x="0" y="730287"/>
                  </a:cubicBezTo>
                  <a:lnTo>
                    <a:pt x="0" y="167750"/>
                  </a:lnTo>
                  <a:lnTo>
                    <a:pt x="0" y="155142"/>
                  </a:lnTo>
                  <a:lnTo>
                    <a:pt x="0" y="154404"/>
                  </a:lnTo>
                  <a:lnTo>
                    <a:pt x="291" y="153701"/>
                  </a:lnTo>
                  <a:lnTo>
                    <a:pt x="334" y="153489"/>
                  </a:lnTo>
                  <a:lnTo>
                    <a:pt x="379" y="153489"/>
                  </a:lnTo>
                  <a:cubicBezTo>
                    <a:pt x="533" y="150214"/>
                    <a:pt x="3313" y="147731"/>
                    <a:pt x="6673" y="147731"/>
                  </a:cubicBezTo>
                  <a:close/>
                  <a:moveTo>
                    <a:pt x="109998" y="0"/>
                  </a:moveTo>
                  <a:lnTo>
                    <a:pt x="413872" y="0"/>
                  </a:lnTo>
                  <a:cubicBezTo>
                    <a:pt x="431267" y="0"/>
                    <a:pt x="445368" y="14101"/>
                    <a:pt x="445368" y="31495"/>
                  </a:cubicBezTo>
                  <a:lnTo>
                    <a:pt x="445368" y="90138"/>
                  </a:lnTo>
                  <a:lnTo>
                    <a:pt x="937888" y="90138"/>
                  </a:lnTo>
                  <a:cubicBezTo>
                    <a:pt x="942868" y="90138"/>
                    <a:pt x="946904" y="94175"/>
                    <a:pt x="946904" y="99155"/>
                  </a:cubicBezTo>
                  <a:lnTo>
                    <a:pt x="946904" y="132850"/>
                  </a:lnTo>
                  <a:lnTo>
                    <a:pt x="44447" y="132850"/>
                  </a:lnTo>
                  <a:lnTo>
                    <a:pt x="44447" y="99155"/>
                  </a:lnTo>
                  <a:cubicBezTo>
                    <a:pt x="44447" y="94175"/>
                    <a:pt x="48484" y="90138"/>
                    <a:pt x="53463" y="90138"/>
                  </a:cubicBezTo>
                  <a:lnTo>
                    <a:pt x="78502" y="90138"/>
                  </a:lnTo>
                  <a:lnTo>
                    <a:pt x="78502" y="31495"/>
                  </a:lnTo>
                  <a:cubicBezTo>
                    <a:pt x="78502" y="14101"/>
                    <a:pt x="92603" y="0"/>
                    <a:pt x="109998"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GB" sz="2040" b="1" dirty="0">
                <a:solidFill>
                  <a:srgbClr val="FFFFFF"/>
                </a:solidFill>
                <a:latin typeface="Segoe UI Light"/>
                <a:ea typeface="Segoe UI" pitchFamily="34" charset="0"/>
                <a:cs typeface="Segoe UI" pitchFamily="34" charset="0"/>
              </a:endParaRPr>
            </a:p>
          </p:txBody>
        </p:sp>
        <p:sp>
          <p:nvSpPr>
            <p:cNvPr id="19" name="Freeform 18"/>
            <p:cNvSpPr/>
            <p:nvPr/>
          </p:nvSpPr>
          <p:spPr bwMode="auto">
            <a:xfrm rot="12373696">
              <a:off x="7033511" y="4584358"/>
              <a:ext cx="180012" cy="552664"/>
            </a:xfrm>
            <a:custGeom>
              <a:avLst/>
              <a:gdLst>
                <a:gd name="connsiteX0" fmla="*/ 200290 w 285509"/>
                <a:gd name="connsiteY0" fmla="*/ 552664 h 552664"/>
                <a:gd name="connsiteX1" fmla="*/ 118129 w 285509"/>
                <a:gd name="connsiteY1" fmla="*/ 360121 h 552664"/>
                <a:gd name="connsiteX2" fmla="*/ 0 w 285509"/>
                <a:gd name="connsiteY2" fmla="*/ 360121 h 552664"/>
                <a:gd name="connsiteX3" fmla="*/ 109094 w 285509"/>
                <a:gd name="connsiteY3" fmla="*/ 0 h 552664"/>
                <a:gd name="connsiteX4" fmla="*/ 167865 w 285509"/>
                <a:gd name="connsiteY4" fmla="*/ 194005 h 552664"/>
                <a:gd name="connsiteX5" fmla="*/ 285509 w 285509"/>
                <a:gd name="connsiteY5" fmla="*/ 183602 h 552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509" h="552664">
                  <a:moveTo>
                    <a:pt x="200290" y="552664"/>
                  </a:moveTo>
                  <a:lnTo>
                    <a:pt x="118129" y="360121"/>
                  </a:lnTo>
                  <a:lnTo>
                    <a:pt x="0" y="360121"/>
                  </a:lnTo>
                  <a:lnTo>
                    <a:pt x="109094" y="0"/>
                  </a:lnTo>
                  <a:lnTo>
                    <a:pt x="167865" y="194005"/>
                  </a:lnTo>
                  <a:lnTo>
                    <a:pt x="285509" y="183602"/>
                  </a:lnTo>
                  <a:close/>
                </a:path>
              </a:pathLst>
            </a:custGeom>
            <a:solidFill>
              <a:schemeClr val="bg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GB" sz="2040" b="1" dirty="0">
                <a:solidFill>
                  <a:srgbClr val="FFFFFF"/>
                </a:solidFill>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236338580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9452" y="1238494"/>
            <a:ext cx="11532506" cy="753369"/>
          </a:xfrm>
        </p:spPr>
        <p:txBody>
          <a:bodyPr vert="horz" wrap="square" lIns="0" tIns="0" rIns="0" bIns="0" rtlCol="0" anchor="t">
            <a:noAutofit/>
          </a:bodyPr>
          <a:lstStyle/>
          <a:p>
            <a:pPr>
              <a:lnSpc>
                <a:spcPct val="100000"/>
              </a:lnSpc>
            </a:pPr>
            <a:r>
              <a:rPr lang="en-US" sz="2448" spc="0" dirty="0">
                <a:solidFill>
                  <a:schemeClr val="tx1"/>
                </a:solidFill>
              </a:rPr>
              <a:t>A highly scalable, distributed, parallel file system in the cloud </a:t>
            </a:r>
            <a:br>
              <a:rPr lang="en-US" sz="2448" spc="0" dirty="0">
                <a:solidFill>
                  <a:schemeClr val="tx1"/>
                </a:solidFill>
              </a:rPr>
            </a:br>
            <a:r>
              <a:rPr lang="en-US" sz="2448" spc="0" dirty="0">
                <a:solidFill>
                  <a:schemeClr val="tx1"/>
                </a:solidFill>
              </a:rPr>
              <a:t>specifically designed to work with multiple analytic frameworks</a:t>
            </a:r>
          </a:p>
        </p:txBody>
      </p:sp>
      <p:sp>
        <p:nvSpPr>
          <p:cNvPr id="21" name="Title 1"/>
          <p:cNvSpPr txBox="1">
            <a:spLocks/>
          </p:cNvSpPr>
          <p:nvPr/>
        </p:nvSpPr>
        <p:spPr>
          <a:xfrm>
            <a:off x="275163" y="292082"/>
            <a:ext cx="11885514" cy="946413"/>
          </a:xfrm>
          <a:prstGeom prst="rect">
            <a:avLst/>
          </a:prstGeom>
        </p:spPr>
        <p:txBody>
          <a:bodyPr vert="horz" wrap="square" lIns="149217" tIns="93260" rIns="149217" bIns="93260" rtlCol="0" anchor="t">
            <a:noAutofit/>
          </a:bodyPr>
          <a:lstStyle>
            <a:lvl1pPr algn="l" defTabSz="913505" rtl="0" eaLnBrk="1" fontAlgn="base" hangingPunct="1">
              <a:lnSpc>
                <a:spcPct val="90000"/>
              </a:lnSpc>
              <a:spcBef>
                <a:spcPct val="0"/>
              </a:spcBef>
              <a:spcAft>
                <a:spcPct val="0"/>
              </a:spcAft>
              <a:defRPr lang="en-US" sz="5098" kern="1200" spc="-10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896" dirty="0">
                <a:solidFill>
                  <a:schemeClr val="tx1"/>
                </a:solidFill>
              </a:rPr>
              <a:t>What is Azure Data Lake Store?</a:t>
            </a:r>
          </a:p>
        </p:txBody>
      </p:sp>
      <p:grpSp>
        <p:nvGrpSpPr>
          <p:cNvPr id="76" name="Group 75"/>
          <p:cNvGrpSpPr/>
          <p:nvPr/>
        </p:nvGrpSpPr>
        <p:grpSpPr>
          <a:xfrm>
            <a:off x="459451" y="2604459"/>
            <a:ext cx="2376674" cy="3104523"/>
            <a:chOff x="787287" y="2926584"/>
            <a:chExt cx="2204296" cy="2879354"/>
          </a:xfrm>
          <a:solidFill>
            <a:schemeClr val="bg2">
              <a:lumMod val="25000"/>
              <a:lumOff val="75000"/>
            </a:schemeClr>
          </a:solidFill>
        </p:grpSpPr>
        <p:grpSp>
          <p:nvGrpSpPr>
            <p:cNvPr id="75" name="Group 74"/>
            <p:cNvGrpSpPr/>
            <p:nvPr/>
          </p:nvGrpSpPr>
          <p:grpSpPr>
            <a:xfrm>
              <a:off x="787288" y="3657769"/>
              <a:ext cx="1070933" cy="685800"/>
              <a:chOff x="787288" y="2926584"/>
              <a:chExt cx="1070933" cy="685800"/>
            </a:xfrm>
            <a:grpFill/>
          </p:grpSpPr>
          <p:sp>
            <p:nvSpPr>
              <p:cNvPr id="128" name="Rectangle 127"/>
              <p:cNvSpPr/>
              <p:nvPr>
                <p:custDataLst>
                  <p:tags r:id="rId8"/>
                </p:custDataLst>
              </p:nvPr>
            </p:nvSpPr>
            <p:spPr bwMode="auto">
              <a:xfrm>
                <a:off x="787288" y="2926584"/>
                <a:ext cx="1070933" cy="685800"/>
              </a:xfrm>
              <a:prstGeom prst="rect">
                <a:avLst/>
              </a:prstGeom>
              <a:grpFill/>
              <a:ln w="3175">
                <a:solidFill>
                  <a:schemeClr val="bg2">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45" tIns="46630" rIns="69945" bIns="46630" numCol="1" spcCol="0" rtlCol="0" fromWordArt="0" anchor="b" anchorCtr="0" forceAA="0" compatLnSpc="1">
                <a:prstTxWarp prst="textNoShape">
                  <a:avLst/>
                </a:prstTxWarp>
                <a:noAutofit/>
              </a:bodyPr>
              <a:lstStyle/>
              <a:p>
                <a:pPr algn="ctr" defTabSz="951028"/>
                <a:r>
                  <a:rPr lang="en-US" sz="1020" dirty="0">
                    <a:solidFill>
                      <a:schemeClr val="tx1"/>
                    </a:solidFill>
                  </a:rPr>
                  <a:t>LOB Applications</a:t>
                </a:r>
              </a:p>
            </p:txBody>
          </p:sp>
          <p:sp>
            <p:nvSpPr>
              <p:cNvPr id="133" name="Round Diagonal Corner Rectangle 53"/>
              <p:cNvSpPr/>
              <p:nvPr/>
            </p:nvSpPr>
            <p:spPr bwMode="auto">
              <a:xfrm>
                <a:off x="1240335" y="3063819"/>
                <a:ext cx="239150" cy="272214"/>
              </a:xfrm>
              <a:custGeom>
                <a:avLst/>
                <a:gdLst/>
                <a:ahLst/>
                <a:cxnLst/>
                <a:rect l="l" t="t" r="r" b="b"/>
                <a:pathLst>
                  <a:path w="3235820" h="3683194">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grpFill/>
              <a:ln>
                <a:solidFill>
                  <a:schemeClr val="bg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9" name="Group 28"/>
            <p:cNvGrpSpPr/>
            <p:nvPr/>
          </p:nvGrpSpPr>
          <p:grpSpPr>
            <a:xfrm>
              <a:off x="1920650" y="2926584"/>
              <a:ext cx="1070933" cy="685800"/>
              <a:chOff x="1589220" y="3614946"/>
              <a:chExt cx="1070933" cy="685800"/>
            </a:xfrm>
            <a:grpFill/>
          </p:grpSpPr>
          <p:sp>
            <p:nvSpPr>
              <p:cNvPr id="119" name="Rectangle 118"/>
              <p:cNvSpPr/>
              <p:nvPr>
                <p:custDataLst>
                  <p:tags r:id="rId7"/>
                </p:custDataLst>
              </p:nvPr>
            </p:nvSpPr>
            <p:spPr bwMode="auto">
              <a:xfrm>
                <a:off x="1589220" y="3614946"/>
                <a:ext cx="1070933" cy="685800"/>
              </a:xfrm>
              <a:prstGeom prst="rect">
                <a:avLst/>
              </a:prstGeom>
              <a:grpFill/>
              <a:ln w="3175">
                <a:solidFill>
                  <a:schemeClr val="bg2">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45" tIns="46630" rIns="69945" bIns="46630" numCol="1" spcCol="0" rtlCol="0" fromWordArt="0" anchor="b" anchorCtr="0" forceAA="0" compatLnSpc="1">
                <a:prstTxWarp prst="textNoShape">
                  <a:avLst/>
                </a:prstTxWarp>
                <a:noAutofit/>
              </a:bodyPr>
              <a:lstStyle/>
              <a:p>
                <a:pPr algn="ctr" defTabSz="951028"/>
                <a:r>
                  <a:rPr lang="en-US" sz="1020" dirty="0">
                    <a:solidFill>
                      <a:schemeClr val="tx1"/>
                    </a:solidFill>
                  </a:rPr>
                  <a:t>Social</a:t>
                </a:r>
              </a:p>
            </p:txBody>
          </p:sp>
          <p:sp>
            <p:nvSpPr>
              <p:cNvPr id="123" name="Freeform 13"/>
              <p:cNvSpPr>
                <a:spLocks noChangeAspect="1" noEditPoints="1"/>
              </p:cNvSpPr>
              <p:nvPr/>
            </p:nvSpPr>
            <p:spPr bwMode="black">
              <a:xfrm>
                <a:off x="1907537" y="3733853"/>
                <a:ext cx="434298" cy="4010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grpFill/>
              <a:ln>
                <a:solidFill>
                  <a:schemeClr val="bg2">
                    <a:lumMod val="75000"/>
                    <a:lumOff val="2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27" tIns="91427" rIns="91427" bIns="91427" numCol="1" rtlCol="0" anchor="ctr" anchorCtr="0" compatLnSpc="1">
                <a:prstTxWarp prst="textNoShape">
                  <a:avLst/>
                </a:prstTxWarp>
              </a:bodyPr>
              <a:lstStyle/>
              <a:p>
                <a:pPr defTabSz="725868"/>
                <a:endParaRPr lang="en-US" sz="918" spc="-120" dirty="0">
                  <a:solidFill>
                    <a:schemeClr val="bg1"/>
                  </a:solidFill>
                </a:endParaRPr>
              </a:p>
            </p:txBody>
          </p:sp>
        </p:grpSp>
        <p:grpSp>
          <p:nvGrpSpPr>
            <p:cNvPr id="31" name="Group 30"/>
            <p:cNvGrpSpPr/>
            <p:nvPr/>
          </p:nvGrpSpPr>
          <p:grpSpPr>
            <a:xfrm>
              <a:off x="787287" y="2926584"/>
              <a:ext cx="1070933" cy="685800"/>
              <a:chOff x="1608381" y="2152576"/>
              <a:chExt cx="1070933" cy="685800"/>
            </a:xfrm>
            <a:grpFill/>
          </p:grpSpPr>
          <p:sp>
            <p:nvSpPr>
              <p:cNvPr id="126" name="Rectangle 125"/>
              <p:cNvSpPr/>
              <p:nvPr>
                <p:custDataLst>
                  <p:tags r:id="rId6"/>
                </p:custDataLst>
              </p:nvPr>
            </p:nvSpPr>
            <p:spPr bwMode="auto">
              <a:xfrm>
                <a:off x="1608381" y="2152576"/>
                <a:ext cx="1070933" cy="685800"/>
              </a:xfrm>
              <a:prstGeom prst="rect">
                <a:avLst/>
              </a:prstGeom>
              <a:grpFill/>
              <a:ln w="3175">
                <a:solidFill>
                  <a:schemeClr val="bg2">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45" tIns="46630" rIns="69945" bIns="46630" numCol="1" spcCol="0" rtlCol="0" fromWordArt="0" anchor="b" anchorCtr="0" forceAA="0" compatLnSpc="1">
                <a:prstTxWarp prst="textNoShape">
                  <a:avLst/>
                </a:prstTxWarp>
                <a:noAutofit/>
              </a:bodyPr>
              <a:lstStyle/>
              <a:p>
                <a:pPr algn="ctr" defTabSz="951028"/>
                <a:r>
                  <a:rPr lang="en-US" sz="1020" dirty="0">
                    <a:solidFill>
                      <a:schemeClr val="tx1"/>
                    </a:solidFill>
                  </a:rPr>
                  <a:t>Devices</a:t>
                </a:r>
              </a:p>
            </p:txBody>
          </p:sp>
          <p:grpSp>
            <p:nvGrpSpPr>
              <p:cNvPr id="130" name="Group 129"/>
              <p:cNvGrpSpPr/>
              <p:nvPr/>
            </p:nvGrpSpPr>
            <p:grpSpPr>
              <a:xfrm>
                <a:off x="1819008" y="2250037"/>
                <a:ext cx="649679" cy="404414"/>
                <a:chOff x="2769908" y="1409697"/>
                <a:chExt cx="1965320" cy="1055586"/>
              </a:xfrm>
              <a:grpFill/>
            </p:grpSpPr>
            <p:sp>
              <p:nvSpPr>
                <p:cNvPr id="139"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solidFill>
                    <a:schemeClr val="bg2">
                      <a:lumMod val="75000"/>
                      <a:lumOff val="25000"/>
                    </a:schemeClr>
                  </a:solidFill>
                  <a:prstDash val="solid"/>
                </a:ln>
                <a:effectLst/>
              </p:spPr>
              <p:txBody>
                <a:bodyPr lIns="44815" rIns="0" rtlCol="0" anchor="ct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896214">
                    <a:defRPr/>
                  </a:pPr>
                  <a:endParaRPr lang="en-US" sz="490" kern="0" dirty="0">
                    <a:solidFill>
                      <a:schemeClr val="accent3"/>
                    </a:solidFill>
                    <a:latin typeface="Segoe"/>
                  </a:endParaRPr>
                </a:p>
              </p:txBody>
            </p:sp>
            <p:sp>
              <p:nvSpPr>
                <p:cNvPr id="140"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solidFill>
                    <a:schemeClr val="bg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15" tIns="44815" rIns="0" bIns="89629"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895919"/>
                  <a:endParaRPr lang="en-US" sz="490" spc="-49"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41"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solidFill>
                    <a:schemeClr val="bg2">
                      <a:lumMod val="75000"/>
                      <a:lumOff val="2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4815" tIns="44813" rIns="0" bIns="44813"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806586"/>
                  <a:endParaRPr lang="en-US" sz="490" spc="-132" dirty="0">
                    <a:gradFill>
                      <a:gsLst>
                        <a:gs pos="0">
                          <a:srgbClr val="FFFFFF"/>
                        </a:gs>
                        <a:gs pos="100000">
                          <a:srgbClr val="FFFFFF"/>
                        </a:gs>
                      </a:gsLst>
                      <a:lin ang="5400000" scaled="0"/>
                    </a:gradFill>
                    <a:latin typeface="Segoe Light" pitchFamily="34" charset="0"/>
                  </a:endParaRPr>
                </a:p>
              </p:txBody>
            </p:sp>
          </p:grpSp>
        </p:grpSp>
        <p:grpSp>
          <p:nvGrpSpPr>
            <p:cNvPr id="70" name="Group 69"/>
            <p:cNvGrpSpPr/>
            <p:nvPr/>
          </p:nvGrpSpPr>
          <p:grpSpPr>
            <a:xfrm>
              <a:off x="1920650" y="5120138"/>
              <a:ext cx="1070933" cy="685800"/>
              <a:chOff x="787287" y="5120138"/>
              <a:chExt cx="1070933" cy="685800"/>
            </a:xfrm>
            <a:grpFill/>
          </p:grpSpPr>
          <p:sp>
            <p:nvSpPr>
              <p:cNvPr id="116" name="Rectangle 115"/>
              <p:cNvSpPr/>
              <p:nvPr>
                <p:custDataLst>
                  <p:tags r:id="rId5"/>
                </p:custDataLst>
              </p:nvPr>
            </p:nvSpPr>
            <p:spPr bwMode="auto">
              <a:xfrm>
                <a:off x="787287" y="5120138"/>
                <a:ext cx="1070933" cy="685800"/>
              </a:xfrm>
              <a:prstGeom prst="rect">
                <a:avLst/>
              </a:prstGeom>
              <a:grpFill/>
              <a:ln w="3175">
                <a:solidFill>
                  <a:schemeClr val="bg2">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45" tIns="46630" rIns="69945" bIns="46630" numCol="1" spcCol="0" rtlCol="0" fromWordArt="0" anchor="b" anchorCtr="0" forceAA="0" compatLnSpc="1">
                <a:prstTxWarp prst="textNoShape">
                  <a:avLst/>
                </a:prstTxWarp>
                <a:noAutofit/>
              </a:bodyPr>
              <a:lstStyle/>
              <a:p>
                <a:pPr algn="ctr" defTabSz="951028"/>
                <a:r>
                  <a:rPr lang="en-US" sz="1020" dirty="0">
                    <a:solidFill>
                      <a:schemeClr val="tx1"/>
                    </a:solidFill>
                  </a:rPr>
                  <a:t>Clickstream</a:t>
                </a:r>
              </a:p>
            </p:txBody>
          </p:sp>
          <p:sp>
            <p:nvSpPr>
              <p:cNvPr id="120" name="Freeform 119"/>
              <p:cNvSpPr/>
              <p:nvPr/>
            </p:nvSpPr>
            <p:spPr bwMode="auto">
              <a:xfrm>
                <a:off x="1150008" y="5241702"/>
                <a:ext cx="345491" cy="345489"/>
              </a:xfrm>
              <a:custGeom>
                <a:avLst/>
                <a:gdLst/>
                <a:ahLst/>
                <a:cxnLst/>
                <a:rect l="l" t="t" r="r" b="b"/>
                <a:pathLst>
                  <a:path w="3771688" h="3771678">
                    <a:moveTo>
                      <a:pt x="1170813" y="2357992"/>
                    </a:moveTo>
                    <a:cubicBezTo>
                      <a:pt x="1111992" y="2382777"/>
                      <a:pt x="1047346" y="2396330"/>
                      <a:pt x="979535" y="2396330"/>
                    </a:cubicBezTo>
                    <a:lnTo>
                      <a:pt x="966453" y="2395012"/>
                    </a:lnTo>
                    <a:cubicBezTo>
                      <a:pt x="883319" y="2612303"/>
                      <a:pt x="833420" y="2858368"/>
                      <a:pt x="826353" y="3135160"/>
                    </a:cubicBezTo>
                    <a:cubicBezTo>
                      <a:pt x="1111538" y="3378474"/>
                      <a:pt x="1481600" y="3524821"/>
                      <a:pt x="1885843" y="3524821"/>
                    </a:cubicBezTo>
                    <a:cubicBezTo>
                      <a:pt x="2339009" y="3524821"/>
                      <a:pt x="2749219" y="3340908"/>
                      <a:pt x="3045852" y="3043597"/>
                    </a:cubicBezTo>
                    <a:cubicBezTo>
                      <a:pt x="2805887" y="3038579"/>
                      <a:pt x="2587112" y="3013186"/>
                      <a:pt x="2388278" y="2969814"/>
                    </a:cubicBezTo>
                    <a:cubicBezTo>
                      <a:pt x="2331347" y="3055619"/>
                      <a:pt x="2233838" y="3112082"/>
                      <a:pt x="2123141" y="3112082"/>
                    </a:cubicBezTo>
                    <a:cubicBezTo>
                      <a:pt x="1947210" y="3112082"/>
                      <a:pt x="1804590" y="2969463"/>
                      <a:pt x="1804590" y="2793533"/>
                    </a:cubicBezTo>
                    <a:lnTo>
                      <a:pt x="1805949" y="2780055"/>
                    </a:lnTo>
                    <a:cubicBezTo>
                      <a:pt x="1549285" y="2666155"/>
                      <a:pt x="1340216" y="2518864"/>
                      <a:pt x="1170813" y="2357992"/>
                    </a:cubicBezTo>
                    <a:close/>
                    <a:moveTo>
                      <a:pt x="1917963" y="1269900"/>
                    </a:moveTo>
                    <a:cubicBezTo>
                      <a:pt x="1742858" y="1377541"/>
                      <a:pt x="1571623" y="1510227"/>
                      <a:pt x="1421807" y="1673923"/>
                    </a:cubicBezTo>
                    <a:cubicBezTo>
                      <a:pt x="1458137" y="1740622"/>
                      <a:pt x="1477533" y="1817212"/>
                      <a:pt x="1477533" y="1898333"/>
                    </a:cubicBezTo>
                    <a:cubicBezTo>
                      <a:pt x="1477533" y="1995213"/>
                      <a:pt x="1449869" y="2085631"/>
                      <a:pt x="1400834" y="2161383"/>
                    </a:cubicBezTo>
                    <a:cubicBezTo>
                      <a:pt x="1556230" y="2298906"/>
                      <a:pt x="1738753" y="2424541"/>
                      <a:pt x="1949562" y="2526931"/>
                    </a:cubicBezTo>
                    <a:cubicBezTo>
                      <a:pt x="1999298" y="2493937"/>
                      <a:pt x="2059006" y="2474984"/>
                      <a:pt x="2123141" y="2474984"/>
                    </a:cubicBezTo>
                    <a:cubicBezTo>
                      <a:pt x="2266947" y="2474984"/>
                      <a:pt x="2388496" y="2570273"/>
                      <a:pt x="2426612" y="2701602"/>
                    </a:cubicBezTo>
                    <a:cubicBezTo>
                      <a:pt x="2672548" y="2766286"/>
                      <a:pt x="2946719" y="2800378"/>
                      <a:pt x="3250025" y="2793803"/>
                    </a:cubicBezTo>
                    <a:cubicBezTo>
                      <a:pt x="3324551" y="2682855"/>
                      <a:pt x="3385478" y="2562082"/>
                      <a:pt x="3429138" y="2433348"/>
                    </a:cubicBezTo>
                    <a:cubicBezTo>
                      <a:pt x="3338857" y="2361270"/>
                      <a:pt x="3226294" y="2282273"/>
                      <a:pt x="3097462" y="2192900"/>
                    </a:cubicBezTo>
                    <a:cubicBezTo>
                      <a:pt x="3035056" y="2253619"/>
                      <a:pt x="2949762" y="2290655"/>
                      <a:pt x="2855817" y="2290655"/>
                    </a:cubicBezTo>
                    <a:cubicBezTo>
                      <a:pt x="2662639" y="2290655"/>
                      <a:pt x="2506038" y="2134055"/>
                      <a:pt x="2506038" y="1940878"/>
                    </a:cubicBezTo>
                    <a:cubicBezTo>
                      <a:pt x="2506038" y="1888016"/>
                      <a:pt x="2517765" y="1837892"/>
                      <a:pt x="2539677" y="1793396"/>
                    </a:cubicBezTo>
                    <a:cubicBezTo>
                      <a:pt x="2341462" y="1643986"/>
                      <a:pt x="2130574" y="1471504"/>
                      <a:pt x="1917963" y="1269900"/>
                    </a:cubicBezTo>
                    <a:close/>
                    <a:moveTo>
                      <a:pt x="513102" y="991965"/>
                    </a:moveTo>
                    <a:cubicBezTo>
                      <a:pt x="344394" y="1248586"/>
                      <a:pt x="246856" y="1555822"/>
                      <a:pt x="246856" y="1885839"/>
                    </a:cubicBezTo>
                    <a:cubicBezTo>
                      <a:pt x="246856" y="2228384"/>
                      <a:pt x="351940" y="2546384"/>
                      <a:pt x="531953" y="2809142"/>
                    </a:cubicBezTo>
                    <a:cubicBezTo>
                      <a:pt x="549141" y="2611547"/>
                      <a:pt x="584950" y="2428200"/>
                      <a:pt x="638399" y="2259547"/>
                    </a:cubicBezTo>
                    <a:cubicBezTo>
                      <a:pt x="541504" y="2169601"/>
                      <a:pt x="481537" y="2040970"/>
                      <a:pt x="481537" y="1898333"/>
                    </a:cubicBezTo>
                    <a:cubicBezTo>
                      <a:pt x="481537" y="1763870"/>
                      <a:pt x="534828" y="1641853"/>
                      <a:pt x="621976" y="1552767"/>
                    </a:cubicBezTo>
                    <a:cubicBezTo>
                      <a:pt x="525006" y="1308454"/>
                      <a:pt x="497710" y="1099531"/>
                      <a:pt x="513102" y="991965"/>
                    </a:cubicBezTo>
                    <a:close/>
                    <a:moveTo>
                      <a:pt x="3156081" y="850671"/>
                    </a:moveTo>
                    <a:cubicBezTo>
                      <a:pt x="2974938" y="846231"/>
                      <a:pt x="2570313" y="925816"/>
                      <a:pt x="2149056" y="1140246"/>
                    </a:cubicBezTo>
                    <a:cubicBezTo>
                      <a:pt x="2305862" y="1298314"/>
                      <a:pt x="2480556" y="1465085"/>
                      <a:pt x="2679283" y="1640508"/>
                    </a:cubicBezTo>
                    <a:cubicBezTo>
                      <a:pt x="2730538" y="1608663"/>
                      <a:pt x="2791127" y="1591101"/>
                      <a:pt x="2855817" y="1591101"/>
                    </a:cubicBezTo>
                    <a:cubicBezTo>
                      <a:pt x="3048995" y="1591101"/>
                      <a:pt x="3205596" y="1747701"/>
                      <a:pt x="3205596" y="1940878"/>
                    </a:cubicBezTo>
                    <a:cubicBezTo>
                      <a:pt x="3205596" y="1983725"/>
                      <a:pt x="3197892" y="2024773"/>
                      <a:pt x="3182681" y="2062298"/>
                    </a:cubicBezTo>
                    <a:cubicBezTo>
                      <a:pt x="3274893" y="2136338"/>
                      <a:pt x="3371714" y="2211317"/>
                      <a:pt x="3473137" y="2287690"/>
                    </a:cubicBezTo>
                    <a:cubicBezTo>
                      <a:pt x="3507571" y="2159450"/>
                      <a:pt x="3524830" y="2024660"/>
                      <a:pt x="3524830" y="1885839"/>
                    </a:cubicBezTo>
                    <a:cubicBezTo>
                      <a:pt x="3524830" y="1493128"/>
                      <a:pt x="3386712" y="1132675"/>
                      <a:pt x="3156081" y="850671"/>
                    </a:cubicBezTo>
                    <a:close/>
                    <a:moveTo>
                      <a:pt x="1167372" y="414437"/>
                    </a:moveTo>
                    <a:cubicBezTo>
                      <a:pt x="994754" y="496757"/>
                      <a:pt x="839843" y="609954"/>
                      <a:pt x="709006" y="746596"/>
                    </a:cubicBezTo>
                    <a:cubicBezTo>
                      <a:pt x="656695" y="881549"/>
                      <a:pt x="694723" y="1138245"/>
                      <a:pt x="834094" y="1424446"/>
                    </a:cubicBezTo>
                    <a:cubicBezTo>
                      <a:pt x="879599" y="1407960"/>
                      <a:pt x="928677" y="1400336"/>
                      <a:pt x="979535" y="1400336"/>
                    </a:cubicBezTo>
                    <a:cubicBezTo>
                      <a:pt x="1017560" y="1400336"/>
                      <a:pt x="1054590" y="1404598"/>
                      <a:pt x="1089967" y="1413579"/>
                    </a:cubicBezTo>
                    <a:cubicBezTo>
                      <a:pt x="1244168" y="1226717"/>
                      <a:pt x="1421621" y="1074480"/>
                      <a:pt x="1607991" y="955200"/>
                    </a:cubicBezTo>
                    <a:cubicBezTo>
                      <a:pt x="1457566" y="792176"/>
                      <a:pt x="1309542" y="612523"/>
                      <a:pt x="1167372" y="414437"/>
                    </a:cubicBezTo>
                    <a:close/>
                    <a:moveTo>
                      <a:pt x="1885843" y="246857"/>
                    </a:moveTo>
                    <a:cubicBezTo>
                      <a:pt x="1714273" y="246857"/>
                      <a:pt x="1548861" y="273219"/>
                      <a:pt x="1393510" y="322354"/>
                    </a:cubicBezTo>
                    <a:cubicBezTo>
                      <a:pt x="1529569" y="475615"/>
                      <a:pt x="1675197" y="641640"/>
                      <a:pt x="1842024" y="820292"/>
                    </a:cubicBezTo>
                    <a:cubicBezTo>
                      <a:pt x="2228189" y="624889"/>
                      <a:pt x="2625611" y="560552"/>
                      <a:pt x="2918518" y="613738"/>
                    </a:cubicBezTo>
                    <a:cubicBezTo>
                      <a:pt x="2636954" y="384188"/>
                      <a:pt x="2277437" y="246857"/>
                      <a:pt x="1885843" y="246857"/>
                    </a:cubicBezTo>
                    <a:close/>
                    <a:moveTo>
                      <a:pt x="1885844" y="0"/>
                    </a:moveTo>
                    <a:cubicBezTo>
                      <a:pt x="2927367" y="0"/>
                      <a:pt x="3771688" y="844319"/>
                      <a:pt x="3771688" y="1885839"/>
                    </a:cubicBezTo>
                    <a:cubicBezTo>
                      <a:pt x="3771688" y="2927359"/>
                      <a:pt x="2927367" y="3771678"/>
                      <a:pt x="1885844" y="3771678"/>
                    </a:cubicBezTo>
                    <a:cubicBezTo>
                      <a:pt x="844321" y="3771678"/>
                      <a:pt x="0" y="2927359"/>
                      <a:pt x="0" y="1885839"/>
                    </a:cubicBezTo>
                    <a:cubicBezTo>
                      <a:pt x="0" y="844319"/>
                      <a:pt x="844321" y="0"/>
                      <a:pt x="1885844" y="0"/>
                    </a:cubicBezTo>
                    <a:close/>
                  </a:path>
                </a:pathLst>
              </a:custGeom>
              <a:grpFill/>
              <a:ln>
                <a:solidFill>
                  <a:schemeClr val="bg2">
                    <a:lumMod val="75000"/>
                    <a:lumOff val="2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grpSp>
          <p:nvGrpSpPr>
            <p:cNvPr id="71" name="Group 70"/>
            <p:cNvGrpSpPr/>
            <p:nvPr/>
          </p:nvGrpSpPr>
          <p:grpSpPr>
            <a:xfrm>
              <a:off x="1920650" y="4388954"/>
              <a:ext cx="1070933" cy="685800"/>
              <a:chOff x="787287" y="4388954"/>
              <a:chExt cx="1070933" cy="685800"/>
            </a:xfrm>
            <a:grpFill/>
          </p:grpSpPr>
          <p:sp>
            <p:nvSpPr>
              <p:cNvPr id="117" name="Rectangle 116"/>
              <p:cNvSpPr/>
              <p:nvPr>
                <p:custDataLst>
                  <p:tags r:id="rId4"/>
                </p:custDataLst>
              </p:nvPr>
            </p:nvSpPr>
            <p:spPr bwMode="auto">
              <a:xfrm>
                <a:off x="787287" y="4388954"/>
                <a:ext cx="1070933" cy="685800"/>
              </a:xfrm>
              <a:prstGeom prst="rect">
                <a:avLst/>
              </a:prstGeom>
              <a:grpFill/>
              <a:ln w="3175">
                <a:solidFill>
                  <a:schemeClr val="bg2">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45" tIns="46630" rIns="69945" bIns="46630" numCol="1" spcCol="0" rtlCol="0" fromWordArt="0" anchor="b" anchorCtr="0" forceAA="0" compatLnSpc="1">
                <a:prstTxWarp prst="textNoShape">
                  <a:avLst/>
                </a:prstTxWarp>
                <a:noAutofit/>
              </a:bodyPr>
              <a:lstStyle/>
              <a:p>
                <a:pPr algn="ctr" defTabSz="951028"/>
                <a:r>
                  <a:rPr lang="en-US" sz="1020" dirty="0">
                    <a:solidFill>
                      <a:schemeClr val="tx1"/>
                    </a:solidFill>
                  </a:rPr>
                  <a:t>Sensors</a:t>
                </a:r>
              </a:p>
            </p:txBody>
          </p:sp>
          <p:sp>
            <p:nvSpPr>
              <p:cNvPr id="121" name="Frame 5"/>
              <p:cNvSpPr>
                <a:spLocks noChangeAspect="1"/>
              </p:cNvSpPr>
              <p:nvPr/>
            </p:nvSpPr>
            <p:spPr bwMode="auto">
              <a:xfrm>
                <a:off x="1152892" y="4477904"/>
                <a:ext cx="339723" cy="378672"/>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grpFill/>
              <a:ln w="9525" cap="flat" cmpd="sng" algn="ctr">
                <a:solidFill>
                  <a:schemeClr val="bg2">
                    <a:lumMod val="75000"/>
                    <a:lumOff val="25000"/>
                  </a:schemeClr>
                </a:solidFill>
                <a:prstDash val="solid"/>
                <a:headEnd type="none" w="med" len="med"/>
                <a:tailEnd type="none" w="med" len="med"/>
              </a:ln>
              <a:effectLst/>
            </p:spPr>
            <p:txBody>
              <a:bodyPr rot="0" spcFirstLastPara="0" vert="horz" wrap="square" lIns="44815" tIns="52714" rIns="0" bIns="105426"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1053721">
                  <a:defRPr/>
                </a:pPr>
                <a:endParaRPr lang="en-US" sz="490" kern="0" spc="-58"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4" name="Group 63"/>
            <p:cNvGrpSpPr/>
            <p:nvPr/>
          </p:nvGrpSpPr>
          <p:grpSpPr>
            <a:xfrm>
              <a:off x="1920650" y="3657769"/>
              <a:ext cx="1070933" cy="685800"/>
              <a:chOff x="1589220" y="4346130"/>
              <a:chExt cx="1070933" cy="685800"/>
            </a:xfrm>
            <a:grpFill/>
          </p:grpSpPr>
          <p:sp>
            <p:nvSpPr>
              <p:cNvPr id="118" name="Rectangle 117"/>
              <p:cNvSpPr/>
              <p:nvPr>
                <p:custDataLst>
                  <p:tags r:id="rId3"/>
                </p:custDataLst>
              </p:nvPr>
            </p:nvSpPr>
            <p:spPr bwMode="auto">
              <a:xfrm>
                <a:off x="1589220" y="4346130"/>
                <a:ext cx="1070933" cy="685800"/>
              </a:xfrm>
              <a:prstGeom prst="rect">
                <a:avLst/>
              </a:prstGeom>
              <a:grpFill/>
              <a:ln w="3175">
                <a:solidFill>
                  <a:schemeClr val="bg2">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45" tIns="46630" rIns="69945" bIns="46630" numCol="1" spcCol="0" rtlCol="0" fromWordArt="0" anchor="b" anchorCtr="0" forceAA="0" compatLnSpc="1">
                <a:prstTxWarp prst="textNoShape">
                  <a:avLst/>
                </a:prstTxWarp>
                <a:noAutofit/>
              </a:bodyPr>
              <a:lstStyle/>
              <a:p>
                <a:pPr algn="ctr" defTabSz="951028"/>
                <a:r>
                  <a:rPr lang="en-US" sz="1020" dirty="0">
                    <a:solidFill>
                      <a:schemeClr val="tx1"/>
                    </a:solidFill>
                  </a:rPr>
                  <a:t>Video</a:t>
                </a:r>
              </a:p>
            </p:txBody>
          </p:sp>
          <p:sp>
            <p:nvSpPr>
              <p:cNvPr id="122" name="Freeform 121"/>
              <p:cNvSpPr>
                <a:spLocks noEditPoints="1"/>
              </p:cNvSpPr>
              <p:nvPr/>
            </p:nvSpPr>
            <p:spPr bwMode="auto">
              <a:xfrm>
                <a:off x="1981136" y="4447511"/>
                <a:ext cx="287101" cy="343924"/>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a:solidFill>
                  <a:schemeClr val="bg2">
                    <a:lumMod val="75000"/>
                    <a:lumOff val="2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4815" tIns="44813" rIns="0" bIns="44813"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806586"/>
                <a:endParaRPr lang="en-US" sz="490" spc="-132" dirty="0">
                  <a:solidFill>
                    <a:schemeClr val="accent3"/>
                  </a:solidFill>
                  <a:latin typeface="Segoe Light" pitchFamily="34" charset="0"/>
                </a:endParaRPr>
              </a:p>
            </p:txBody>
          </p:sp>
        </p:grpSp>
        <p:grpSp>
          <p:nvGrpSpPr>
            <p:cNvPr id="30" name="Group 29"/>
            <p:cNvGrpSpPr/>
            <p:nvPr/>
          </p:nvGrpSpPr>
          <p:grpSpPr>
            <a:xfrm>
              <a:off x="787287" y="4388954"/>
              <a:ext cx="1070933" cy="685800"/>
              <a:chOff x="1608381" y="2883761"/>
              <a:chExt cx="1070933" cy="685800"/>
            </a:xfrm>
            <a:grpFill/>
          </p:grpSpPr>
          <p:sp>
            <p:nvSpPr>
              <p:cNvPr id="125" name="Rectangle 124"/>
              <p:cNvSpPr/>
              <p:nvPr>
                <p:custDataLst>
                  <p:tags r:id="rId2"/>
                </p:custDataLst>
              </p:nvPr>
            </p:nvSpPr>
            <p:spPr bwMode="auto">
              <a:xfrm>
                <a:off x="1608381" y="2883761"/>
                <a:ext cx="1070933" cy="685800"/>
              </a:xfrm>
              <a:prstGeom prst="rect">
                <a:avLst/>
              </a:prstGeom>
              <a:grpFill/>
              <a:ln w="3175">
                <a:solidFill>
                  <a:schemeClr val="bg2">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45" tIns="46630" rIns="69945" bIns="46630" numCol="1" spcCol="0" rtlCol="0" fromWordArt="0" anchor="b" anchorCtr="0" forceAA="0" compatLnSpc="1">
                <a:prstTxWarp prst="textNoShape">
                  <a:avLst/>
                </a:prstTxWarp>
                <a:noAutofit/>
              </a:bodyPr>
              <a:lstStyle/>
              <a:p>
                <a:pPr algn="ctr" defTabSz="951028"/>
                <a:r>
                  <a:rPr lang="en-US" sz="1020" dirty="0">
                    <a:solidFill>
                      <a:schemeClr val="tx1"/>
                    </a:solidFill>
                  </a:rPr>
                  <a:t>Web</a:t>
                </a:r>
              </a:p>
            </p:txBody>
          </p:sp>
          <p:grpSp>
            <p:nvGrpSpPr>
              <p:cNvPr id="129" name="Group 128"/>
              <p:cNvGrpSpPr/>
              <p:nvPr/>
            </p:nvGrpSpPr>
            <p:grpSpPr>
              <a:xfrm>
                <a:off x="1940805" y="2964946"/>
                <a:ext cx="406084" cy="397883"/>
                <a:chOff x="4030436" y="1511171"/>
                <a:chExt cx="4398164" cy="4309344"/>
              </a:xfrm>
              <a:grpFill/>
            </p:grpSpPr>
            <p:sp>
              <p:nvSpPr>
                <p:cNvPr id="142" name="Oval 35"/>
                <p:cNvSpPr/>
                <p:nvPr/>
              </p:nvSpPr>
              <p:spPr>
                <a:xfrm>
                  <a:off x="4411046" y="1909551"/>
                  <a:ext cx="3592283" cy="3588786"/>
                </a:xfrm>
                <a:custGeom>
                  <a:avLst/>
                  <a:gdLst/>
                  <a:ahLst/>
                  <a:cxnLst/>
                  <a:rect l="l" t="t" r="r" b="b"/>
                  <a:pathLst>
                    <a:path w="3592286" h="3588790">
                      <a:moveTo>
                        <a:pt x="856899" y="2807618"/>
                      </a:moveTo>
                      <a:cubicBezTo>
                        <a:pt x="1050936" y="3101840"/>
                        <a:pt x="1319084" y="3340075"/>
                        <a:pt x="1626253" y="3475527"/>
                      </a:cubicBezTo>
                      <a:cubicBezTo>
                        <a:pt x="1631223" y="3476765"/>
                        <a:pt x="1636270" y="3477223"/>
                        <a:pt x="1641325" y="3477658"/>
                      </a:cubicBezTo>
                      <a:cubicBezTo>
                        <a:pt x="1516509" y="3295597"/>
                        <a:pt x="1404916" y="3065936"/>
                        <a:pt x="1318985" y="2807618"/>
                      </a:cubicBezTo>
                      <a:close/>
                      <a:moveTo>
                        <a:pt x="442231" y="2807618"/>
                      </a:moveTo>
                      <a:cubicBezTo>
                        <a:pt x="659711" y="3099896"/>
                        <a:pt x="969924" y="3318794"/>
                        <a:pt x="1329899" y="3418883"/>
                      </a:cubicBezTo>
                      <a:cubicBezTo>
                        <a:pt x="1089904" y="3278379"/>
                        <a:pt x="880477" y="3064398"/>
                        <a:pt x="724038" y="2807618"/>
                      </a:cubicBezTo>
                      <a:close/>
                      <a:moveTo>
                        <a:pt x="2450248" y="1844143"/>
                      </a:moveTo>
                      <a:cubicBezTo>
                        <a:pt x="2439084" y="2145593"/>
                        <a:pt x="2386150" y="2439238"/>
                        <a:pt x="2304248" y="2705865"/>
                      </a:cubicBezTo>
                      <a:lnTo>
                        <a:pt x="2801418" y="2705865"/>
                      </a:lnTo>
                      <a:cubicBezTo>
                        <a:pt x="2959192" y="2445207"/>
                        <a:pt x="3059303" y="2147324"/>
                        <a:pt x="3081979" y="1844143"/>
                      </a:cubicBezTo>
                      <a:close/>
                      <a:moveTo>
                        <a:pt x="1254663" y="1844143"/>
                      </a:moveTo>
                      <a:cubicBezTo>
                        <a:pt x="1268316" y="2144192"/>
                        <a:pt x="1322349" y="2438934"/>
                        <a:pt x="1406891" y="2705865"/>
                      </a:cubicBezTo>
                      <a:lnTo>
                        <a:pt x="2185396" y="2705865"/>
                      </a:lnTo>
                      <a:cubicBezTo>
                        <a:pt x="2269937" y="2438934"/>
                        <a:pt x="2323970" y="2144192"/>
                        <a:pt x="2337624" y="1844143"/>
                      </a:cubicBezTo>
                      <a:close/>
                      <a:moveTo>
                        <a:pt x="510307" y="1844143"/>
                      </a:moveTo>
                      <a:cubicBezTo>
                        <a:pt x="532984" y="2147324"/>
                        <a:pt x="633095" y="2445207"/>
                        <a:pt x="790868" y="2705865"/>
                      </a:cubicBezTo>
                      <a:lnTo>
                        <a:pt x="1288039" y="2705865"/>
                      </a:lnTo>
                      <a:cubicBezTo>
                        <a:pt x="1206136" y="2439238"/>
                        <a:pt x="1153202" y="2145593"/>
                        <a:pt x="1142039" y="1844143"/>
                      </a:cubicBezTo>
                      <a:close/>
                      <a:moveTo>
                        <a:pt x="105056" y="1844143"/>
                      </a:moveTo>
                      <a:cubicBezTo>
                        <a:pt x="113791" y="2161330"/>
                        <a:pt x="209946" y="2456621"/>
                        <a:pt x="371868" y="2705865"/>
                      </a:cubicBezTo>
                      <a:lnTo>
                        <a:pt x="662862" y="2705865"/>
                      </a:lnTo>
                      <a:cubicBezTo>
                        <a:pt x="516487" y="2445076"/>
                        <a:pt x="423528" y="2147271"/>
                        <a:pt x="402177" y="1844143"/>
                      </a:cubicBezTo>
                      <a:close/>
                      <a:moveTo>
                        <a:pt x="2991928" y="880669"/>
                      </a:moveTo>
                      <a:cubicBezTo>
                        <a:pt x="3140148" y="1150938"/>
                        <a:pt x="3202326" y="1447530"/>
                        <a:pt x="3195093" y="1742390"/>
                      </a:cubicBezTo>
                      <a:lnTo>
                        <a:pt x="3487230" y="1742390"/>
                      </a:lnTo>
                      <a:cubicBezTo>
                        <a:pt x="3478495" y="1425203"/>
                        <a:pt x="3382340" y="1129913"/>
                        <a:pt x="3220418" y="880669"/>
                      </a:cubicBezTo>
                      <a:close/>
                      <a:moveTo>
                        <a:pt x="2335746" y="880669"/>
                      </a:moveTo>
                      <a:cubicBezTo>
                        <a:pt x="2421574" y="1162075"/>
                        <a:pt x="2456761" y="1454793"/>
                        <a:pt x="2451714" y="1742390"/>
                      </a:cubicBezTo>
                      <a:lnTo>
                        <a:pt x="3087241" y="1742390"/>
                      </a:lnTo>
                      <a:cubicBezTo>
                        <a:pt x="3094660" y="1447457"/>
                        <a:pt x="3027007" y="1150835"/>
                        <a:pt x="2866350" y="880669"/>
                      </a:cubicBezTo>
                      <a:close/>
                      <a:moveTo>
                        <a:pt x="1367135" y="880669"/>
                      </a:moveTo>
                      <a:cubicBezTo>
                        <a:pt x="1282114" y="1157161"/>
                        <a:pt x="1247328" y="1451118"/>
                        <a:pt x="1253877" y="1742390"/>
                      </a:cubicBezTo>
                      <a:lnTo>
                        <a:pt x="2338410" y="1742390"/>
                      </a:lnTo>
                      <a:cubicBezTo>
                        <a:pt x="2344959" y="1451118"/>
                        <a:pt x="2310172" y="1157161"/>
                        <a:pt x="2225152" y="880669"/>
                      </a:cubicBezTo>
                      <a:close/>
                      <a:moveTo>
                        <a:pt x="725937" y="880669"/>
                      </a:moveTo>
                      <a:cubicBezTo>
                        <a:pt x="565279" y="1150835"/>
                        <a:pt x="497627" y="1447457"/>
                        <a:pt x="505046" y="1742390"/>
                      </a:cubicBezTo>
                      <a:lnTo>
                        <a:pt x="1140573" y="1742390"/>
                      </a:lnTo>
                      <a:cubicBezTo>
                        <a:pt x="1135526" y="1454793"/>
                        <a:pt x="1170712" y="1162075"/>
                        <a:pt x="1256541" y="880669"/>
                      </a:cubicBezTo>
                      <a:close/>
                      <a:moveTo>
                        <a:pt x="2248579" y="164328"/>
                      </a:moveTo>
                      <a:cubicBezTo>
                        <a:pt x="2555388" y="331327"/>
                        <a:pt x="2778580" y="542975"/>
                        <a:pt x="2930516" y="778916"/>
                      </a:cubicBezTo>
                      <a:lnTo>
                        <a:pt x="3150056" y="778916"/>
                      </a:lnTo>
                      <a:cubicBezTo>
                        <a:pt x="2929802" y="482911"/>
                        <a:pt x="2614435" y="262169"/>
                        <a:pt x="2248579" y="164328"/>
                      </a:cubicBezTo>
                      <a:close/>
                      <a:moveTo>
                        <a:pt x="1937815" y="108552"/>
                      </a:moveTo>
                      <a:cubicBezTo>
                        <a:pt x="2102992" y="314323"/>
                        <a:pt x="2221669" y="541474"/>
                        <a:pt x="2300881" y="778916"/>
                      </a:cubicBezTo>
                      <a:lnTo>
                        <a:pt x="2799582" y="778916"/>
                      </a:lnTo>
                      <a:cubicBezTo>
                        <a:pt x="2615287" y="515202"/>
                        <a:pt x="2334724" y="282038"/>
                        <a:pt x="1938828" y="108687"/>
                      </a:cubicBezTo>
                      <a:cubicBezTo>
                        <a:pt x="1938493" y="108605"/>
                        <a:pt x="1938154" y="108578"/>
                        <a:pt x="1937815" y="108552"/>
                      </a:cubicBezTo>
                      <a:close/>
                      <a:moveTo>
                        <a:pt x="1853094" y="0"/>
                      </a:moveTo>
                      <a:cubicBezTo>
                        <a:pt x="2818755" y="28121"/>
                        <a:pt x="3592286" y="820360"/>
                        <a:pt x="3592286" y="1793267"/>
                      </a:cubicBezTo>
                      <a:cubicBezTo>
                        <a:pt x="3592286" y="2081519"/>
                        <a:pt x="3524385" y="2353911"/>
                        <a:pt x="3401976" y="2594458"/>
                      </a:cubicBezTo>
                      <a:lnTo>
                        <a:pt x="3325255" y="2517737"/>
                      </a:lnTo>
                      <a:cubicBezTo>
                        <a:pt x="3423612" y="2313010"/>
                        <a:pt x="3480601" y="2084883"/>
                        <a:pt x="3487230" y="1844143"/>
                      </a:cubicBezTo>
                      <a:lnTo>
                        <a:pt x="3190110" y="1844143"/>
                      </a:lnTo>
                      <a:cubicBezTo>
                        <a:pt x="3168759" y="2147271"/>
                        <a:pt x="3075799" y="2445076"/>
                        <a:pt x="2929425" y="2705865"/>
                      </a:cubicBezTo>
                      <a:lnTo>
                        <a:pt x="3220418" y="2705865"/>
                      </a:lnTo>
                      <a:lnTo>
                        <a:pt x="3303597" y="2556602"/>
                      </a:lnTo>
                      <a:lnTo>
                        <a:pt x="3303597" y="2767773"/>
                      </a:lnTo>
                      <a:cubicBezTo>
                        <a:pt x="3280445" y="2805980"/>
                        <a:pt x="3254809" y="2842496"/>
                        <a:pt x="3226272" y="2876756"/>
                      </a:cubicBezTo>
                      <a:lnTo>
                        <a:pt x="3094122" y="2876756"/>
                      </a:lnTo>
                      <a:cubicBezTo>
                        <a:pt x="3114010" y="2854748"/>
                        <a:pt x="3132341" y="2831426"/>
                        <a:pt x="3150056" y="2807618"/>
                      </a:cubicBezTo>
                      <a:lnTo>
                        <a:pt x="2868249" y="2807618"/>
                      </a:lnTo>
                      <a:lnTo>
                        <a:pt x="2820582" y="2876756"/>
                      </a:lnTo>
                      <a:lnTo>
                        <a:pt x="2682941" y="2876756"/>
                      </a:lnTo>
                      <a:cubicBezTo>
                        <a:pt x="2702988" y="2855609"/>
                        <a:pt x="2719438" y="2831803"/>
                        <a:pt x="2735387" y="2807618"/>
                      </a:cubicBezTo>
                      <a:lnTo>
                        <a:pt x="2273301" y="2807618"/>
                      </a:lnTo>
                      <a:lnTo>
                        <a:pt x="2247912" y="2876756"/>
                      </a:lnTo>
                      <a:lnTo>
                        <a:pt x="2126765" y="2876756"/>
                      </a:lnTo>
                      <a:cubicBezTo>
                        <a:pt x="2136798" y="2854347"/>
                        <a:pt x="2145074" y="2831106"/>
                        <a:pt x="2153121" y="2807618"/>
                      </a:cubicBezTo>
                      <a:lnTo>
                        <a:pt x="1439165" y="2807618"/>
                      </a:lnTo>
                      <a:cubicBezTo>
                        <a:pt x="1529282" y="3070629"/>
                        <a:pt x="1647990" y="3302680"/>
                        <a:pt x="1783852" y="3480422"/>
                      </a:cubicBezTo>
                      <a:lnTo>
                        <a:pt x="1783852" y="3588790"/>
                      </a:lnTo>
                      <a:cubicBezTo>
                        <a:pt x="797525" y="3582757"/>
                        <a:pt x="0" y="2781148"/>
                        <a:pt x="0" y="1793267"/>
                      </a:cubicBezTo>
                      <a:cubicBezTo>
                        <a:pt x="0" y="1473619"/>
                        <a:pt x="83499" y="1173473"/>
                        <a:pt x="230835" y="913991"/>
                      </a:cubicBezTo>
                      <a:lnTo>
                        <a:pt x="309476" y="992632"/>
                      </a:lnTo>
                      <a:cubicBezTo>
                        <a:pt x="184125" y="1215203"/>
                        <a:pt x="112536" y="1470768"/>
                        <a:pt x="105056" y="1742390"/>
                      </a:cubicBezTo>
                      <a:lnTo>
                        <a:pt x="397194" y="1742390"/>
                      </a:lnTo>
                      <a:cubicBezTo>
                        <a:pt x="389961" y="1447530"/>
                        <a:pt x="452139" y="1150938"/>
                        <a:pt x="600359" y="880669"/>
                      </a:cubicBezTo>
                      <a:lnTo>
                        <a:pt x="371868" y="880669"/>
                      </a:lnTo>
                      <a:lnTo>
                        <a:pt x="333349" y="949791"/>
                      </a:lnTo>
                      <a:lnTo>
                        <a:pt x="333349" y="753460"/>
                      </a:lnTo>
                      <a:cubicBezTo>
                        <a:pt x="360802" y="712185"/>
                        <a:pt x="391169" y="673066"/>
                        <a:pt x="423716" y="635829"/>
                      </a:cubicBezTo>
                      <a:lnTo>
                        <a:pt x="563325" y="635829"/>
                      </a:lnTo>
                      <a:cubicBezTo>
                        <a:pt x="519731" y="680610"/>
                        <a:pt x="479611" y="728679"/>
                        <a:pt x="442230" y="778916"/>
                      </a:cubicBezTo>
                      <a:lnTo>
                        <a:pt x="661771" y="778916"/>
                      </a:lnTo>
                      <a:lnTo>
                        <a:pt x="767803" y="635829"/>
                      </a:lnTo>
                      <a:lnTo>
                        <a:pt x="906577" y="635829"/>
                      </a:lnTo>
                      <a:cubicBezTo>
                        <a:pt x="864624" y="681831"/>
                        <a:pt x="826998" y="729845"/>
                        <a:pt x="792704" y="778916"/>
                      </a:cubicBezTo>
                      <a:lnTo>
                        <a:pt x="1291405" y="778916"/>
                      </a:lnTo>
                      <a:lnTo>
                        <a:pt x="1345823" y="635829"/>
                      </a:lnTo>
                      <a:lnTo>
                        <a:pt x="1459900" y="635829"/>
                      </a:lnTo>
                      <a:cubicBezTo>
                        <a:pt x="1438327" y="682375"/>
                        <a:pt x="1419944" y="730313"/>
                        <a:pt x="1403283" y="778916"/>
                      </a:cubicBezTo>
                      <a:lnTo>
                        <a:pt x="2189004" y="778916"/>
                      </a:lnTo>
                      <a:cubicBezTo>
                        <a:pt x="2114289" y="560837"/>
                        <a:pt x="2004846" y="356159"/>
                        <a:pt x="1853094" y="177972"/>
                      </a:cubicBezTo>
                      <a:close/>
                    </a:path>
                  </a:pathLst>
                </a:custGeom>
                <a:grpFill/>
                <a:ln>
                  <a:solidFill>
                    <a:schemeClr val="bg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endParaRPr lang="en-US" sz="1836" dirty="0"/>
                </a:p>
              </p:txBody>
            </p:sp>
            <p:sp>
              <p:nvSpPr>
                <p:cNvPr id="143" name="Left Arrow 142"/>
                <p:cNvSpPr/>
                <p:nvPr/>
              </p:nvSpPr>
              <p:spPr>
                <a:xfrm>
                  <a:off x="4030436" y="1511171"/>
                  <a:ext cx="2157701" cy="1268964"/>
                </a:xfrm>
                <a:prstGeom prst="leftArrow">
                  <a:avLst/>
                </a:prstGeom>
                <a:grpFill/>
                <a:ln>
                  <a:solidFill>
                    <a:schemeClr val="bg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endParaRPr lang="en-US" sz="1836" dirty="0"/>
                </a:p>
              </p:txBody>
            </p:sp>
            <p:sp>
              <p:nvSpPr>
                <p:cNvPr id="148" name="Left Arrow 147"/>
                <p:cNvSpPr/>
                <p:nvPr/>
              </p:nvSpPr>
              <p:spPr>
                <a:xfrm flipH="1">
                  <a:off x="6270899" y="4551551"/>
                  <a:ext cx="2157701" cy="1268964"/>
                </a:xfrm>
                <a:prstGeom prst="leftArrow">
                  <a:avLst/>
                </a:prstGeom>
                <a:grpFill/>
                <a:ln>
                  <a:solidFill>
                    <a:schemeClr val="bg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endParaRPr lang="en-US" sz="1836" dirty="0"/>
                </a:p>
              </p:txBody>
            </p:sp>
          </p:grpSp>
        </p:grpSp>
        <p:grpSp>
          <p:nvGrpSpPr>
            <p:cNvPr id="72" name="Group 71"/>
            <p:cNvGrpSpPr/>
            <p:nvPr/>
          </p:nvGrpSpPr>
          <p:grpSpPr>
            <a:xfrm>
              <a:off x="787287" y="5120138"/>
              <a:ext cx="1070933" cy="685800"/>
              <a:chOff x="787287" y="3657769"/>
              <a:chExt cx="1070933" cy="685800"/>
            </a:xfrm>
            <a:grpFill/>
          </p:grpSpPr>
          <p:sp>
            <p:nvSpPr>
              <p:cNvPr id="127" name="Rectangle 126"/>
              <p:cNvSpPr/>
              <p:nvPr>
                <p:custDataLst>
                  <p:tags r:id="rId1"/>
                </p:custDataLst>
              </p:nvPr>
            </p:nvSpPr>
            <p:spPr bwMode="auto">
              <a:xfrm>
                <a:off x="787287" y="3657769"/>
                <a:ext cx="1070933" cy="685800"/>
              </a:xfrm>
              <a:prstGeom prst="rect">
                <a:avLst/>
              </a:prstGeom>
              <a:grpFill/>
              <a:ln w="3175">
                <a:solidFill>
                  <a:schemeClr val="bg2">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45" tIns="46630" rIns="69945" bIns="46630" numCol="1" spcCol="0" rtlCol="0" fromWordArt="0" anchor="b" anchorCtr="0" forceAA="0" compatLnSpc="1">
                <a:prstTxWarp prst="textNoShape">
                  <a:avLst/>
                </a:prstTxWarp>
                <a:noAutofit/>
              </a:bodyPr>
              <a:lstStyle/>
              <a:p>
                <a:pPr algn="ctr" defTabSz="951028"/>
                <a:r>
                  <a:rPr lang="en-US" sz="1020" dirty="0">
                    <a:solidFill>
                      <a:schemeClr val="tx1"/>
                    </a:solidFill>
                  </a:rPr>
                  <a:t>Relational</a:t>
                </a:r>
              </a:p>
            </p:txBody>
          </p:sp>
          <p:sp>
            <p:nvSpPr>
              <p:cNvPr id="131" name="Donut 18"/>
              <p:cNvSpPr/>
              <p:nvPr/>
            </p:nvSpPr>
            <p:spPr>
              <a:xfrm rot="20250901">
                <a:off x="1104429" y="3737122"/>
                <a:ext cx="474972" cy="391893"/>
              </a:xfrm>
              <a:custGeom>
                <a:avLst/>
                <a:gdLst/>
                <a:ahLst/>
                <a:cxnLst/>
                <a:rect l="l" t="t" r="r" b="b"/>
                <a:pathLst>
                  <a:path w="1871663" h="1544284">
                    <a:moveTo>
                      <a:pt x="544841" y="1200434"/>
                    </a:moveTo>
                    <a:cubicBezTo>
                      <a:pt x="543042" y="1206654"/>
                      <a:pt x="542601" y="1212993"/>
                      <a:pt x="543107" y="1219347"/>
                    </a:cubicBezTo>
                    <a:close/>
                    <a:moveTo>
                      <a:pt x="275352" y="900100"/>
                    </a:moveTo>
                    <a:lnTo>
                      <a:pt x="261597" y="901547"/>
                    </a:lnTo>
                    <a:cubicBezTo>
                      <a:pt x="266283" y="902015"/>
                      <a:pt x="270885" y="901513"/>
                      <a:pt x="275352" y="900100"/>
                    </a:cubicBezTo>
                    <a:close/>
                    <a:moveTo>
                      <a:pt x="1460612" y="1146325"/>
                    </a:moveTo>
                    <a:cubicBezTo>
                      <a:pt x="1462787" y="1148843"/>
                      <a:pt x="1465229" y="1151093"/>
                      <a:pt x="1468262" y="1152682"/>
                    </a:cubicBezTo>
                    <a:close/>
                    <a:moveTo>
                      <a:pt x="517145" y="294317"/>
                    </a:moveTo>
                    <a:cubicBezTo>
                      <a:pt x="517303" y="296695"/>
                      <a:pt x="518089" y="298856"/>
                      <a:pt x="519165" y="300906"/>
                    </a:cubicBezTo>
                    <a:close/>
                    <a:moveTo>
                      <a:pt x="1670936" y="734747"/>
                    </a:moveTo>
                    <a:cubicBezTo>
                      <a:pt x="1667510" y="733888"/>
                      <a:pt x="1664036" y="733381"/>
                      <a:pt x="1660460" y="733786"/>
                    </a:cubicBezTo>
                    <a:close/>
                    <a:moveTo>
                      <a:pt x="942463" y="179722"/>
                    </a:moveTo>
                    <a:lnTo>
                      <a:pt x="942506" y="180134"/>
                    </a:lnTo>
                    <a:cubicBezTo>
                      <a:pt x="942525" y="179990"/>
                      <a:pt x="942500" y="179855"/>
                      <a:pt x="942463" y="179722"/>
                    </a:cubicBezTo>
                    <a:close/>
                    <a:moveTo>
                      <a:pt x="1564371" y="435391"/>
                    </a:moveTo>
                    <a:cubicBezTo>
                      <a:pt x="1564370" y="435395"/>
                      <a:pt x="1564369" y="435398"/>
                      <a:pt x="1564368" y="435401"/>
                    </a:cubicBezTo>
                    <a:lnTo>
                      <a:pt x="1564365" y="435407"/>
                    </a:lnTo>
                    <a:cubicBezTo>
                      <a:pt x="1564367" y="435405"/>
                      <a:pt x="1564368" y="435403"/>
                      <a:pt x="1564368" y="435401"/>
                    </a:cubicBezTo>
                    <a:close/>
                    <a:moveTo>
                      <a:pt x="1185541" y="268540"/>
                    </a:moveTo>
                    <a:cubicBezTo>
                      <a:pt x="1114425" y="246221"/>
                      <a:pt x="1036961" y="234960"/>
                      <a:pt x="956104" y="234960"/>
                    </a:cubicBezTo>
                    <a:lnTo>
                      <a:pt x="945214" y="235811"/>
                    </a:lnTo>
                    <a:cubicBezTo>
                      <a:pt x="944675" y="259402"/>
                      <a:pt x="939319" y="283081"/>
                      <a:pt x="929802" y="306075"/>
                    </a:cubicBezTo>
                    <a:cubicBezTo>
                      <a:pt x="883047" y="419035"/>
                      <a:pt x="753573" y="472705"/>
                      <a:pt x="640612" y="425950"/>
                    </a:cubicBezTo>
                    <a:cubicBezTo>
                      <a:pt x="600538" y="409363"/>
                      <a:pt x="567925" y="382365"/>
                      <a:pt x="545071" y="349062"/>
                    </a:cubicBezTo>
                    <a:cubicBezTo>
                      <a:pt x="545072" y="349063"/>
                      <a:pt x="545072" y="349064"/>
                      <a:pt x="545072" y="349064"/>
                    </a:cubicBezTo>
                    <a:cubicBezTo>
                      <a:pt x="485701" y="382929"/>
                      <a:pt x="435647" y="426353"/>
                      <a:pt x="397284" y="476398"/>
                    </a:cubicBezTo>
                    <a:cubicBezTo>
                      <a:pt x="476893" y="541622"/>
                      <a:pt x="507560" y="653613"/>
                      <a:pt x="466115" y="753745"/>
                    </a:cubicBezTo>
                    <a:cubicBezTo>
                      <a:pt x="438914" y="819461"/>
                      <a:pt x="386130" y="866839"/>
                      <a:pt x="323795" y="888325"/>
                    </a:cubicBezTo>
                    <a:cubicBezTo>
                      <a:pt x="323803" y="888325"/>
                      <a:pt x="323809" y="888322"/>
                      <a:pt x="323815" y="888320"/>
                    </a:cubicBezTo>
                    <a:cubicBezTo>
                      <a:pt x="360376" y="995422"/>
                      <a:pt x="442737" y="1087363"/>
                      <a:pt x="553687" y="1151157"/>
                    </a:cubicBezTo>
                    <a:cubicBezTo>
                      <a:pt x="555838" y="1137455"/>
                      <a:pt x="560305" y="1124202"/>
                      <a:pt x="565725" y="1111107"/>
                    </a:cubicBezTo>
                    <a:cubicBezTo>
                      <a:pt x="631895" y="951239"/>
                      <a:pt x="815137" y="875282"/>
                      <a:pt x="975006" y="941452"/>
                    </a:cubicBezTo>
                    <a:cubicBezTo>
                      <a:pt x="1095448" y="991304"/>
                      <a:pt x="1168263" y="1107604"/>
                      <a:pt x="1168398" y="1230296"/>
                    </a:cubicBezTo>
                    <a:cubicBezTo>
                      <a:pt x="1267673" y="1206553"/>
                      <a:pt x="1355859" y="1162942"/>
                      <a:pt x="1427062" y="1106198"/>
                    </a:cubicBezTo>
                    <a:cubicBezTo>
                      <a:pt x="1384456" y="1041457"/>
                      <a:pt x="1373677" y="957433"/>
                      <a:pt x="1405552" y="880423"/>
                    </a:cubicBezTo>
                    <a:cubicBezTo>
                      <a:pt x="1442194" y="791895"/>
                      <a:pt x="1525264" y="736646"/>
                      <a:pt x="1614928" y="732108"/>
                    </a:cubicBezTo>
                    <a:cubicBezTo>
                      <a:pt x="1613318" y="644779"/>
                      <a:pt x="1581876" y="562987"/>
                      <a:pt x="1526926" y="493543"/>
                    </a:cubicBezTo>
                    <a:lnTo>
                      <a:pt x="1526931" y="493536"/>
                    </a:lnTo>
                    <a:cubicBezTo>
                      <a:pt x="1470532" y="558140"/>
                      <a:pt x="1377141" y="582359"/>
                      <a:pt x="1293429" y="547710"/>
                    </a:cubicBezTo>
                    <a:cubicBezTo>
                      <a:pt x="1187599" y="503906"/>
                      <a:pt x="1137316" y="382602"/>
                      <a:pt x="1181120" y="276772"/>
                    </a:cubicBezTo>
                    <a:close/>
                    <a:moveTo>
                      <a:pt x="1221415" y="215198"/>
                    </a:moveTo>
                    <a:cubicBezTo>
                      <a:pt x="1220583" y="215820"/>
                      <a:pt x="1219878" y="216565"/>
                      <a:pt x="1219447" y="217566"/>
                    </a:cubicBezTo>
                    <a:close/>
                    <a:moveTo>
                      <a:pt x="1452058" y="164462"/>
                    </a:moveTo>
                    <a:cubicBezTo>
                      <a:pt x="1540327" y="200997"/>
                      <a:pt x="1589954" y="291445"/>
                      <a:pt x="1577690" y="381749"/>
                    </a:cubicBezTo>
                    <a:cubicBezTo>
                      <a:pt x="1577691" y="381748"/>
                      <a:pt x="1577691" y="381747"/>
                      <a:pt x="1577691" y="381746"/>
                    </a:cubicBezTo>
                    <a:cubicBezTo>
                      <a:pt x="1672266" y="483314"/>
                      <a:pt x="1727215" y="610152"/>
                      <a:pt x="1727215" y="747355"/>
                    </a:cubicBezTo>
                    <a:lnTo>
                      <a:pt x="1726932" y="751888"/>
                    </a:lnTo>
                    <a:cubicBezTo>
                      <a:pt x="1847235" y="804348"/>
                      <a:pt x="1903640" y="943811"/>
                      <a:pt x="1853189" y="1065702"/>
                    </a:cubicBezTo>
                    <a:cubicBezTo>
                      <a:pt x="1802026" y="1189313"/>
                      <a:pt x="1660343" y="1248044"/>
                      <a:pt x="1536731" y="1196880"/>
                    </a:cubicBezTo>
                    <a:lnTo>
                      <a:pt x="1507818" y="1181350"/>
                    </a:lnTo>
                    <a:cubicBezTo>
                      <a:pt x="1507818" y="1181350"/>
                      <a:pt x="1507819" y="1181351"/>
                      <a:pt x="1507819" y="1181351"/>
                    </a:cubicBezTo>
                    <a:cubicBezTo>
                      <a:pt x="1410579" y="1262953"/>
                      <a:pt x="1285739" y="1322514"/>
                      <a:pt x="1145194" y="1348960"/>
                    </a:cubicBezTo>
                    <a:lnTo>
                      <a:pt x="1145235" y="1348825"/>
                    </a:lnTo>
                    <a:cubicBezTo>
                      <a:pt x="1145165" y="1349510"/>
                      <a:pt x="1144914" y="1350121"/>
                      <a:pt x="1144661" y="1350732"/>
                    </a:cubicBezTo>
                    <a:cubicBezTo>
                      <a:pt x="1078491" y="1510600"/>
                      <a:pt x="895250" y="1586557"/>
                      <a:pt x="735381" y="1520387"/>
                    </a:cubicBezTo>
                    <a:cubicBezTo>
                      <a:pt x="628649" y="1476210"/>
                      <a:pt x="559318" y="1379852"/>
                      <a:pt x="546018" y="1272927"/>
                    </a:cubicBezTo>
                    <a:cubicBezTo>
                      <a:pt x="546017" y="1272929"/>
                      <a:pt x="546018" y="1272932"/>
                      <a:pt x="546018" y="1272934"/>
                    </a:cubicBezTo>
                    <a:cubicBezTo>
                      <a:pt x="380574" y="1190518"/>
                      <a:pt x="257944" y="1057677"/>
                      <a:pt x="211243" y="900385"/>
                    </a:cubicBezTo>
                    <a:lnTo>
                      <a:pt x="211253" y="900385"/>
                    </a:lnTo>
                    <a:cubicBezTo>
                      <a:pt x="190468" y="898691"/>
                      <a:pt x="169822" y="893269"/>
                      <a:pt x="149657" y="884922"/>
                    </a:cubicBezTo>
                    <a:cubicBezTo>
                      <a:pt x="26045" y="833759"/>
                      <a:pt x="-32686" y="692076"/>
                      <a:pt x="18478" y="568465"/>
                    </a:cubicBezTo>
                    <a:cubicBezTo>
                      <a:pt x="64692" y="456811"/>
                      <a:pt x="184761" y="398093"/>
                      <a:pt x="298454" y="426323"/>
                    </a:cubicBezTo>
                    <a:cubicBezTo>
                      <a:pt x="350193" y="353180"/>
                      <a:pt x="421361" y="291040"/>
                      <a:pt x="506025" y="243624"/>
                    </a:cubicBezTo>
                    <a:lnTo>
                      <a:pt x="506026" y="243626"/>
                    </a:lnTo>
                    <a:cubicBezTo>
                      <a:pt x="501390" y="208461"/>
                      <a:pt x="506228" y="171816"/>
                      <a:pt x="520737" y="136760"/>
                    </a:cubicBezTo>
                    <a:cubicBezTo>
                      <a:pt x="567492" y="23800"/>
                      <a:pt x="696966" y="-29869"/>
                      <a:pt x="809927" y="16885"/>
                    </a:cubicBezTo>
                    <a:cubicBezTo>
                      <a:pt x="862855" y="38793"/>
                      <a:pt x="902766" y="78861"/>
                      <a:pt x="924737" y="127208"/>
                    </a:cubicBezTo>
                    <a:cubicBezTo>
                      <a:pt x="924737" y="127208"/>
                      <a:pt x="924737" y="127208"/>
                      <a:pt x="924737" y="127208"/>
                    </a:cubicBezTo>
                    <a:cubicBezTo>
                      <a:pt x="935097" y="124825"/>
                      <a:pt x="945576" y="124655"/>
                      <a:pt x="956104" y="124655"/>
                    </a:cubicBezTo>
                    <a:cubicBezTo>
                      <a:pt x="1062572" y="124655"/>
                      <a:pt x="1164001" y="142079"/>
                      <a:pt x="1256255" y="173590"/>
                    </a:cubicBezTo>
                    <a:lnTo>
                      <a:pt x="1270314" y="179752"/>
                    </a:lnTo>
                    <a:cubicBezTo>
                      <a:pt x="1322540" y="145450"/>
                      <a:pt x="1389962" y="138760"/>
                      <a:pt x="1452058" y="164462"/>
                    </a:cubicBezTo>
                    <a:close/>
                  </a:path>
                </a:pathLst>
              </a:custGeom>
              <a:grpFill/>
              <a:ln>
                <a:solidFill>
                  <a:schemeClr val="bg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4" dirty="0">
                  <a:solidFill>
                    <a:schemeClr val="tx1"/>
                  </a:solidFill>
                </a:endParaRPr>
              </a:p>
            </p:txBody>
          </p:sp>
        </p:grpSp>
      </p:grpSp>
      <p:grpSp>
        <p:nvGrpSpPr>
          <p:cNvPr id="6" name="Group 5"/>
          <p:cNvGrpSpPr/>
          <p:nvPr/>
        </p:nvGrpSpPr>
        <p:grpSpPr>
          <a:xfrm>
            <a:off x="2845129" y="3006268"/>
            <a:ext cx="1333950" cy="2365092"/>
            <a:chOff x="2769904" y="2916122"/>
            <a:chExt cx="1307913" cy="2318928"/>
          </a:xfrm>
        </p:grpSpPr>
        <p:cxnSp>
          <p:nvCxnSpPr>
            <p:cNvPr id="78" name="Elbow Connector 77"/>
            <p:cNvCxnSpPr>
              <a:stCxn id="119" idx="3"/>
              <a:endCxn id="116" idx="3"/>
            </p:cNvCxnSpPr>
            <p:nvPr/>
          </p:nvCxnSpPr>
          <p:spPr>
            <a:xfrm>
              <a:off x="2779903" y="2916122"/>
              <a:ext cx="13426" cy="2318928"/>
            </a:xfrm>
            <a:prstGeom prst="bentConnector3">
              <a:avLst>
                <a:gd name="adj1" fmla="val 1800000"/>
              </a:avLst>
            </a:prstGeom>
            <a:ln w="25400">
              <a:solidFill>
                <a:schemeClr val="bg2">
                  <a:lumMod val="75000"/>
                  <a:lumOff val="2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endCxn id="85" idx="2"/>
            </p:cNvCxnSpPr>
            <p:nvPr/>
          </p:nvCxnSpPr>
          <p:spPr>
            <a:xfrm flipV="1">
              <a:off x="2769904" y="4075587"/>
              <a:ext cx="1307913" cy="0"/>
            </a:xfrm>
            <a:prstGeom prst="straightConnector1">
              <a:avLst/>
            </a:prstGeom>
            <a:ln w="25400">
              <a:solidFill>
                <a:schemeClr val="bg2">
                  <a:lumMod val="75000"/>
                  <a:lumOff val="25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8103505" y="2766566"/>
            <a:ext cx="1150228" cy="2795686"/>
            <a:chOff x="7944469" y="2712566"/>
            <a:chExt cx="1127777" cy="2741117"/>
          </a:xfrm>
        </p:grpSpPr>
        <p:cxnSp>
          <p:nvCxnSpPr>
            <p:cNvPr id="157" name="Straight Arrow Connector 156"/>
            <p:cNvCxnSpPr/>
            <p:nvPr/>
          </p:nvCxnSpPr>
          <p:spPr>
            <a:xfrm>
              <a:off x="8489700" y="2717650"/>
              <a:ext cx="563887" cy="0"/>
            </a:xfrm>
            <a:prstGeom prst="straightConnector1">
              <a:avLst/>
            </a:prstGeom>
            <a:ln w="25400">
              <a:solidFill>
                <a:schemeClr val="bg2">
                  <a:lumMod val="75000"/>
                  <a:lumOff val="25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p:nvPr/>
          </p:nvCxnSpPr>
          <p:spPr>
            <a:xfrm>
              <a:off x="8489700" y="3444093"/>
              <a:ext cx="563887" cy="0"/>
            </a:xfrm>
            <a:prstGeom prst="straightConnector1">
              <a:avLst/>
            </a:prstGeom>
            <a:ln w="25400">
              <a:solidFill>
                <a:schemeClr val="bg2">
                  <a:lumMod val="75000"/>
                  <a:lumOff val="25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60" name="Straight Arrow Connector 159"/>
            <p:cNvCxnSpPr/>
            <p:nvPr/>
          </p:nvCxnSpPr>
          <p:spPr>
            <a:xfrm>
              <a:off x="8489700" y="4699470"/>
              <a:ext cx="563887" cy="0"/>
            </a:xfrm>
            <a:prstGeom prst="straightConnector1">
              <a:avLst/>
            </a:prstGeom>
            <a:ln w="25400">
              <a:solidFill>
                <a:schemeClr val="bg2">
                  <a:lumMod val="75000"/>
                  <a:lumOff val="25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8508356" y="4066779"/>
              <a:ext cx="563887" cy="0"/>
            </a:xfrm>
            <a:prstGeom prst="straightConnector1">
              <a:avLst/>
            </a:prstGeom>
            <a:ln w="25400">
              <a:solidFill>
                <a:schemeClr val="bg2">
                  <a:lumMod val="75000"/>
                  <a:lumOff val="25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8508359" y="5453683"/>
              <a:ext cx="563887" cy="0"/>
            </a:xfrm>
            <a:prstGeom prst="straightConnector1">
              <a:avLst/>
            </a:prstGeom>
            <a:ln w="25400">
              <a:solidFill>
                <a:schemeClr val="bg2">
                  <a:lumMod val="75000"/>
                  <a:lumOff val="25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8489700" y="2712566"/>
              <a:ext cx="18656" cy="2741117"/>
            </a:xfrm>
            <a:prstGeom prst="line">
              <a:avLst/>
            </a:prstGeom>
            <a:ln w="25400">
              <a:solidFill>
                <a:schemeClr val="bg2">
                  <a:lumMod val="75000"/>
                  <a:lumOff val="25000"/>
                </a:schemeClr>
              </a:solidFill>
              <a:miter lim="800000"/>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a:stCxn id="85" idx="6"/>
            </p:cNvCxnSpPr>
            <p:nvPr/>
          </p:nvCxnSpPr>
          <p:spPr>
            <a:xfrm flipV="1">
              <a:off x="7944469" y="4066779"/>
              <a:ext cx="651348" cy="0"/>
            </a:xfrm>
            <a:prstGeom prst="straightConnector1">
              <a:avLst/>
            </a:prstGeom>
            <a:ln w="25400">
              <a:solidFill>
                <a:schemeClr val="bg2">
                  <a:lumMod val="75000"/>
                  <a:lumOff val="25000"/>
                </a:schemeClr>
              </a:solidFill>
              <a:miter lim="800000"/>
              <a:headEnd type="none"/>
              <a:tailEnd type="none" w="lg" len="med"/>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9380036" y="2537235"/>
            <a:ext cx="2630735" cy="3286996"/>
            <a:chOff x="9196084" y="2487711"/>
            <a:chExt cx="2579386" cy="3222838"/>
          </a:xfrm>
        </p:grpSpPr>
        <p:sp>
          <p:nvSpPr>
            <p:cNvPr id="151" name="TextBox 150"/>
            <p:cNvSpPr txBox="1"/>
            <p:nvPr/>
          </p:nvSpPr>
          <p:spPr>
            <a:xfrm>
              <a:off x="9196084" y="3312361"/>
              <a:ext cx="1015327" cy="276999"/>
            </a:xfrm>
            <a:prstGeom prst="rect">
              <a:avLst/>
            </a:prstGeom>
            <a:noFill/>
          </p:spPr>
          <p:txBody>
            <a:bodyPr wrap="none" lIns="0" tIns="0" rIns="0" bIns="0" rtlCol="0">
              <a:spAutoFit/>
            </a:bodyPr>
            <a:lstStyle/>
            <a:p>
              <a:pPr defTabSz="950973"/>
              <a:r>
                <a:rPr lang="en-US" sz="1836" dirty="0">
                  <a:solidFill>
                    <a:schemeClr val="tx2"/>
                  </a:solidFill>
                </a:rPr>
                <a:t>HDInsight</a:t>
              </a:r>
            </a:p>
          </p:txBody>
        </p:sp>
        <p:sp>
          <p:nvSpPr>
            <p:cNvPr id="152" name="TextBox 151"/>
            <p:cNvSpPr txBox="1"/>
            <p:nvPr/>
          </p:nvSpPr>
          <p:spPr>
            <a:xfrm>
              <a:off x="9196084" y="2566150"/>
              <a:ext cx="1388515" cy="276999"/>
            </a:xfrm>
            <a:prstGeom prst="rect">
              <a:avLst/>
            </a:prstGeom>
            <a:noFill/>
          </p:spPr>
          <p:txBody>
            <a:bodyPr wrap="none" lIns="0" tIns="0" rIns="0" bIns="0" rtlCol="0">
              <a:spAutoFit/>
            </a:bodyPr>
            <a:lstStyle/>
            <a:p>
              <a:pPr defTabSz="950973"/>
              <a:r>
                <a:rPr lang="en-US" sz="1836" dirty="0">
                  <a:solidFill>
                    <a:schemeClr val="tx2"/>
                  </a:solidFill>
                </a:rPr>
                <a:t>ADL Analytics</a:t>
              </a:r>
            </a:p>
          </p:txBody>
        </p:sp>
        <p:sp>
          <p:nvSpPr>
            <p:cNvPr id="153" name="TextBox 152"/>
            <p:cNvSpPr txBox="1"/>
            <p:nvPr/>
          </p:nvSpPr>
          <p:spPr>
            <a:xfrm>
              <a:off x="9196084" y="5308289"/>
              <a:ext cx="1813318" cy="276999"/>
            </a:xfrm>
            <a:prstGeom prst="rect">
              <a:avLst/>
            </a:prstGeom>
            <a:noFill/>
          </p:spPr>
          <p:txBody>
            <a:bodyPr wrap="none" lIns="0" tIns="0" rIns="0" bIns="0" rtlCol="0">
              <a:spAutoFit/>
            </a:bodyPr>
            <a:lstStyle/>
            <a:p>
              <a:pPr defTabSz="950973"/>
              <a:r>
                <a:rPr lang="en-US" sz="1836" dirty="0">
                  <a:solidFill>
                    <a:schemeClr val="tx2"/>
                  </a:solidFill>
                </a:rPr>
                <a:t>Machine Learning</a:t>
              </a:r>
            </a:p>
          </p:txBody>
        </p:sp>
        <p:sp>
          <p:nvSpPr>
            <p:cNvPr id="155" name="TextBox 154"/>
            <p:cNvSpPr txBox="1"/>
            <p:nvPr/>
          </p:nvSpPr>
          <p:spPr>
            <a:xfrm>
              <a:off x="9196084" y="4553054"/>
              <a:ext cx="578813" cy="282513"/>
            </a:xfrm>
            <a:prstGeom prst="rect">
              <a:avLst/>
            </a:prstGeom>
            <a:noFill/>
          </p:spPr>
          <p:txBody>
            <a:bodyPr wrap="none" lIns="0" tIns="0" rIns="0" bIns="0" rtlCol="0">
              <a:spAutoFit/>
            </a:bodyPr>
            <a:lstStyle/>
            <a:p>
              <a:pPr defTabSz="950973"/>
              <a:r>
                <a:rPr lang="en-US" sz="1836" dirty="0">
                  <a:solidFill>
                    <a:schemeClr val="tx2"/>
                  </a:solidFill>
                </a:rPr>
                <a:t>Spark</a:t>
              </a:r>
            </a:p>
          </p:txBody>
        </p:sp>
        <p:sp>
          <p:nvSpPr>
            <p:cNvPr id="65" name="TextBox 64"/>
            <p:cNvSpPr txBox="1"/>
            <p:nvPr/>
          </p:nvSpPr>
          <p:spPr>
            <a:xfrm>
              <a:off x="9196084" y="3903006"/>
              <a:ext cx="141064" cy="282513"/>
            </a:xfrm>
            <a:prstGeom prst="rect">
              <a:avLst/>
            </a:prstGeom>
            <a:noFill/>
          </p:spPr>
          <p:txBody>
            <a:bodyPr wrap="none" lIns="0" tIns="0" rIns="0" bIns="0" rtlCol="0">
              <a:spAutoFit/>
            </a:bodyPr>
            <a:lstStyle/>
            <a:p>
              <a:pPr defTabSz="950973"/>
              <a:r>
                <a:rPr lang="en-US" sz="1836" dirty="0">
                  <a:solidFill>
                    <a:schemeClr val="tx2"/>
                  </a:solidFill>
                </a:rPr>
                <a:t>R</a:t>
              </a:r>
            </a:p>
          </p:txBody>
        </p:sp>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202553" y="2487711"/>
              <a:ext cx="459878" cy="459878"/>
            </a:xfrm>
            <a:prstGeom prst="rect">
              <a:avLst/>
            </a:prstGeom>
          </p:spPr>
        </p:pic>
        <p:pic>
          <p:nvPicPr>
            <p:cNvPr id="8" name="Picture 7"/>
            <p:cNvPicPr>
              <a:picLocks noChangeAspect="1"/>
            </p:cNvPicPr>
            <p:nvPr/>
          </p:nvPicPr>
          <p:blipFill rotWithShape="1">
            <a:blip r:embed="rId12"/>
            <a:srcRect t="7492"/>
            <a:stretch/>
          </p:blipFill>
          <p:spPr>
            <a:xfrm>
              <a:off x="11152864" y="3829050"/>
              <a:ext cx="559256" cy="517356"/>
            </a:xfrm>
            <a:prstGeom prst="rect">
              <a:avLst/>
            </a:prstGeom>
          </p:spPr>
        </p:pic>
        <p:pic>
          <p:nvPicPr>
            <p:cNvPr id="73" name="Picture 2" descr="http://www.ebaytechblog.com/wp-content/uploads/2014/05/spark_logo.png"/>
            <p:cNvPicPr>
              <a:picLocks noChangeAspect="1" noChangeArrowheads="1"/>
            </p:cNvPicPr>
            <p:nvPr/>
          </p:nvPicPr>
          <p:blipFill>
            <a:blip r:embed="rId13" cstate="print">
              <a:duotone>
                <a:schemeClr val="accent3">
                  <a:shade val="45000"/>
                  <a:satMod val="135000"/>
                </a:schemeClr>
                <a:prstClr val="white"/>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1089514" y="4488491"/>
              <a:ext cx="685956" cy="36424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15"/>
            <a:stretch>
              <a:fillRect/>
            </a:stretch>
          </p:blipFill>
          <p:spPr>
            <a:xfrm>
              <a:off x="11171483" y="5196817"/>
              <a:ext cx="522018" cy="513732"/>
            </a:xfrm>
            <a:prstGeom prst="rect">
              <a:avLst/>
            </a:prstGeom>
          </p:spPr>
        </p:pic>
        <p:sp>
          <p:nvSpPr>
            <p:cNvPr id="149" name="Freeform 148"/>
            <p:cNvSpPr>
              <a:spLocks noChangeAspect="1"/>
            </p:cNvSpPr>
            <p:nvPr/>
          </p:nvSpPr>
          <p:spPr bwMode="auto">
            <a:xfrm>
              <a:off x="11127938" y="3251675"/>
              <a:ext cx="609108" cy="427185"/>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a:noFill/>
            </a:ln>
          </p:spPr>
          <p:txBody>
            <a:bodyPr vert="horz" wrap="square" lIns="91376" tIns="45688" rIns="91376" bIns="45688" numCol="1" anchor="t" anchorCtr="0" compatLnSpc="1">
              <a:prstTxWarp prst="textNoShape">
                <a:avLst/>
              </a:prstTxWarp>
            </a:bodyPr>
            <a:lstStyle/>
            <a:p>
              <a:pPr defTabSz="930968" fontAlgn="base">
                <a:spcBef>
                  <a:spcPct val="0"/>
                </a:spcBef>
                <a:spcAft>
                  <a:spcPct val="0"/>
                </a:spcAft>
              </a:pPr>
              <a:endParaRPr lang="en-IN" sz="1598" dirty="0">
                <a:solidFill>
                  <a:srgbClr val="000000"/>
                </a:solidFill>
              </a:endParaRPr>
            </a:p>
          </p:txBody>
        </p:sp>
      </p:grpSp>
      <p:sp>
        <p:nvSpPr>
          <p:cNvPr id="4" name="Slide Number Placeholder 3"/>
          <p:cNvSpPr>
            <a:spLocks noGrp="1"/>
          </p:cNvSpPr>
          <p:nvPr>
            <p:ph type="sldNum" sz="quarter" idx="11"/>
          </p:nvPr>
        </p:nvSpPr>
        <p:spPr/>
        <p:txBody>
          <a:bodyPr/>
          <a:lstStyle/>
          <a:p>
            <a:pPr>
              <a:defRPr/>
            </a:pPr>
            <a:fld id="{F8A0AC42-AA1D-4944-8D96-660DE70C7E1B}" type="slidenum">
              <a:rPr lang="en-US" smtClean="0"/>
              <a:pPr>
                <a:defRPr/>
              </a:pPr>
              <a:t>21</a:t>
            </a:fld>
            <a:endParaRPr lang="en-US" dirty="0"/>
          </a:p>
        </p:txBody>
      </p:sp>
      <p:grpSp>
        <p:nvGrpSpPr>
          <p:cNvPr id="12" name="Group 11"/>
          <p:cNvGrpSpPr/>
          <p:nvPr/>
        </p:nvGrpSpPr>
        <p:grpSpPr>
          <a:xfrm>
            <a:off x="4122674" y="2192595"/>
            <a:ext cx="3943628" cy="3943628"/>
            <a:chOff x="4041339" y="2149798"/>
            <a:chExt cx="3866653" cy="3866653"/>
          </a:xfrm>
          <a:solidFill>
            <a:schemeClr val="bg2">
              <a:lumMod val="75000"/>
              <a:lumOff val="25000"/>
            </a:schemeClr>
          </a:solidFill>
        </p:grpSpPr>
        <p:grpSp>
          <p:nvGrpSpPr>
            <p:cNvPr id="150" name="Group 149"/>
            <p:cNvGrpSpPr/>
            <p:nvPr/>
          </p:nvGrpSpPr>
          <p:grpSpPr>
            <a:xfrm>
              <a:off x="4041339" y="2149798"/>
              <a:ext cx="3866653" cy="3866653"/>
              <a:chOff x="4343750" y="2625235"/>
              <a:chExt cx="3657600" cy="3657600"/>
            </a:xfrm>
            <a:grpFill/>
          </p:grpSpPr>
          <p:sp>
            <p:nvSpPr>
              <p:cNvPr id="85" name="Oval 84"/>
              <p:cNvSpPr/>
              <p:nvPr/>
            </p:nvSpPr>
            <p:spPr bwMode="auto">
              <a:xfrm>
                <a:off x="4343750" y="2625235"/>
                <a:ext cx="3657600" cy="3657600"/>
              </a:xfrm>
              <a:prstGeom prst="ellipse">
                <a:avLst/>
              </a:prstGeom>
              <a:grpFill/>
              <a:ln w="317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grpSp>
            <p:nvGrpSpPr>
              <p:cNvPr id="79" name="Group 78"/>
              <p:cNvGrpSpPr/>
              <p:nvPr/>
            </p:nvGrpSpPr>
            <p:grpSpPr>
              <a:xfrm>
                <a:off x="4867139" y="4114334"/>
                <a:ext cx="2679835" cy="1182561"/>
                <a:chOff x="4724189" y="4114332"/>
                <a:chExt cx="3043313" cy="1342956"/>
              </a:xfrm>
              <a:grpFill/>
            </p:grpSpPr>
            <p:sp>
              <p:nvSpPr>
                <p:cNvPr id="162" name="TextBox 161"/>
                <p:cNvSpPr txBox="1"/>
                <p:nvPr/>
              </p:nvSpPr>
              <p:spPr>
                <a:xfrm>
                  <a:off x="5875137" y="4114332"/>
                  <a:ext cx="809242" cy="408459"/>
                </a:xfrm>
                <a:prstGeom prst="rect">
                  <a:avLst/>
                </a:prstGeom>
                <a:solidFill>
                  <a:schemeClr val="bg2">
                    <a:lumMod val="25000"/>
                    <a:lumOff val="75000"/>
                  </a:schemeClr>
                </a:solidFill>
                <a:ln>
                  <a:noFill/>
                </a:ln>
              </p:spPr>
              <p:txBody>
                <a:bodyPr wrap="square" lIns="186521" tIns="149217" rIns="186521" bIns="149217" rtlCol="0">
                  <a:spAutoFit/>
                </a:bodyPr>
                <a:lstStyle/>
                <a:p>
                  <a:pPr algn="ctr" defTabSz="951304">
                    <a:lnSpc>
                      <a:spcPct val="90000"/>
                    </a:lnSpc>
                    <a:spcAft>
                      <a:spcPts val="612"/>
                    </a:spcAft>
                    <a:defRPr/>
                  </a:pPr>
                  <a:endParaRPr lang="en-US" sz="612" kern="0" dirty="0">
                    <a:solidFill>
                      <a:srgbClr val="505050"/>
                    </a:solidFill>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166" name="TextBox 165"/>
                <p:cNvSpPr txBox="1"/>
                <p:nvPr/>
              </p:nvSpPr>
              <p:spPr>
                <a:xfrm>
                  <a:off x="4724189" y="5016047"/>
                  <a:ext cx="577789" cy="408459"/>
                </a:xfrm>
                <a:prstGeom prst="rect">
                  <a:avLst/>
                </a:prstGeom>
                <a:solidFill>
                  <a:schemeClr val="bg2">
                    <a:lumMod val="25000"/>
                    <a:lumOff val="75000"/>
                  </a:schemeClr>
                </a:solidFill>
                <a:ln>
                  <a:noFill/>
                </a:ln>
              </p:spPr>
              <p:txBody>
                <a:bodyPr wrap="square" lIns="186521" tIns="149217" rIns="186521" bIns="149217" rtlCol="0">
                  <a:spAutoFit/>
                </a:bodyPr>
                <a:lstStyle/>
                <a:p>
                  <a:pPr algn="ctr" defTabSz="951304">
                    <a:lnSpc>
                      <a:spcPct val="90000"/>
                    </a:lnSpc>
                    <a:spcAft>
                      <a:spcPts val="612"/>
                    </a:spcAft>
                    <a:defRPr/>
                  </a:pPr>
                  <a:endParaRPr lang="en-US" sz="612" kern="0" dirty="0">
                    <a:solidFill>
                      <a:srgbClr val="505050"/>
                    </a:solidFill>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167" name="TextBox 166"/>
                <p:cNvSpPr txBox="1"/>
                <p:nvPr/>
              </p:nvSpPr>
              <p:spPr>
                <a:xfrm>
                  <a:off x="5340570" y="5016047"/>
                  <a:ext cx="577789" cy="408459"/>
                </a:xfrm>
                <a:prstGeom prst="rect">
                  <a:avLst/>
                </a:prstGeom>
                <a:solidFill>
                  <a:schemeClr val="bg2">
                    <a:lumMod val="25000"/>
                    <a:lumOff val="75000"/>
                  </a:schemeClr>
                </a:solidFill>
                <a:ln>
                  <a:noFill/>
                </a:ln>
              </p:spPr>
              <p:txBody>
                <a:bodyPr wrap="square" lIns="186521" tIns="149217" rIns="186521" bIns="149217" rtlCol="0">
                  <a:spAutoFit/>
                </a:bodyPr>
                <a:lstStyle/>
                <a:p>
                  <a:pPr algn="ctr" defTabSz="951304">
                    <a:lnSpc>
                      <a:spcPct val="90000"/>
                    </a:lnSpc>
                    <a:spcAft>
                      <a:spcPts val="612"/>
                    </a:spcAft>
                    <a:defRPr/>
                  </a:pPr>
                  <a:endParaRPr lang="en-US" sz="612" kern="0" dirty="0">
                    <a:solidFill>
                      <a:srgbClr val="505050"/>
                    </a:solidFill>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168" name="TextBox 167"/>
                <p:cNvSpPr txBox="1"/>
                <p:nvPr/>
              </p:nvSpPr>
              <p:spPr>
                <a:xfrm>
                  <a:off x="5953639" y="5048829"/>
                  <a:ext cx="577789" cy="408459"/>
                </a:xfrm>
                <a:prstGeom prst="rect">
                  <a:avLst/>
                </a:prstGeom>
                <a:solidFill>
                  <a:schemeClr val="bg2">
                    <a:lumMod val="25000"/>
                    <a:lumOff val="75000"/>
                  </a:schemeClr>
                </a:solidFill>
                <a:ln>
                  <a:noFill/>
                </a:ln>
              </p:spPr>
              <p:txBody>
                <a:bodyPr wrap="square" lIns="186521" tIns="149217" rIns="186521" bIns="149217" rtlCol="0">
                  <a:spAutoFit/>
                </a:bodyPr>
                <a:lstStyle/>
                <a:p>
                  <a:pPr algn="ctr" defTabSz="951304">
                    <a:lnSpc>
                      <a:spcPct val="90000"/>
                    </a:lnSpc>
                    <a:spcAft>
                      <a:spcPts val="612"/>
                    </a:spcAft>
                    <a:defRPr/>
                  </a:pPr>
                  <a:endParaRPr lang="en-US" sz="612" kern="0" dirty="0">
                    <a:solidFill>
                      <a:srgbClr val="505050"/>
                    </a:solidFill>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169" name="TextBox 168"/>
                <p:cNvSpPr txBox="1"/>
                <p:nvPr/>
              </p:nvSpPr>
              <p:spPr>
                <a:xfrm>
                  <a:off x="6573332" y="5016047"/>
                  <a:ext cx="577789" cy="408459"/>
                </a:xfrm>
                <a:prstGeom prst="rect">
                  <a:avLst/>
                </a:prstGeom>
                <a:solidFill>
                  <a:schemeClr val="bg2">
                    <a:lumMod val="25000"/>
                    <a:lumOff val="75000"/>
                  </a:schemeClr>
                </a:solidFill>
                <a:ln>
                  <a:noFill/>
                </a:ln>
              </p:spPr>
              <p:txBody>
                <a:bodyPr wrap="square" lIns="186521" tIns="149217" rIns="186521" bIns="149217" rtlCol="0">
                  <a:spAutoFit/>
                </a:bodyPr>
                <a:lstStyle/>
                <a:p>
                  <a:pPr algn="ctr" defTabSz="951304">
                    <a:lnSpc>
                      <a:spcPct val="90000"/>
                    </a:lnSpc>
                    <a:spcAft>
                      <a:spcPts val="612"/>
                    </a:spcAft>
                    <a:defRPr/>
                  </a:pPr>
                  <a:endParaRPr lang="en-US" sz="612" kern="0" dirty="0">
                    <a:solidFill>
                      <a:srgbClr val="505050"/>
                    </a:solidFill>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170" name="TextBox 169"/>
                <p:cNvSpPr txBox="1"/>
                <p:nvPr/>
              </p:nvSpPr>
              <p:spPr>
                <a:xfrm>
                  <a:off x="7189713" y="5016047"/>
                  <a:ext cx="577789" cy="408459"/>
                </a:xfrm>
                <a:prstGeom prst="rect">
                  <a:avLst/>
                </a:prstGeom>
                <a:solidFill>
                  <a:schemeClr val="bg2">
                    <a:lumMod val="25000"/>
                    <a:lumOff val="75000"/>
                  </a:schemeClr>
                </a:solidFill>
                <a:ln>
                  <a:noFill/>
                </a:ln>
              </p:spPr>
              <p:txBody>
                <a:bodyPr wrap="square" lIns="186521" tIns="149217" rIns="186521" bIns="149217" rtlCol="0">
                  <a:spAutoFit/>
                </a:bodyPr>
                <a:lstStyle/>
                <a:p>
                  <a:pPr algn="ctr" defTabSz="951304">
                    <a:lnSpc>
                      <a:spcPct val="90000"/>
                    </a:lnSpc>
                    <a:spcAft>
                      <a:spcPts val="612"/>
                    </a:spcAft>
                    <a:defRPr/>
                  </a:pPr>
                  <a:endParaRPr lang="en-US" sz="612" kern="0" dirty="0">
                    <a:solidFill>
                      <a:srgbClr val="505050"/>
                    </a:solidFill>
                    <a:latin typeface="Cambria" panose="02040503050406030204" pitchFamily="18" charset="0"/>
                    <a:ea typeface="Arial Unicode MS" panose="020B0604020202020204" pitchFamily="34" charset="-128"/>
                    <a:cs typeface="Arial Unicode MS" panose="020B0604020202020204" pitchFamily="34" charset="-128"/>
                  </a:endParaRPr>
                </a:p>
              </p:txBody>
            </p:sp>
            <p:cxnSp>
              <p:nvCxnSpPr>
                <p:cNvPr id="173" name="Straight Connector 172"/>
                <p:cNvCxnSpPr/>
                <p:nvPr/>
              </p:nvCxnSpPr>
              <p:spPr>
                <a:xfrm>
                  <a:off x="4992236" y="4703656"/>
                  <a:ext cx="2518251" cy="0"/>
                </a:xfrm>
                <a:prstGeom prst="line">
                  <a:avLst/>
                </a:prstGeom>
                <a:grpFill/>
                <a:ln w="38100">
                  <a:solidFill>
                    <a:srgbClr val="94BE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5014649" y="4703656"/>
                  <a:ext cx="1" cy="276106"/>
                </a:xfrm>
                <a:prstGeom prst="line">
                  <a:avLst/>
                </a:prstGeom>
                <a:grpFill/>
                <a:ln w="38100">
                  <a:solidFill>
                    <a:srgbClr val="94BE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5615863" y="4703656"/>
                  <a:ext cx="1" cy="276106"/>
                </a:xfrm>
                <a:prstGeom prst="line">
                  <a:avLst/>
                </a:prstGeom>
                <a:grpFill/>
                <a:ln w="38100">
                  <a:solidFill>
                    <a:srgbClr val="94BE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6281187" y="4703656"/>
                  <a:ext cx="1" cy="276106"/>
                </a:xfrm>
                <a:prstGeom prst="line">
                  <a:avLst/>
                </a:prstGeom>
                <a:grpFill/>
                <a:ln w="38100">
                  <a:solidFill>
                    <a:srgbClr val="94BE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7492655" y="4703656"/>
                  <a:ext cx="1" cy="276106"/>
                </a:xfrm>
                <a:prstGeom prst="line">
                  <a:avLst/>
                </a:prstGeom>
                <a:grpFill/>
                <a:ln w="38100">
                  <a:solidFill>
                    <a:srgbClr val="94BE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6862358" y="4703656"/>
                  <a:ext cx="1" cy="276106"/>
                </a:xfrm>
                <a:prstGeom prst="line">
                  <a:avLst/>
                </a:prstGeom>
                <a:grpFill/>
                <a:ln w="38100">
                  <a:solidFill>
                    <a:srgbClr val="94BE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6281187" y="4487567"/>
                  <a:ext cx="1" cy="276106"/>
                </a:xfrm>
                <a:prstGeom prst="line">
                  <a:avLst/>
                </a:prstGeom>
                <a:grpFill/>
                <a:ln w="38100">
                  <a:solidFill>
                    <a:srgbClr val="94BEFF"/>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5534789" y="3621408"/>
                <a:ext cx="1344535" cy="369332"/>
              </a:xfrm>
              <a:prstGeom prst="rect">
                <a:avLst/>
              </a:prstGeom>
              <a:grpFill/>
            </p:spPr>
            <p:txBody>
              <a:bodyPr wrap="square" lIns="0" tIns="0" rIns="0" bIns="0" rtlCol="0">
                <a:noAutofit/>
              </a:bodyPr>
              <a:lstStyle/>
              <a:p>
                <a:r>
                  <a:rPr lang="en-US" sz="2448" dirty="0"/>
                  <a:t>ADL Store</a:t>
                </a:r>
              </a:p>
            </p:txBody>
          </p:sp>
        </p:grpSp>
        <p:pic>
          <p:nvPicPr>
            <p:cNvPr id="10" name="Picture 9"/>
            <p:cNvPicPr>
              <a:picLocks noChangeAspect="1"/>
            </p:cNvPicPr>
            <p:nvPr/>
          </p:nvPicPr>
          <p:blipFill>
            <a:blip r:embed="rId16">
              <a:biLevel thresh="25000"/>
              <a:extLst>
                <a:ext uri="{28A0092B-C50C-407E-A947-70E740481C1C}">
                  <a14:useLocalDpi xmlns:a14="http://schemas.microsoft.com/office/drawing/2010/main" val="0"/>
                </a:ext>
              </a:extLst>
            </a:blip>
            <a:stretch>
              <a:fillRect/>
            </a:stretch>
          </p:blipFill>
          <p:spPr>
            <a:xfrm>
              <a:off x="5614590" y="2274969"/>
              <a:ext cx="793106" cy="793104"/>
            </a:xfrm>
            <a:prstGeom prst="rect">
              <a:avLst/>
            </a:prstGeom>
            <a:grpFill/>
          </p:spPr>
        </p:pic>
      </p:grpSp>
    </p:spTree>
    <p:extLst>
      <p:ext uri="{BB962C8B-B14F-4D97-AF65-F5344CB8AC3E}">
        <p14:creationId xmlns:p14="http://schemas.microsoft.com/office/powerpoint/2010/main" val="38508049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750"/>
                                        <p:tgtEl>
                                          <p:spTgt spid="76"/>
                                        </p:tgtEl>
                                      </p:cBhvr>
                                    </p:animEffect>
                                  </p:childTnLst>
                                </p:cTn>
                              </p:par>
                            </p:childTnLst>
                          </p:cTn>
                        </p:par>
                        <p:par>
                          <p:cTn id="12" fill="hold">
                            <p:stCondLst>
                              <p:cond delay="1250"/>
                            </p:stCondLst>
                            <p:childTnLst>
                              <p:par>
                                <p:cTn id="13" presetID="22" presetClass="entr" presetSubtype="8"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750"/>
                                        <p:tgtEl>
                                          <p:spTgt spid="12"/>
                                        </p:tgtEl>
                                      </p:cBhvr>
                                    </p:animEffect>
                                  </p:childTnLst>
                                </p:cTn>
                              </p:par>
                            </p:childTnLst>
                          </p:cTn>
                        </p:par>
                        <p:par>
                          <p:cTn id="20" fill="hold">
                            <p:stCondLst>
                              <p:cond delay="2500"/>
                            </p:stCondLst>
                            <p:childTnLst>
                              <p:par>
                                <p:cTn id="21" presetID="22" presetClass="entr" presetSubtype="8"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9734735" y="2029409"/>
            <a:ext cx="2269627" cy="3828914"/>
          </a:xfrm>
          <a:prstGeom prst="rect">
            <a:avLst/>
          </a:prstGeom>
          <a:solidFill>
            <a:srgbClr val="002050"/>
          </a:solidFill>
          <a:ln w="38100">
            <a:solidFill>
              <a:srgbClr val="94BE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93260" rIns="93260" bIns="4663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3260" defTabSz="950989" fontAlgn="base">
              <a:spcBef>
                <a:spcPct val="0"/>
              </a:spcBef>
              <a:spcAft>
                <a:spcPct val="0"/>
              </a:spcAft>
            </a:pPr>
            <a:r>
              <a:rPr lang="en-US" sz="2448" dirty="0">
                <a:solidFill>
                  <a:srgbClr val="FFFFFF"/>
                </a:solidFill>
                <a:latin typeface="+mj-lt"/>
                <a:ea typeface="Segoe UI" pitchFamily="34" charset="0"/>
                <a:cs typeface="Segoe UI Semibold" panose="020B0702040204020203" pitchFamily="34" charset="0"/>
              </a:rPr>
              <a:t>Enterprise-grade</a:t>
            </a:r>
          </a:p>
        </p:txBody>
      </p:sp>
      <p:sp>
        <p:nvSpPr>
          <p:cNvPr id="16" name="Rectangle 15"/>
          <p:cNvSpPr/>
          <p:nvPr/>
        </p:nvSpPr>
        <p:spPr bwMode="auto">
          <a:xfrm>
            <a:off x="7410908" y="2029409"/>
            <a:ext cx="2269627" cy="3828914"/>
          </a:xfrm>
          <a:prstGeom prst="rect">
            <a:avLst/>
          </a:prstGeom>
          <a:solidFill>
            <a:srgbClr val="002050"/>
          </a:solidFill>
          <a:ln w="38100">
            <a:solidFill>
              <a:srgbClr val="94BE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93260" rIns="93260" bIns="4663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3260" defTabSz="950989" fontAlgn="base">
              <a:spcBef>
                <a:spcPct val="0"/>
              </a:spcBef>
              <a:spcAft>
                <a:spcPct val="0"/>
              </a:spcAft>
            </a:pPr>
            <a:r>
              <a:rPr lang="en-US" sz="2448" dirty="0">
                <a:solidFill>
                  <a:srgbClr val="FFFFFF"/>
                </a:solidFill>
                <a:latin typeface="+mj-lt"/>
                <a:ea typeface="Segoe UI" pitchFamily="34" charset="0"/>
                <a:cs typeface="Segoe UI Semibold" panose="020B0702040204020203" pitchFamily="34" charset="0"/>
              </a:rPr>
              <a:t>Limitless scale</a:t>
            </a:r>
          </a:p>
        </p:txBody>
      </p:sp>
      <p:sp>
        <p:nvSpPr>
          <p:cNvPr id="15" name="Rectangle 14"/>
          <p:cNvSpPr/>
          <p:nvPr/>
        </p:nvSpPr>
        <p:spPr bwMode="auto">
          <a:xfrm>
            <a:off x="2763253" y="2029409"/>
            <a:ext cx="2269627" cy="3828914"/>
          </a:xfrm>
          <a:prstGeom prst="rect">
            <a:avLst/>
          </a:prstGeom>
          <a:solidFill>
            <a:srgbClr val="002050"/>
          </a:solidFill>
          <a:ln w="38100">
            <a:solidFill>
              <a:srgbClr val="94BE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93260" rIns="93260" bIns="4663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3260" defTabSz="950989" fontAlgn="base">
              <a:spcBef>
                <a:spcPct val="0"/>
              </a:spcBef>
              <a:spcAft>
                <a:spcPct val="0"/>
              </a:spcAft>
            </a:pPr>
            <a:r>
              <a:rPr lang="en-US" sz="2448" dirty="0">
                <a:solidFill>
                  <a:srgbClr val="FFFFFF"/>
                </a:solidFill>
                <a:latin typeface="+mj-lt"/>
                <a:ea typeface="Segoe UI" pitchFamily="34" charset="0"/>
                <a:cs typeface="Segoe UI Semibold" panose="020B0702040204020203" pitchFamily="34" charset="0"/>
              </a:rPr>
              <a:t>Productivity from day one</a:t>
            </a:r>
          </a:p>
        </p:txBody>
      </p:sp>
      <p:sp>
        <p:nvSpPr>
          <p:cNvPr id="38" name="Rectangle 37"/>
          <p:cNvSpPr/>
          <p:nvPr/>
        </p:nvSpPr>
        <p:spPr bwMode="auto">
          <a:xfrm>
            <a:off x="5087081" y="2029409"/>
            <a:ext cx="2269627" cy="3828914"/>
          </a:xfrm>
          <a:prstGeom prst="rect">
            <a:avLst/>
          </a:prstGeom>
          <a:solidFill>
            <a:srgbClr val="002050"/>
          </a:solidFill>
          <a:ln w="38100">
            <a:solidFill>
              <a:srgbClr val="94BE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93260" rIns="93260" bIns="4663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3260" defTabSz="950989" fontAlgn="base">
              <a:spcBef>
                <a:spcPct val="0"/>
              </a:spcBef>
              <a:spcAft>
                <a:spcPct val="0"/>
              </a:spcAft>
            </a:pPr>
            <a:r>
              <a:rPr lang="en-US" sz="2448" dirty="0">
                <a:solidFill>
                  <a:srgbClr val="FFFFFF"/>
                </a:solidFill>
                <a:latin typeface="+mj-lt"/>
                <a:ea typeface="Segoe UI" pitchFamily="34" charset="0"/>
                <a:cs typeface="Segoe UI Semibold" panose="020B0702040204020203" pitchFamily="34" charset="0"/>
              </a:rPr>
              <a:t>Easy and powerful data preparation</a:t>
            </a:r>
          </a:p>
        </p:txBody>
      </p:sp>
      <p:sp>
        <p:nvSpPr>
          <p:cNvPr id="36" name="Rectangle 35"/>
          <p:cNvSpPr/>
          <p:nvPr/>
        </p:nvSpPr>
        <p:spPr bwMode="auto">
          <a:xfrm>
            <a:off x="439426" y="2029409"/>
            <a:ext cx="2269627" cy="3828914"/>
          </a:xfrm>
          <a:prstGeom prst="rect">
            <a:avLst/>
          </a:prstGeom>
          <a:solidFill>
            <a:srgbClr val="002050"/>
          </a:solidFill>
          <a:ln w="38100">
            <a:solidFill>
              <a:srgbClr val="94BE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93260" rIns="93260" bIns="4663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3260" defTabSz="950989" fontAlgn="base">
              <a:spcBef>
                <a:spcPct val="0"/>
              </a:spcBef>
              <a:spcAft>
                <a:spcPct val="0"/>
              </a:spcAft>
            </a:pPr>
            <a:r>
              <a:rPr lang="en-US" sz="2448" dirty="0">
                <a:solidFill>
                  <a:srgbClr val="FFFFFF"/>
                </a:solidFill>
                <a:latin typeface="+mj-lt"/>
                <a:ea typeface="Segoe UI" pitchFamily="34" charset="0"/>
                <a:cs typeface="Segoe UI Semibold" panose="020B0702040204020203" pitchFamily="34" charset="0"/>
              </a:rPr>
              <a:t>All data</a:t>
            </a:r>
          </a:p>
        </p:txBody>
      </p:sp>
      <p:sp>
        <p:nvSpPr>
          <p:cNvPr id="2" name="Slide Number Placeholder 1"/>
          <p:cNvSpPr>
            <a:spLocks noGrp="1"/>
          </p:cNvSpPr>
          <p:nvPr>
            <p:ph type="sldNum" sz="quarter" idx="4294967295"/>
          </p:nvPr>
        </p:nvSpPr>
        <p:spPr>
          <a:xfrm>
            <a:off x="11594338" y="6761307"/>
            <a:ext cx="566657" cy="136525"/>
          </a:xfrm>
          <a:prstGeom prst="rect">
            <a:avLst/>
          </a:prstGeom>
        </p:spPr>
        <p:txBody>
          <a:bodyPr/>
          <a:lstStyle/>
          <a:p>
            <a:pPr>
              <a:defRPr/>
            </a:pPr>
            <a:fld id="{75FAD755-3BD0-2447-A9DF-109DAABEFD99}" type="slidenum">
              <a:rPr smtClean="0"/>
              <a:pPr>
                <a:defRPr/>
              </a:pPr>
              <a:t>22</a:t>
            </a:fld>
            <a:endParaRPr dirty="0"/>
          </a:p>
        </p:txBody>
      </p:sp>
      <p:sp>
        <p:nvSpPr>
          <p:cNvPr id="5" name="Freeform 5"/>
          <p:cNvSpPr>
            <a:spLocks/>
          </p:cNvSpPr>
          <p:nvPr/>
        </p:nvSpPr>
        <p:spPr bwMode="auto">
          <a:xfrm>
            <a:off x="2940482" y="4141049"/>
            <a:ext cx="1878448" cy="1514580"/>
          </a:xfrm>
          <a:custGeom>
            <a:avLst/>
            <a:gdLst>
              <a:gd name="T0" fmla="*/ 8 w 1476"/>
              <a:gd name="T1" fmla="*/ 513 h 513"/>
              <a:gd name="T2" fmla="*/ 0 w 1476"/>
              <a:gd name="T3" fmla="*/ 478 h 513"/>
              <a:gd name="T4" fmla="*/ 429 w 1476"/>
              <a:gd name="T5" fmla="*/ 374 h 513"/>
              <a:gd name="T6" fmla="*/ 780 w 1476"/>
              <a:gd name="T7" fmla="*/ 155 h 513"/>
              <a:gd name="T8" fmla="*/ 1213 w 1476"/>
              <a:gd name="T9" fmla="*/ 138 h 513"/>
              <a:gd name="T10" fmla="*/ 1476 w 1476"/>
              <a:gd name="T11" fmla="*/ 0 h 513"/>
              <a:gd name="T12" fmla="*/ 1476 w 1476"/>
              <a:gd name="T13" fmla="*/ 0 h 513"/>
              <a:gd name="T14" fmla="*/ 1476 w 1476"/>
              <a:gd name="T15" fmla="*/ 36 h 513"/>
              <a:gd name="T16" fmla="*/ 1476 w 1476"/>
              <a:gd name="T17" fmla="*/ 39 h 513"/>
              <a:gd name="T18" fmla="*/ 1222 w 1476"/>
              <a:gd name="T19" fmla="*/ 175 h 513"/>
              <a:gd name="T20" fmla="*/ 792 w 1476"/>
              <a:gd name="T21" fmla="*/ 190 h 513"/>
              <a:gd name="T22" fmla="*/ 443 w 1476"/>
              <a:gd name="T23" fmla="*/ 407 h 513"/>
              <a:gd name="T24" fmla="*/ 8 w 1476"/>
              <a:gd name="T25"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3">
                <a:moveTo>
                  <a:pt x="8" y="513"/>
                </a:moveTo>
                <a:lnTo>
                  <a:pt x="0" y="478"/>
                </a:lnTo>
                <a:lnTo>
                  <a:pt x="429" y="374"/>
                </a:lnTo>
                <a:lnTo>
                  <a:pt x="780" y="155"/>
                </a:lnTo>
                <a:lnTo>
                  <a:pt x="1213" y="138"/>
                </a:lnTo>
                <a:lnTo>
                  <a:pt x="1476" y="0"/>
                </a:lnTo>
                <a:lnTo>
                  <a:pt x="1476" y="0"/>
                </a:lnTo>
                <a:lnTo>
                  <a:pt x="1476" y="36"/>
                </a:lnTo>
                <a:lnTo>
                  <a:pt x="1476" y="39"/>
                </a:lnTo>
                <a:lnTo>
                  <a:pt x="1222" y="175"/>
                </a:lnTo>
                <a:lnTo>
                  <a:pt x="792" y="190"/>
                </a:lnTo>
                <a:lnTo>
                  <a:pt x="443" y="407"/>
                </a:lnTo>
                <a:lnTo>
                  <a:pt x="8" y="513"/>
                </a:lnTo>
                <a:close/>
              </a:path>
            </a:pathLst>
          </a:custGeom>
          <a:solidFill>
            <a:schemeClr val="accent5"/>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555" name="Isosceles Triangle 554"/>
          <p:cNvSpPr/>
          <p:nvPr/>
        </p:nvSpPr>
        <p:spPr bwMode="auto">
          <a:xfrm rot="2530879">
            <a:off x="4702316" y="4036340"/>
            <a:ext cx="283653" cy="311378"/>
          </a:xfrm>
          <a:prstGeom prst="triangle">
            <a:avLst/>
          </a:prstGeom>
          <a:solidFill>
            <a:schemeClr val="accent5"/>
          </a:solidFill>
          <a:ln>
            <a:noFill/>
          </a:ln>
        </p:spPr>
        <p:txBody>
          <a:bodyPr vert="horz" wrap="square" lIns="93260" tIns="46630" rIns="93260" bIns="46630" numCol="1" anchor="t" anchorCtr="0" compatLnSpc="1">
            <a:prstTxWarp prst="textNoShape">
              <a:avLst/>
            </a:prstTxWarp>
          </a:bodyPr>
          <a:lstStyle/>
          <a:p>
            <a:endParaRPr lang="en-US" sz="1836" dirty="0">
              <a:solidFill>
                <a:srgbClr val="000000"/>
              </a:solidFill>
            </a:endParaRPr>
          </a:p>
        </p:txBody>
      </p:sp>
      <p:sp>
        <p:nvSpPr>
          <p:cNvPr id="558" name="Freeform 557"/>
          <p:cNvSpPr/>
          <p:nvPr/>
        </p:nvSpPr>
        <p:spPr bwMode="auto">
          <a:xfrm>
            <a:off x="2930661" y="3882358"/>
            <a:ext cx="1890266" cy="1779528"/>
          </a:xfrm>
          <a:custGeom>
            <a:avLst/>
            <a:gdLst>
              <a:gd name="connsiteX0" fmla="*/ 0 w 4470400"/>
              <a:gd name="connsiteY0" fmla="*/ 0 h 1866900"/>
              <a:gd name="connsiteX1" fmla="*/ 0 w 4470400"/>
              <a:gd name="connsiteY1" fmla="*/ 1866900 h 1866900"/>
              <a:gd name="connsiteX2" fmla="*/ 4470400 w 4470400"/>
              <a:gd name="connsiteY2" fmla="*/ 1866900 h 1866900"/>
            </a:gdLst>
            <a:ahLst/>
            <a:cxnLst>
              <a:cxn ang="0">
                <a:pos x="connsiteX0" y="connsiteY0"/>
              </a:cxn>
              <a:cxn ang="0">
                <a:pos x="connsiteX1" y="connsiteY1"/>
              </a:cxn>
              <a:cxn ang="0">
                <a:pos x="connsiteX2" y="connsiteY2"/>
              </a:cxn>
            </a:cxnLst>
            <a:rect l="l" t="t" r="r" b="b"/>
            <a:pathLst>
              <a:path w="4470400" h="1866900">
                <a:moveTo>
                  <a:pt x="0" y="0"/>
                </a:moveTo>
                <a:lnTo>
                  <a:pt x="0" y="1866900"/>
                </a:lnTo>
                <a:lnTo>
                  <a:pt x="4470400" y="1866900"/>
                </a:lnTo>
              </a:path>
            </a:pathLst>
          </a:custGeom>
          <a:ln w="38100">
            <a:solidFill>
              <a:srgbClr val="FFB9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solidFill>
                <a:srgbClr val="000000"/>
              </a:solidFill>
            </a:endParaRPr>
          </a:p>
        </p:txBody>
      </p:sp>
      <p:pic>
        <p:nvPicPr>
          <p:cNvPr id="592" name="Picture 591"/>
          <p:cNvPicPr>
            <a:picLocks noChangeAspect="1"/>
          </p:cNvPicPr>
          <p:nvPr/>
        </p:nvPicPr>
        <p:blipFill>
          <a:blip r:embed="rId3"/>
          <a:stretch>
            <a:fillRect/>
          </a:stretch>
        </p:blipFill>
        <p:spPr>
          <a:xfrm>
            <a:off x="9329214" y="3401056"/>
            <a:ext cx="1781790" cy="1781790"/>
          </a:xfrm>
          <a:prstGeom prst="rect">
            <a:avLst/>
          </a:prstGeom>
        </p:spPr>
      </p:pic>
      <p:pic>
        <p:nvPicPr>
          <p:cNvPr id="610" name="Picture 609"/>
          <p:cNvPicPr>
            <a:picLocks noChangeAspect="1"/>
          </p:cNvPicPr>
          <p:nvPr/>
        </p:nvPicPr>
        <p:blipFill>
          <a:blip r:embed="rId4"/>
          <a:stretch>
            <a:fillRect/>
          </a:stretch>
        </p:blipFill>
        <p:spPr>
          <a:xfrm>
            <a:off x="10383462" y="3829323"/>
            <a:ext cx="2041657" cy="2041657"/>
          </a:xfrm>
          <a:prstGeom prst="rect">
            <a:avLst/>
          </a:prstGeom>
        </p:spPr>
      </p:pic>
      <p:pic>
        <p:nvPicPr>
          <p:cNvPr id="611" name="Picture 610"/>
          <p:cNvPicPr>
            <a:picLocks noChangeAspect="1"/>
          </p:cNvPicPr>
          <p:nvPr/>
        </p:nvPicPr>
        <p:blipFill>
          <a:blip r:embed="rId5"/>
          <a:stretch>
            <a:fillRect/>
          </a:stretch>
        </p:blipFill>
        <p:spPr>
          <a:xfrm>
            <a:off x="9897003" y="4996328"/>
            <a:ext cx="816871" cy="558912"/>
          </a:xfrm>
          <a:prstGeom prst="rect">
            <a:avLst/>
          </a:prstGeom>
        </p:spPr>
      </p:pic>
      <p:pic>
        <p:nvPicPr>
          <p:cNvPr id="620" name="Picture 619"/>
          <p:cNvPicPr>
            <a:picLocks noChangeAspect="1"/>
          </p:cNvPicPr>
          <p:nvPr/>
        </p:nvPicPr>
        <p:blipFill>
          <a:blip r:embed="rId6"/>
          <a:stretch>
            <a:fillRect/>
          </a:stretch>
        </p:blipFill>
        <p:spPr>
          <a:xfrm>
            <a:off x="4964854" y="3466477"/>
            <a:ext cx="2611289" cy="2611289"/>
          </a:xfrm>
          <a:prstGeom prst="rect">
            <a:avLst/>
          </a:prstGeom>
        </p:spPr>
      </p:pic>
      <p:sp>
        <p:nvSpPr>
          <p:cNvPr id="819" name="Rectangle 818"/>
          <p:cNvSpPr/>
          <p:nvPr/>
        </p:nvSpPr>
        <p:spPr>
          <a:xfrm>
            <a:off x="351074" y="4100620"/>
            <a:ext cx="2435661" cy="1819088"/>
          </a:xfrm>
          <a:prstGeom prst="rect">
            <a:avLst/>
          </a:prstGeom>
        </p:spPr>
        <p:txBody>
          <a:bodyPr wrap="square">
            <a:spAutoFit/>
          </a:bodyPr>
          <a:lstStyle/>
          <a:p>
            <a:pPr defTabSz="931881">
              <a:defRPr/>
            </a:pPr>
            <a:r>
              <a:rPr lang="en-US" sz="1122" kern="0" dirty="0">
                <a:solidFill>
                  <a:schemeClr val="accent1">
                    <a:lumMod val="75000"/>
                    <a:lumOff val="25000"/>
                  </a:schemeClr>
                </a:solidFill>
                <a:latin typeface="Segoe UI Semibold" panose="020B0702040204020203" pitchFamily="34" charset="0"/>
                <a:cs typeface="Segoe UI Semibold" panose="020B0702040204020203" pitchFamily="34" charset="0"/>
              </a:rPr>
              <a:t>010010100100010101010010100100010101010010100100010101010010100100010101010010100100010101010010100100010101010010100100010101010010100100010101010010100100010101010010100100010101010010100100010101010010100100010101010010100100010101010010100100010101010010100100010101010010100100010101010010100100010101010010100</a:t>
            </a:r>
          </a:p>
        </p:txBody>
      </p:sp>
      <p:grpSp>
        <p:nvGrpSpPr>
          <p:cNvPr id="711" name="Group 710"/>
          <p:cNvGrpSpPr/>
          <p:nvPr/>
        </p:nvGrpSpPr>
        <p:grpSpPr>
          <a:xfrm>
            <a:off x="1200646" y="4169184"/>
            <a:ext cx="929609" cy="826884"/>
            <a:chOff x="6942579" y="498882"/>
            <a:chExt cx="287338" cy="255587"/>
          </a:xfrm>
        </p:grpSpPr>
        <p:sp>
          <p:nvSpPr>
            <p:cNvPr id="640" name="Freeform 96"/>
            <p:cNvSpPr>
              <a:spLocks/>
            </p:cNvSpPr>
            <p:nvPr/>
          </p:nvSpPr>
          <p:spPr bwMode="auto">
            <a:xfrm>
              <a:off x="7006079" y="605244"/>
              <a:ext cx="153988" cy="57150"/>
            </a:xfrm>
            <a:custGeom>
              <a:avLst/>
              <a:gdLst>
                <a:gd name="T0" fmla="*/ 100 w 206"/>
                <a:gd name="T1" fmla="*/ 0 h 77"/>
                <a:gd name="T2" fmla="*/ 0 w 206"/>
                <a:gd name="T3" fmla="*/ 40 h 77"/>
                <a:gd name="T4" fmla="*/ 24 w 206"/>
                <a:gd name="T5" fmla="*/ 72 h 77"/>
                <a:gd name="T6" fmla="*/ 100 w 206"/>
                <a:gd name="T7" fmla="*/ 40 h 77"/>
                <a:gd name="T8" fmla="*/ 180 w 206"/>
                <a:gd name="T9" fmla="*/ 77 h 77"/>
                <a:gd name="T10" fmla="*/ 206 w 206"/>
                <a:gd name="T11" fmla="*/ 46 h 77"/>
                <a:gd name="T12" fmla="*/ 100 w 206"/>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206" h="77">
                  <a:moveTo>
                    <a:pt x="100" y="0"/>
                  </a:moveTo>
                  <a:cubicBezTo>
                    <a:pt x="61" y="0"/>
                    <a:pt x="26" y="15"/>
                    <a:pt x="0" y="40"/>
                  </a:cubicBezTo>
                  <a:cubicBezTo>
                    <a:pt x="24" y="72"/>
                    <a:pt x="24" y="72"/>
                    <a:pt x="24" y="72"/>
                  </a:cubicBezTo>
                  <a:cubicBezTo>
                    <a:pt x="43" y="53"/>
                    <a:pt x="70" y="40"/>
                    <a:pt x="100" y="40"/>
                  </a:cubicBezTo>
                  <a:cubicBezTo>
                    <a:pt x="132" y="40"/>
                    <a:pt x="160" y="55"/>
                    <a:pt x="180" y="77"/>
                  </a:cubicBezTo>
                  <a:cubicBezTo>
                    <a:pt x="206" y="46"/>
                    <a:pt x="206" y="46"/>
                    <a:pt x="206" y="46"/>
                  </a:cubicBezTo>
                  <a:cubicBezTo>
                    <a:pt x="179" y="18"/>
                    <a:pt x="142" y="0"/>
                    <a:pt x="1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41" name="Freeform 97"/>
            <p:cNvSpPr>
              <a:spLocks/>
            </p:cNvSpPr>
            <p:nvPr/>
          </p:nvSpPr>
          <p:spPr bwMode="auto">
            <a:xfrm>
              <a:off x="6974329" y="551269"/>
              <a:ext cx="220663" cy="71438"/>
            </a:xfrm>
            <a:custGeom>
              <a:avLst/>
              <a:gdLst>
                <a:gd name="T0" fmla="*/ 0 w 295"/>
                <a:gd name="T1" fmla="*/ 53 h 94"/>
                <a:gd name="T2" fmla="*/ 24 w 295"/>
                <a:gd name="T3" fmla="*/ 85 h 94"/>
                <a:gd name="T4" fmla="*/ 142 w 295"/>
                <a:gd name="T5" fmla="*/ 40 h 94"/>
                <a:gd name="T6" fmla="*/ 269 w 295"/>
                <a:gd name="T7" fmla="*/ 94 h 94"/>
                <a:gd name="T8" fmla="*/ 295 w 295"/>
                <a:gd name="T9" fmla="*/ 64 h 94"/>
                <a:gd name="T10" fmla="*/ 142 w 295"/>
                <a:gd name="T11" fmla="*/ 0 h 94"/>
                <a:gd name="T12" fmla="*/ 0 w 295"/>
                <a:gd name="T13" fmla="*/ 53 h 94"/>
              </a:gdLst>
              <a:ahLst/>
              <a:cxnLst>
                <a:cxn ang="0">
                  <a:pos x="T0" y="T1"/>
                </a:cxn>
                <a:cxn ang="0">
                  <a:pos x="T2" y="T3"/>
                </a:cxn>
                <a:cxn ang="0">
                  <a:pos x="T4" y="T5"/>
                </a:cxn>
                <a:cxn ang="0">
                  <a:pos x="T6" y="T7"/>
                </a:cxn>
                <a:cxn ang="0">
                  <a:pos x="T8" y="T9"/>
                </a:cxn>
                <a:cxn ang="0">
                  <a:pos x="T10" y="T11"/>
                </a:cxn>
                <a:cxn ang="0">
                  <a:pos x="T12" y="T13"/>
                </a:cxn>
              </a:cxnLst>
              <a:rect l="0" t="0" r="r" b="b"/>
              <a:pathLst>
                <a:path w="295" h="94">
                  <a:moveTo>
                    <a:pt x="0" y="53"/>
                  </a:moveTo>
                  <a:cubicBezTo>
                    <a:pt x="24" y="85"/>
                    <a:pt x="24" y="85"/>
                    <a:pt x="24" y="85"/>
                  </a:cubicBezTo>
                  <a:cubicBezTo>
                    <a:pt x="55" y="57"/>
                    <a:pt x="96" y="40"/>
                    <a:pt x="142" y="40"/>
                  </a:cubicBezTo>
                  <a:cubicBezTo>
                    <a:pt x="192" y="40"/>
                    <a:pt x="237" y="61"/>
                    <a:pt x="269" y="94"/>
                  </a:cubicBezTo>
                  <a:cubicBezTo>
                    <a:pt x="295" y="64"/>
                    <a:pt x="295" y="64"/>
                    <a:pt x="295" y="64"/>
                  </a:cubicBezTo>
                  <a:cubicBezTo>
                    <a:pt x="256" y="25"/>
                    <a:pt x="201" y="0"/>
                    <a:pt x="142" y="0"/>
                  </a:cubicBezTo>
                  <a:cubicBezTo>
                    <a:pt x="88" y="0"/>
                    <a:pt x="38" y="20"/>
                    <a:pt x="0"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42" name="Freeform 98"/>
            <p:cNvSpPr>
              <a:spLocks/>
            </p:cNvSpPr>
            <p:nvPr/>
          </p:nvSpPr>
          <p:spPr bwMode="auto">
            <a:xfrm>
              <a:off x="6942579" y="498882"/>
              <a:ext cx="287338" cy="82550"/>
            </a:xfrm>
            <a:custGeom>
              <a:avLst/>
              <a:gdLst>
                <a:gd name="T0" fmla="*/ 184 w 384"/>
                <a:gd name="T1" fmla="*/ 40 h 111"/>
                <a:gd name="T2" fmla="*/ 358 w 384"/>
                <a:gd name="T3" fmla="*/ 111 h 111"/>
                <a:gd name="T4" fmla="*/ 384 w 384"/>
                <a:gd name="T5" fmla="*/ 81 h 111"/>
                <a:gd name="T6" fmla="*/ 184 w 384"/>
                <a:gd name="T7" fmla="*/ 0 h 111"/>
                <a:gd name="T8" fmla="*/ 0 w 384"/>
                <a:gd name="T9" fmla="*/ 66 h 111"/>
                <a:gd name="T10" fmla="*/ 24 w 384"/>
                <a:gd name="T11" fmla="*/ 99 h 111"/>
                <a:gd name="T12" fmla="*/ 184 w 384"/>
                <a:gd name="T13" fmla="*/ 40 h 111"/>
              </a:gdLst>
              <a:ahLst/>
              <a:cxnLst>
                <a:cxn ang="0">
                  <a:pos x="T0" y="T1"/>
                </a:cxn>
                <a:cxn ang="0">
                  <a:pos x="T2" y="T3"/>
                </a:cxn>
                <a:cxn ang="0">
                  <a:pos x="T4" y="T5"/>
                </a:cxn>
                <a:cxn ang="0">
                  <a:pos x="T6" y="T7"/>
                </a:cxn>
                <a:cxn ang="0">
                  <a:pos x="T8" y="T9"/>
                </a:cxn>
                <a:cxn ang="0">
                  <a:pos x="T10" y="T11"/>
                </a:cxn>
                <a:cxn ang="0">
                  <a:pos x="T12" y="T13"/>
                </a:cxn>
              </a:cxnLst>
              <a:rect l="0" t="0" r="r" b="b"/>
              <a:pathLst>
                <a:path w="384" h="111">
                  <a:moveTo>
                    <a:pt x="184" y="40"/>
                  </a:moveTo>
                  <a:cubicBezTo>
                    <a:pt x="251" y="40"/>
                    <a:pt x="313" y="67"/>
                    <a:pt x="358" y="111"/>
                  </a:cubicBezTo>
                  <a:cubicBezTo>
                    <a:pt x="384" y="81"/>
                    <a:pt x="384" y="81"/>
                    <a:pt x="384" y="81"/>
                  </a:cubicBezTo>
                  <a:cubicBezTo>
                    <a:pt x="332" y="31"/>
                    <a:pt x="261" y="0"/>
                    <a:pt x="184" y="0"/>
                  </a:cubicBezTo>
                  <a:cubicBezTo>
                    <a:pt x="114" y="0"/>
                    <a:pt x="50" y="25"/>
                    <a:pt x="0" y="66"/>
                  </a:cubicBezTo>
                  <a:cubicBezTo>
                    <a:pt x="24" y="99"/>
                    <a:pt x="24" y="99"/>
                    <a:pt x="24" y="99"/>
                  </a:cubicBezTo>
                  <a:cubicBezTo>
                    <a:pt x="67" y="62"/>
                    <a:pt x="123" y="40"/>
                    <a:pt x="184"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43" name="Oval 99"/>
            <p:cNvSpPr>
              <a:spLocks noChangeArrowheads="1"/>
            </p:cNvSpPr>
            <p:nvPr/>
          </p:nvSpPr>
          <p:spPr bwMode="auto">
            <a:xfrm>
              <a:off x="7039416" y="675094"/>
              <a:ext cx="80963" cy="793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765" name="Group 764"/>
          <p:cNvGrpSpPr/>
          <p:nvPr/>
        </p:nvGrpSpPr>
        <p:grpSpPr>
          <a:xfrm>
            <a:off x="566231" y="4301609"/>
            <a:ext cx="781744" cy="1359761"/>
            <a:chOff x="844550" y="3381375"/>
            <a:chExt cx="523875" cy="911225"/>
          </a:xfrm>
        </p:grpSpPr>
        <p:sp>
          <p:nvSpPr>
            <p:cNvPr id="716" name="Freeform 171"/>
            <p:cNvSpPr>
              <a:spLocks noEditPoints="1"/>
            </p:cNvSpPr>
            <p:nvPr/>
          </p:nvSpPr>
          <p:spPr bwMode="auto">
            <a:xfrm>
              <a:off x="920750" y="3443288"/>
              <a:ext cx="195262" cy="198437"/>
            </a:xfrm>
            <a:custGeom>
              <a:avLst/>
              <a:gdLst>
                <a:gd name="T0" fmla="*/ 34 w 69"/>
                <a:gd name="T1" fmla="*/ 70 h 70"/>
                <a:gd name="T2" fmla="*/ 0 w 69"/>
                <a:gd name="T3" fmla="*/ 35 h 70"/>
                <a:gd name="T4" fmla="*/ 34 w 69"/>
                <a:gd name="T5" fmla="*/ 0 h 70"/>
                <a:gd name="T6" fmla="*/ 69 w 69"/>
                <a:gd name="T7" fmla="*/ 35 h 70"/>
                <a:gd name="T8" fmla="*/ 34 w 69"/>
                <a:gd name="T9" fmla="*/ 70 h 70"/>
                <a:gd name="T10" fmla="*/ 34 w 69"/>
                <a:gd name="T11" fmla="*/ 4 h 70"/>
                <a:gd name="T12" fmla="*/ 3 w 69"/>
                <a:gd name="T13" fmla="*/ 35 h 70"/>
                <a:gd name="T14" fmla="*/ 34 w 69"/>
                <a:gd name="T15" fmla="*/ 66 h 70"/>
                <a:gd name="T16" fmla="*/ 65 w 69"/>
                <a:gd name="T17" fmla="*/ 35 h 70"/>
                <a:gd name="T18" fmla="*/ 34 w 69"/>
                <a:gd name="T19" fmla="*/ 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70">
                  <a:moveTo>
                    <a:pt x="34" y="70"/>
                  </a:moveTo>
                  <a:cubicBezTo>
                    <a:pt x="15" y="70"/>
                    <a:pt x="0" y="54"/>
                    <a:pt x="0" y="35"/>
                  </a:cubicBezTo>
                  <a:cubicBezTo>
                    <a:pt x="0" y="16"/>
                    <a:pt x="15" y="0"/>
                    <a:pt x="34" y="0"/>
                  </a:cubicBezTo>
                  <a:cubicBezTo>
                    <a:pt x="53" y="0"/>
                    <a:pt x="69" y="16"/>
                    <a:pt x="69" y="35"/>
                  </a:cubicBezTo>
                  <a:cubicBezTo>
                    <a:pt x="69" y="54"/>
                    <a:pt x="53" y="70"/>
                    <a:pt x="34" y="70"/>
                  </a:cubicBezTo>
                  <a:close/>
                  <a:moveTo>
                    <a:pt x="34" y="4"/>
                  </a:moveTo>
                  <a:cubicBezTo>
                    <a:pt x="17" y="4"/>
                    <a:pt x="3" y="18"/>
                    <a:pt x="3" y="35"/>
                  </a:cubicBezTo>
                  <a:cubicBezTo>
                    <a:pt x="3" y="52"/>
                    <a:pt x="17" y="66"/>
                    <a:pt x="34" y="66"/>
                  </a:cubicBezTo>
                  <a:cubicBezTo>
                    <a:pt x="51" y="66"/>
                    <a:pt x="65" y="52"/>
                    <a:pt x="65" y="35"/>
                  </a:cubicBezTo>
                  <a:cubicBezTo>
                    <a:pt x="65" y="18"/>
                    <a:pt x="51" y="4"/>
                    <a:pt x="3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17" name="Freeform 172"/>
            <p:cNvSpPr>
              <a:spLocks noEditPoints="1"/>
            </p:cNvSpPr>
            <p:nvPr/>
          </p:nvSpPr>
          <p:spPr bwMode="auto">
            <a:xfrm>
              <a:off x="855663" y="3381375"/>
              <a:ext cx="325437" cy="322262"/>
            </a:xfrm>
            <a:custGeom>
              <a:avLst/>
              <a:gdLst>
                <a:gd name="T0" fmla="*/ 57 w 115"/>
                <a:gd name="T1" fmla="*/ 114 h 114"/>
                <a:gd name="T2" fmla="*/ 0 w 115"/>
                <a:gd name="T3" fmla="*/ 57 h 114"/>
                <a:gd name="T4" fmla="*/ 57 w 115"/>
                <a:gd name="T5" fmla="*/ 0 h 114"/>
                <a:gd name="T6" fmla="*/ 115 w 115"/>
                <a:gd name="T7" fmla="*/ 57 h 114"/>
                <a:gd name="T8" fmla="*/ 57 w 115"/>
                <a:gd name="T9" fmla="*/ 114 h 114"/>
                <a:gd name="T10" fmla="*/ 57 w 115"/>
                <a:gd name="T11" fmla="*/ 3 h 114"/>
                <a:gd name="T12" fmla="*/ 3 w 115"/>
                <a:gd name="T13" fmla="*/ 57 h 114"/>
                <a:gd name="T14" fmla="*/ 57 w 115"/>
                <a:gd name="T15" fmla="*/ 111 h 114"/>
                <a:gd name="T16" fmla="*/ 111 w 115"/>
                <a:gd name="T17" fmla="*/ 57 h 114"/>
                <a:gd name="T18" fmla="*/ 57 w 115"/>
                <a:gd name="T19" fmla="*/ 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14">
                  <a:moveTo>
                    <a:pt x="57" y="114"/>
                  </a:moveTo>
                  <a:cubicBezTo>
                    <a:pt x="26" y="114"/>
                    <a:pt x="0" y="89"/>
                    <a:pt x="0" y="57"/>
                  </a:cubicBezTo>
                  <a:cubicBezTo>
                    <a:pt x="0" y="25"/>
                    <a:pt x="26" y="0"/>
                    <a:pt x="57" y="0"/>
                  </a:cubicBezTo>
                  <a:cubicBezTo>
                    <a:pt x="89" y="0"/>
                    <a:pt x="115" y="25"/>
                    <a:pt x="115" y="57"/>
                  </a:cubicBezTo>
                  <a:cubicBezTo>
                    <a:pt x="115" y="89"/>
                    <a:pt x="89" y="114"/>
                    <a:pt x="57" y="114"/>
                  </a:cubicBezTo>
                  <a:close/>
                  <a:moveTo>
                    <a:pt x="57" y="3"/>
                  </a:moveTo>
                  <a:cubicBezTo>
                    <a:pt x="28" y="3"/>
                    <a:pt x="3" y="27"/>
                    <a:pt x="3" y="57"/>
                  </a:cubicBezTo>
                  <a:cubicBezTo>
                    <a:pt x="3" y="87"/>
                    <a:pt x="28" y="111"/>
                    <a:pt x="57" y="111"/>
                  </a:cubicBezTo>
                  <a:cubicBezTo>
                    <a:pt x="87" y="111"/>
                    <a:pt x="111" y="87"/>
                    <a:pt x="111" y="57"/>
                  </a:cubicBezTo>
                  <a:cubicBezTo>
                    <a:pt x="111" y="27"/>
                    <a:pt x="87" y="3"/>
                    <a:pt x="57"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18" name="Freeform 173"/>
            <p:cNvSpPr>
              <a:spLocks/>
            </p:cNvSpPr>
            <p:nvPr/>
          </p:nvSpPr>
          <p:spPr bwMode="auto">
            <a:xfrm>
              <a:off x="844550" y="3497263"/>
              <a:ext cx="523875" cy="795337"/>
            </a:xfrm>
            <a:custGeom>
              <a:avLst/>
              <a:gdLst>
                <a:gd name="T0" fmla="*/ 184 w 185"/>
                <a:gd name="T1" fmla="*/ 196 h 281"/>
                <a:gd name="T2" fmla="*/ 185 w 185"/>
                <a:gd name="T3" fmla="*/ 189 h 281"/>
                <a:gd name="T4" fmla="*/ 184 w 185"/>
                <a:gd name="T5" fmla="*/ 189 h 281"/>
                <a:gd name="T6" fmla="*/ 184 w 185"/>
                <a:gd name="T7" fmla="*/ 159 h 281"/>
                <a:gd name="T8" fmla="*/ 184 w 185"/>
                <a:gd name="T9" fmla="*/ 121 h 281"/>
                <a:gd name="T10" fmla="*/ 184 w 185"/>
                <a:gd name="T11" fmla="*/ 121 h 281"/>
                <a:gd name="T12" fmla="*/ 167 w 185"/>
                <a:gd name="T13" fmla="*/ 103 h 281"/>
                <a:gd name="T14" fmla="*/ 149 w 185"/>
                <a:gd name="T15" fmla="*/ 121 h 281"/>
                <a:gd name="T16" fmla="*/ 149 w 185"/>
                <a:gd name="T17" fmla="*/ 112 h 281"/>
                <a:gd name="T18" fmla="*/ 131 w 185"/>
                <a:gd name="T19" fmla="*/ 94 h 281"/>
                <a:gd name="T20" fmla="*/ 114 w 185"/>
                <a:gd name="T21" fmla="*/ 112 h 281"/>
                <a:gd name="T22" fmla="*/ 114 w 185"/>
                <a:gd name="T23" fmla="*/ 103 h 281"/>
                <a:gd name="T24" fmla="*/ 96 w 185"/>
                <a:gd name="T25" fmla="*/ 85 h 281"/>
                <a:gd name="T26" fmla="*/ 78 w 185"/>
                <a:gd name="T27" fmla="*/ 103 h 281"/>
                <a:gd name="T28" fmla="*/ 78 w 185"/>
                <a:gd name="T29" fmla="*/ 17 h 281"/>
                <a:gd name="T30" fmla="*/ 61 w 185"/>
                <a:gd name="T31" fmla="*/ 0 h 281"/>
                <a:gd name="T32" fmla="*/ 43 w 185"/>
                <a:gd name="T33" fmla="*/ 17 h 281"/>
                <a:gd name="T34" fmla="*/ 43 w 185"/>
                <a:gd name="T35" fmla="*/ 121 h 281"/>
                <a:gd name="T36" fmla="*/ 43 w 185"/>
                <a:gd name="T37" fmla="*/ 171 h 281"/>
                <a:gd name="T38" fmla="*/ 35 w 185"/>
                <a:gd name="T39" fmla="*/ 180 h 281"/>
                <a:gd name="T40" fmla="*/ 35 w 185"/>
                <a:gd name="T41" fmla="*/ 137 h 281"/>
                <a:gd name="T42" fmla="*/ 18 w 185"/>
                <a:gd name="T43" fmla="*/ 119 h 281"/>
                <a:gd name="T44" fmla="*/ 0 w 185"/>
                <a:gd name="T45" fmla="*/ 119 h 281"/>
                <a:gd name="T46" fmla="*/ 0 w 185"/>
                <a:gd name="T47" fmla="*/ 137 h 281"/>
                <a:gd name="T48" fmla="*/ 0 w 185"/>
                <a:gd name="T49" fmla="*/ 189 h 281"/>
                <a:gd name="T50" fmla="*/ 0 w 185"/>
                <a:gd name="T51" fmla="*/ 189 h 281"/>
                <a:gd name="T52" fmla="*/ 0 w 185"/>
                <a:gd name="T53" fmla="*/ 189 h 281"/>
                <a:gd name="T54" fmla="*/ 92 w 185"/>
                <a:gd name="T55" fmla="*/ 281 h 281"/>
                <a:gd name="T56" fmla="*/ 184 w 185"/>
                <a:gd name="T57" fmla="*/ 199 h 281"/>
                <a:gd name="T58" fmla="*/ 184 w 185"/>
                <a:gd name="T59" fmla="*/ 199 h 281"/>
                <a:gd name="T60" fmla="*/ 184 w 185"/>
                <a:gd name="T61" fmla="*/ 196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5" h="281">
                  <a:moveTo>
                    <a:pt x="184" y="196"/>
                  </a:moveTo>
                  <a:cubicBezTo>
                    <a:pt x="185" y="194"/>
                    <a:pt x="185" y="191"/>
                    <a:pt x="185" y="189"/>
                  </a:cubicBezTo>
                  <a:cubicBezTo>
                    <a:pt x="184" y="189"/>
                    <a:pt x="184" y="189"/>
                    <a:pt x="184" y="189"/>
                  </a:cubicBezTo>
                  <a:cubicBezTo>
                    <a:pt x="184" y="159"/>
                    <a:pt x="184" y="159"/>
                    <a:pt x="184" y="159"/>
                  </a:cubicBezTo>
                  <a:cubicBezTo>
                    <a:pt x="184" y="121"/>
                    <a:pt x="184" y="121"/>
                    <a:pt x="184" y="121"/>
                  </a:cubicBezTo>
                  <a:cubicBezTo>
                    <a:pt x="184" y="121"/>
                    <a:pt x="184" y="121"/>
                    <a:pt x="184" y="121"/>
                  </a:cubicBezTo>
                  <a:cubicBezTo>
                    <a:pt x="184" y="111"/>
                    <a:pt x="177" y="103"/>
                    <a:pt x="167" y="103"/>
                  </a:cubicBezTo>
                  <a:cubicBezTo>
                    <a:pt x="157" y="103"/>
                    <a:pt x="149" y="111"/>
                    <a:pt x="149" y="121"/>
                  </a:cubicBezTo>
                  <a:cubicBezTo>
                    <a:pt x="149" y="112"/>
                    <a:pt x="149" y="112"/>
                    <a:pt x="149" y="112"/>
                  </a:cubicBezTo>
                  <a:cubicBezTo>
                    <a:pt x="149" y="102"/>
                    <a:pt x="141" y="94"/>
                    <a:pt x="131" y="94"/>
                  </a:cubicBezTo>
                  <a:cubicBezTo>
                    <a:pt x="122" y="94"/>
                    <a:pt x="114" y="102"/>
                    <a:pt x="114" y="112"/>
                  </a:cubicBezTo>
                  <a:cubicBezTo>
                    <a:pt x="114" y="103"/>
                    <a:pt x="114" y="103"/>
                    <a:pt x="114" y="103"/>
                  </a:cubicBezTo>
                  <a:cubicBezTo>
                    <a:pt x="114" y="93"/>
                    <a:pt x="106" y="85"/>
                    <a:pt x="96" y="85"/>
                  </a:cubicBezTo>
                  <a:cubicBezTo>
                    <a:pt x="86" y="85"/>
                    <a:pt x="78" y="93"/>
                    <a:pt x="78" y="103"/>
                  </a:cubicBezTo>
                  <a:cubicBezTo>
                    <a:pt x="78" y="17"/>
                    <a:pt x="78" y="17"/>
                    <a:pt x="78" y="17"/>
                  </a:cubicBezTo>
                  <a:cubicBezTo>
                    <a:pt x="78" y="8"/>
                    <a:pt x="70" y="0"/>
                    <a:pt x="61" y="0"/>
                  </a:cubicBezTo>
                  <a:cubicBezTo>
                    <a:pt x="51" y="0"/>
                    <a:pt x="43" y="8"/>
                    <a:pt x="43" y="17"/>
                  </a:cubicBezTo>
                  <a:cubicBezTo>
                    <a:pt x="43" y="121"/>
                    <a:pt x="43" y="121"/>
                    <a:pt x="43" y="121"/>
                  </a:cubicBezTo>
                  <a:cubicBezTo>
                    <a:pt x="43" y="171"/>
                    <a:pt x="43" y="171"/>
                    <a:pt x="43" y="171"/>
                  </a:cubicBezTo>
                  <a:cubicBezTo>
                    <a:pt x="43" y="175"/>
                    <a:pt x="41" y="180"/>
                    <a:pt x="35" y="180"/>
                  </a:cubicBezTo>
                  <a:cubicBezTo>
                    <a:pt x="35" y="137"/>
                    <a:pt x="35" y="137"/>
                    <a:pt x="35" y="137"/>
                  </a:cubicBezTo>
                  <a:cubicBezTo>
                    <a:pt x="35" y="127"/>
                    <a:pt x="28" y="119"/>
                    <a:pt x="18" y="119"/>
                  </a:cubicBezTo>
                  <a:cubicBezTo>
                    <a:pt x="0" y="119"/>
                    <a:pt x="0" y="119"/>
                    <a:pt x="0" y="119"/>
                  </a:cubicBezTo>
                  <a:cubicBezTo>
                    <a:pt x="0" y="137"/>
                    <a:pt x="0" y="137"/>
                    <a:pt x="0" y="137"/>
                  </a:cubicBezTo>
                  <a:cubicBezTo>
                    <a:pt x="0" y="189"/>
                    <a:pt x="0" y="189"/>
                    <a:pt x="0" y="189"/>
                  </a:cubicBezTo>
                  <a:cubicBezTo>
                    <a:pt x="0" y="189"/>
                    <a:pt x="0" y="189"/>
                    <a:pt x="0" y="189"/>
                  </a:cubicBezTo>
                  <a:cubicBezTo>
                    <a:pt x="0" y="189"/>
                    <a:pt x="0" y="189"/>
                    <a:pt x="0" y="189"/>
                  </a:cubicBezTo>
                  <a:cubicBezTo>
                    <a:pt x="0" y="240"/>
                    <a:pt x="41" y="281"/>
                    <a:pt x="92" y="281"/>
                  </a:cubicBezTo>
                  <a:cubicBezTo>
                    <a:pt x="140" y="281"/>
                    <a:pt x="179" y="245"/>
                    <a:pt x="184" y="199"/>
                  </a:cubicBezTo>
                  <a:cubicBezTo>
                    <a:pt x="184" y="199"/>
                    <a:pt x="184" y="199"/>
                    <a:pt x="184" y="199"/>
                  </a:cubicBezTo>
                  <a:lnTo>
                    <a:pt x="184" y="196"/>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764" name="Group 763"/>
          <p:cNvGrpSpPr/>
          <p:nvPr/>
        </p:nvGrpSpPr>
        <p:grpSpPr>
          <a:xfrm>
            <a:off x="1879658" y="4758053"/>
            <a:ext cx="670309" cy="976319"/>
            <a:chOff x="1752600" y="4260851"/>
            <a:chExt cx="657225" cy="957262"/>
          </a:xfrm>
        </p:grpSpPr>
        <p:sp>
          <p:nvSpPr>
            <p:cNvPr id="723" name="Freeform 178"/>
            <p:cNvSpPr>
              <a:spLocks/>
            </p:cNvSpPr>
            <p:nvPr/>
          </p:nvSpPr>
          <p:spPr bwMode="auto">
            <a:xfrm>
              <a:off x="1752600" y="4479926"/>
              <a:ext cx="112713" cy="130175"/>
            </a:xfrm>
            <a:custGeom>
              <a:avLst/>
              <a:gdLst>
                <a:gd name="T0" fmla="*/ 8 w 40"/>
                <a:gd name="T1" fmla="*/ 46 h 46"/>
                <a:gd name="T2" fmla="*/ 40 w 40"/>
                <a:gd name="T3" fmla="*/ 46 h 46"/>
                <a:gd name="T4" fmla="*/ 40 w 40"/>
                <a:gd name="T5" fmla="*/ 0 h 46"/>
                <a:gd name="T6" fmla="*/ 8 w 40"/>
                <a:gd name="T7" fmla="*/ 0 h 46"/>
                <a:gd name="T8" fmla="*/ 0 w 40"/>
                <a:gd name="T9" fmla="*/ 8 h 46"/>
                <a:gd name="T10" fmla="*/ 0 w 40"/>
                <a:gd name="T11" fmla="*/ 38 h 46"/>
                <a:gd name="T12" fmla="*/ 8 w 40"/>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40" h="46">
                  <a:moveTo>
                    <a:pt x="8" y="46"/>
                  </a:moveTo>
                  <a:cubicBezTo>
                    <a:pt x="40" y="46"/>
                    <a:pt x="40" y="46"/>
                    <a:pt x="40" y="46"/>
                  </a:cubicBezTo>
                  <a:cubicBezTo>
                    <a:pt x="40" y="0"/>
                    <a:pt x="40" y="0"/>
                    <a:pt x="40" y="0"/>
                  </a:cubicBezTo>
                  <a:cubicBezTo>
                    <a:pt x="8" y="0"/>
                    <a:pt x="8" y="0"/>
                    <a:pt x="8" y="0"/>
                  </a:cubicBezTo>
                  <a:cubicBezTo>
                    <a:pt x="4" y="0"/>
                    <a:pt x="0" y="4"/>
                    <a:pt x="0" y="8"/>
                  </a:cubicBezTo>
                  <a:cubicBezTo>
                    <a:pt x="0" y="38"/>
                    <a:pt x="0" y="38"/>
                    <a:pt x="0" y="38"/>
                  </a:cubicBezTo>
                  <a:cubicBezTo>
                    <a:pt x="0" y="42"/>
                    <a:pt x="4" y="46"/>
                    <a:pt x="8" y="4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24" name="Rectangle 179"/>
            <p:cNvSpPr>
              <a:spLocks noChangeArrowheads="1"/>
            </p:cNvSpPr>
            <p:nvPr/>
          </p:nvSpPr>
          <p:spPr bwMode="auto">
            <a:xfrm>
              <a:off x="1792288" y="4610101"/>
              <a:ext cx="44450" cy="134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25" name="Rectangle 180"/>
            <p:cNvSpPr>
              <a:spLocks noChangeArrowheads="1"/>
            </p:cNvSpPr>
            <p:nvPr/>
          </p:nvSpPr>
          <p:spPr bwMode="auto">
            <a:xfrm>
              <a:off x="1792288" y="4610101"/>
              <a:ext cx="44450" cy="44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26" name="Rectangle 181"/>
            <p:cNvSpPr>
              <a:spLocks noChangeArrowheads="1"/>
            </p:cNvSpPr>
            <p:nvPr/>
          </p:nvSpPr>
          <p:spPr bwMode="auto">
            <a:xfrm>
              <a:off x="1792288" y="4821238"/>
              <a:ext cx="44450" cy="1000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27" name="Rectangle 182"/>
            <p:cNvSpPr>
              <a:spLocks noChangeArrowheads="1"/>
            </p:cNvSpPr>
            <p:nvPr/>
          </p:nvSpPr>
          <p:spPr bwMode="auto">
            <a:xfrm>
              <a:off x="1792288" y="4821238"/>
              <a:ext cx="44450"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28" name="Freeform 183"/>
            <p:cNvSpPr>
              <a:spLocks/>
            </p:cNvSpPr>
            <p:nvPr/>
          </p:nvSpPr>
          <p:spPr bwMode="auto">
            <a:xfrm>
              <a:off x="1766888" y="4686301"/>
              <a:ext cx="96838" cy="134938"/>
            </a:xfrm>
            <a:custGeom>
              <a:avLst/>
              <a:gdLst>
                <a:gd name="T0" fmla="*/ 34 w 34"/>
                <a:gd name="T1" fmla="*/ 38 h 48"/>
                <a:gd name="T2" fmla="*/ 24 w 34"/>
                <a:gd name="T3" fmla="*/ 48 h 48"/>
                <a:gd name="T4" fmla="*/ 10 w 34"/>
                <a:gd name="T5" fmla="*/ 48 h 48"/>
                <a:gd name="T6" fmla="*/ 0 w 34"/>
                <a:gd name="T7" fmla="*/ 38 h 48"/>
                <a:gd name="T8" fmla="*/ 0 w 34"/>
                <a:gd name="T9" fmla="*/ 10 h 48"/>
                <a:gd name="T10" fmla="*/ 10 w 34"/>
                <a:gd name="T11" fmla="*/ 0 h 48"/>
                <a:gd name="T12" fmla="*/ 24 w 34"/>
                <a:gd name="T13" fmla="*/ 0 h 48"/>
                <a:gd name="T14" fmla="*/ 34 w 34"/>
                <a:gd name="T15" fmla="*/ 10 h 48"/>
                <a:gd name="T16" fmla="*/ 34 w 34"/>
                <a:gd name="T17" fmla="*/ 3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48">
                  <a:moveTo>
                    <a:pt x="34" y="38"/>
                  </a:moveTo>
                  <a:cubicBezTo>
                    <a:pt x="34" y="43"/>
                    <a:pt x="29" y="48"/>
                    <a:pt x="24" y="48"/>
                  </a:cubicBezTo>
                  <a:cubicBezTo>
                    <a:pt x="10" y="48"/>
                    <a:pt x="10" y="48"/>
                    <a:pt x="10" y="48"/>
                  </a:cubicBezTo>
                  <a:cubicBezTo>
                    <a:pt x="5" y="48"/>
                    <a:pt x="0" y="43"/>
                    <a:pt x="0" y="38"/>
                  </a:cubicBezTo>
                  <a:cubicBezTo>
                    <a:pt x="0" y="10"/>
                    <a:pt x="0" y="10"/>
                    <a:pt x="0" y="10"/>
                  </a:cubicBezTo>
                  <a:cubicBezTo>
                    <a:pt x="0" y="5"/>
                    <a:pt x="5" y="0"/>
                    <a:pt x="10" y="0"/>
                  </a:cubicBezTo>
                  <a:cubicBezTo>
                    <a:pt x="24" y="0"/>
                    <a:pt x="24" y="0"/>
                    <a:pt x="24" y="0"/>
                  </a:cubicBezTo>
                  <a:cubicBezTo>
                    <a:pt x="29" y="0"/>
                    <a:pt x="34" y="5"/>
                    <a:pt x="34" y="10"/>
                  </a:cubicBezTo>
                  <a:lnTo>
                    <a:pt x="34" y="3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29" name="Rectangle 184"/>
            <p:cNvSpPr>
              <a:spLocks noChangeArrowheads="1"/>
            </p:cNvSpPr>
            <p:nvPr/>
          </p:nvSpPr>
          <p:spPr bwMode="auto">
            <a:xfrm>
              <a:off x="1968500" y="4676776"/>
              <a:ext cx="236538" cy="130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30" name="Rectangle 185"/>
            <p:cNvSpPr>
              <a:spLocks noChangeArrowheads="1"/>
            </p:cNvSpPr>
            <p:nvPr/>
          </p:nvSpPr>
          <p:spPr bwMode="auto">
            <a:xfrm>
              <a:off x="1968500" y="4651376"/>
              <a:ext cx="236538"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31" name="Rectangle 186"/>
            <p:cNvSpPr>
              <a:spLocks noChangeArrowheads="1"/>
            </p:cNvSpPr>
            <p:nvPr/>
          </p:nvSpPr>
          <p:spPr bwMode="auto">
            <a:xfrm>
              <a:off x="1865313" y="4433888"/>
              <a:ext cx="433388" cy="2206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32" name="Freeform 187"/>
            <p:cNvSpPr>
              <a:spLocks/>
            </p:cNvSpPr>
            <p:nvPr/>
          </p:nvSpPr>
          <p:spPr bwMode="auto">
            <a:xfrm>
              <a:off x="1944688" y="4297363"/>
              <a:ext cx="284163" cy="142875"/>
            </a:xfrm>
            <a:custGeom>
              <a:avLst/>
              <a:gdLst>
                <a:gd name="T0" fmla="*/ 50 w 100"/>
                <a:gd name="T1" fmla="*/ 0 h 50"/>
                <a:gd name="T2" fmla="*/ 0 w 100"/>
                <a:gd name="T3" fmla="*/ 50 h 50"/>
                <a:gd name="T4" fmla="*/ 100 w 100"/>
                <a:gd name="T5" fmla="*/ 50 h 50"/>
                <a:gd name="T6" fmla="*/ 50 w 100"/>
                <a:gd name="T7" fmla="*/ 0 h 50"/>
              </a:gdLst>
              <a:ahLst/>
              <a:cxnLst>
                <a:cxn ang="0">
                  <a:pos x="T0" y="T1"/>
                </a:cxn>
                <a:cxn ang="0">
                  <a:pos x="T2" y="T3"/>
                </a:cxn>
                <a:cxn ang="0">
                  <a:pos x="T4" y="T5"/>
                </a:cxn>
                <a:cxn ang="0">
                  <a:pos x="T6" y="T7"/>
                </a:cxn>
              </a:cxnLst>
              <a:rect l="0" t="0" r="r" b="b"/>
              <a:pathLst>
                <a:path w="100" h="50">
                  <a:moveTo>
                    <a:pt x="50" y="0"/>
                  </a:moveTo>
                  <a:cubicBezTo>
                    <a:pt x="22" y="0"/>
                    <a:pt x="0" y="22"/>
                    <a:pt x="0" y="50"/>
                  </a:cubicBezTo>
                  <a:cubicBezTo>
                    <a:pt x="100" y="50"/>
                    <a:pt x="100" y="50"/>
                    <a:pt x="100" y="50"/>
                  </a:cubicBezTo>
                  <a:cubicBezTo>
                    <a:pt x="100" y="22"/>
                    <a:pt x="77" y="0"/>
                    <a:pt x="50"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33" name="Oval 188"/>
            <p:cNvSpPr>
              <a:spLocks noChangeArrowheads="1"/>
            </p:cNvSpPr>
            <p:nvPr/>
          </p:nvSpPr>
          <p:spPr bwMode="auto">
            <a:xfrm>
              <a:off x="1998663" y="4362451"/>
              <a:ext cx="36513"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34" name="Oval 189"/>
            <p:cNvSpPr>
              <a:spLocks noChangeArrowheads="1"/>
            </p:cNvSpPr>
            <p:nvPr/>
          </p:nvSpPr>
          <p:spPr bwMode="auto">
            <a:xfrm>
              <a:off x="2138363" y="4362451"/>
              <a:ext cx="36513"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35" name="Freeform 190"/>
            <p:cNvSpPr>
              <a:spLocks/>
            </p:cNvSpPr>
            <p:nvPr/>
          </p:nvSpPr>
          <p:spPr bwMode="auto">
            <a:xfrm>
              <a:off x="1958975" y="4498976"/>
              <a:ext cx="246063" cy="90488"/>
            </a:xfrm>
            <a:custGeom>
              <a:avLst/>
              <a:gdLst>
                <a:gd name="T0" fmla="*/ 87 w 87"/>
                <a:gd name="T1" fmla="*/ 16 h 32"/>
                <a:gd name="T2" fmla="*/ 71 w 87"/>
                <a:gd name="T3" fmla="*/ 32 h 32"/>
                <a:gd name="T4" fmla="*/ 16 w 87"/>
                <a:gd name="T5" fmla="*/ 32 h 32"/>
                <a:gd name="T6" fmla="*/ 0 w 87"/>
                <a:gd name="T7" fmla="*/ 16 h 32"/>
                <a:gd name="T8" fmla="*/ 0 w 87"/>
                <a:gd name="T9" fmla="*/ 16 h 32"/>
                <a:gd name="T10" fmla="*/ 16 w 87"/>
                <a:gd name="T11" fmla="*/ 0 h 32"/>
                <a:gd name="T12" fmla="*/ 71 w 87"/>
                <a:gd name="T13" fmla="*/ 0 h 32"/>
                <a:gd name="T14" fmla="*/ 87 w 87"/>
                <a:gd name="T15" fmla="*/ 16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32">
                  <a:moveTo>
                    <a:pt x="87" y="16"/>
                  </a:moveTo>
                  <a:cubicBezTo>
                    <a:pt x="87" y="25"/>
                    <a:pt x="79" y="32"/>
                    <a:pt x="71" y="32"/>
                  </a:cubicBezTo>
                  <a:cubicBezTo>
                    <a:pt x="16" y="32"/>
                    <a:pt x="16" y="32"/>
                    <a:pt x="16" y="32"/>
                  </a:cubicBezTo>
                  <a:cubicBezTo>
                    <a:pt x="7" y="32"/>
                    <a:pt x="0" y="25"/>
                    <a:pt x="0" y="16"/>
                  </a:cubicBezTo>
                  <a:cubicBezTo>
                    <a:pt x="0" y="16"/>
                    <a:pt x="0" y="16"/>
                    <a:pt x="0" y="16"/>
                  </a:cubicBezTo>
                  <a:cubicBezTo>
                    <a:pt x="0" y="7"/>
                    <a:pt x="7" y="0"/>
                    <a:pt x="16" y="0"/>
                  </a:cubicBezTo>
                  <a:cubicBezTo>
                    <a:pt x="71" y="0"/>
                    <a:pt x="71" y="0"/>
                    <a:pt x="71" y="0"/>
                  </a:cubicBezTo>
                  <a:cubicBezTo>
                    <a:pt x="79" y="0"/>
                    <a:pt x="87" y="7"/>
                    <a:pt x="87"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36" name="Freeform 191"/>
            <p:cNvSpPr>
              <a:spLocks/>
            </p:cNvSpPr>
            <p:nvPr/>
          </p:nvSpPr>
          <p:spPr bwMode="auto">
            <a:xfrm>
              <a:off x="2074863" y="4521201"/>
              <a:ext cx="11113" cy="53975"/>
            </a:xfrm>
            <a:custGeom>
              <a:avLst/>
              <a:gdLst>
                <a:gd name="T0" fmla="*/ 4 w 4"/>
                <a:gd name="T1" fmla="*/ 17 h 19"/>
                <a:gd name="T2" fmla="*/ 2 w 4"/>
                <a:gd name="T3" fmla="*/ 19 h 19"/>
                <a:gd name="T4" fmla="*/ 2 w 4"/>
                <a:gd name="T5" fmla="*/ 19 h 19"/>
                <a:gd name="T6" fmla="*/ 0 w 4"/>
                <a:gd name="T7" fmla="*/ 17 h 19"/>
                <a:gd name="T8" fmla="*/ 0 w 4"/>
                <a:gd name="T9" fmla="*/ 1 h 19"/>
                <a:gd name="T10" fmla="*/ 2 w 4"/>
                <a:gd name="T11" fmla="*/ 0 h 19"/>
                <a:gd name="T12" fmla="*/ 2 w 4"/>
                <a:gd name="T13" fmla="*/ 0 h 19"/>
                <a:gd name="T14" fmla="*/ 4 w 4"/>
                <a:gd name="T15" fmla="*/ 1 h 19"/>
                <a:gd name="T16" fmla="*/ 4 w 4"/>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9">
                  <a:moveTo>
                    <a:pt x="4" y="17"/>
                  </a:moveTo>
                  <a:cubicBezTo>
                    <a:pt x="4" y="18"/>
                    <a:pt x="3" y="19"/>
                    <a:pt x="2" y="19"/>
                  </a:cubicBezTo>
                  <a:cubicBezTo>
                    <a:pt x="2" y="19"/>
                    <a:pt x="2" y="19"/>
                    <a:pt x="2" y="19"/>
                  </a:cubicBezTo>
                  <a:cubicBezTo>
                    <a:pt x="1" y="19"/>
                    <a:pt x="0" y="18"/>
                    <a:pt x="0" y="17"/>
                  </a:cubicBezTo>
                  <a:cubicBezTo>
                    <a:pt x="0" y="1"/>
                    <a:pt x="0" y="1"/>
                    <a:pt x="0" y="1"/>
                  </a:cubicBezTo>
                  <a:cubicBezTo>
                    <a:pt x="0" y="0"/>
                    <a:pt x="1" y="0"/>
                    <a:pt x="2" y="0"/>
                  </a:cubicBezTo>
                  <a:cubicBezTo>
                    <a:pt x="2" y="0"/>
                    <a:pt x="2" y="0"/>
                    <a:pt x="2" y="0"/>
                  </a:cubicBezTo>
                  <a:cubicBezTo>
                    <a:pt x="3" y="0"/>
                    <a:pt x="4" y="0"/>
                    <a:pt x="4" y="1"/>
                  </a:cubicBezTo>
                  <a:lnTo>
                    <a:pt x="4" y="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37" name="Freeform 192"/>
            <p:cNvSpPr>
              <a:spLocks/>
            </p:cNvSpPr>
            <p:nvPr/>
          </p:nvSpPr>
          <p:spPr bwMode="auto">
            <a:xfrm>
              <a:off x="2049463" y="4521201"/>
              <a:ext cx="9525" cy="53975"/>
            </a:xfrm>
            <a:custGeom>
              <a:avLst/>
              <a:gdLst>
                <a:gd name="T0" fmla="*/ 3 w 3"/>
                <a:gd name="T1" fmla="*/ 17 h 19"/>
                <a:gd name="T2" fmla="*/ 2 w 3"/>
                <a:gd name="T3" fmla="*/ 19 h 19"/>
                <a:gd name="T4" fmla="*/ 2 w 3"/>
                <a:gd name="T5" fmla="*/ 19 h 19"/>
                <a:gd name="T6" fmla="*/ 0 w 3"/>
                <a:gd name="T7" fmla="*/ 17 h 19"/>
                <a:gd name="T8" fmla="*/ 0 w 3"/>
                <a:gd name="T9" fmla="*/ 1 h 19"/>
                <a:gd name="T10" fmla="*/ 2 w 3"/>
                <a:gd name="T11" fmla="*/ 0 h 19"/>
                <a:gd name="T12" fmla="*/ 2 w 3"/>
                <a:gd name="T13" fmla="*/ 0 h 19"/>
                <a:gd name="T14" fmla="*/ 3 w 3"/>
                <a:gd name="T15" fmla="*/ 1 h 19"/>
                <a:gd name="T16" fmla="*/ 3 w 3"/>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9">
                  <a:moveTo>
                    <a:pt x="3" y="17"/>
                  </a:moveTo>
                  <a:cubicBezTo>
                    <a:pt x="3" y="18"/>
                    <a:pt x="3" y="19"/>
                    <a:pt x="2" y="19"/>
                  </a:cubicBezTo>
                  <a:cubicBezTo>
                    <a:pt x="2" y="19"/>
                    <a:pt x="2" y="19"/>
                    <a:pt x="2" y="19"/>
                  </a:cubicBezTo>
                  <a:cubicBezTo>
                    <a:pt x="1" y="19"/>
                    <a:pt x="0" y="18"/>
                    <a:pt x="0" y="17"/>
                  </a:cubicBezTo>
                  <a:cubicBezTo>
                    <a:pt x="0" y="1"/>
                    <a:pt x="0" y="1"/>
                    <a:pt x="0" y="1"/>
                  </a:cubicBezTo>
                  <a:cubicBezTo>
                    <a:pt x="0" y="0"/>
                    <a:pt x="1" y="0"/>
                    <a:pt x="2" y="0"/>
                  </a:cubicBezTo>
                  <a:cubicBezTo>
                    <a:pt x="2" y="0"/>
                    <a:pt x="2" y="0"/>
                    <a:pt x="2" y="0"/>
                  </a:cubicBezTo>
                  <a:cubicBezTo>
                    <a:pt x="3" y="0"/>
                    <a:pt x="3" y="0"/>
                    <a:pt x="3" y="1"/>
                  </a:cubicBezTo>
                  <a:lnTo>
                    <a:pt x="3" y="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38" name="Freeform 193"/>
            <p:cNvSpPr>
              <a:spLocks/>
            </p:cNvSpPr>
            <p:nvPr/>
          </p:nvSpPr>
          <p:spPr bwMode="auto">
            <a:xfrm>
              <a:off x="2020888" y="4521201"/>
              <a:ext cx="12700" cy="53975"/>
            </a:xfrm>
            <a:custGeom>
              <a:avLst/>
              <a:gdLst>
                <a:gd name="T0" fmla="*/ 4 w 4"/>
                <a:gd name="T1" fmla="*/ 17 h 19"/>
                <a:gd name="T2" fmla="*/ 2 w 4"/>
                <a:gd name="T3" fmla="*/ 19 h 19"/>
                <a:gd name="T4" fmla="*/ 2 w 4"/>
                <a:gd name="T5" fmla="*/ 19 h 19"/>
                <a:gd name="T6" fmla="*/ 0 w 4"/>
                <a:gd name="T7" fmla="*/ 17 h 19"/>
                <a:gd name="T8" fmla="*/ 0 w 4"/>
                <a:gd name="T9" fmla="*/ 1 h 19"/>
                <a:gd name="T10" fmla="*/ 2 w 4"/>
                <a:gd name="T11" fmla="*/ 0 h 19"/>
                <a:gd name="T12" fmla="*/ 2 w 4"/>
                <a:gd name="T13" fmla="*/ 0 h 19"/>
                <a:gd name="T14" fmla="*/ 4 w 4"/>
                <a:gd name="T15" fmla="*/ 1 h 19"/>
                <a:gd name="T16" fmla="*/ 4 w 4"/>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9">
                  <a:moveTo>
                    <a:pt x="4" y="17"/>
                  </a:moveTo>
                  <a:cubicBezTo>
                    <a:pt x="4" y="18"/>
                    <a:pt x="3" y="19"/>
                    <a:pt x="2" y="19"/>
                  </a:cubicBezTo>
                  <a:cubicBezTo>
                    <a:pt x="2" y="19"/>
                    <a:pt x="2" y="19"/>
                    <a:pt x="2" y="19"/>
                  </a:cubicBezTo>
                  <a:cubicBezTo>
                    <a:pt x="1" y="19"/>
                    <a:pt x="0" y="18"/>
                    <a:pt x="0" y="17"/>
                  </a:cubicBezTo>
                  <a:cubicBezTo>
                    <a:pt x="0" y="1"/>
                    <a:pt x="0" y="1"/>
                    <a:pt x="0" y="1"/>
                  </a:cubicBezTo>
                  <a:cubicBezTo>
                    <a:pt x="0" y="0"/>
                    <a:pt x="1" y="0"/>
                    <a:pt x="2" y="0"/>
                  </a:cubicBezTo>
                  <a:cubicBezTo>
                    <a:pt x="2" y="0"/>
                    <a:pt x="2" y="0"/>
                    <a:pt x="2" y="0"/>
                  </a:cubicBezTo>
                  <a:cubicBezTo>
                    <a:pt x="3" y="0"/>
                    <a:pt x="4" y="0"/>
                    <a:pt x="4" y="1"/>
                  </a:cubicBezTo>
                  <a:lnTo>
                    <a:pt x="4" y="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39" name="Freeform 194"/>
            <p:cNvSpPr>
              <a:spLocks/>
            </p:cNvSpPr>
            <p:nvPr/>
          </p:nvSpPr>
          <p:spPr bwMode="auto">
            <a:xfrm>
              <a:off x="1995488" y="4521201"/>
              <a:ext cx="9525" cy="53975"/>
            </a:xfrm>
            <a:custGeom>
              <a:avLst/>
              <a:gdLst>
                <a:gd name="T0" fmla="*/ 3 w 3"/>
                <a:gd name="T1" fmla="*/ 17 h 19"/>
                <a:gd name="T2" fmla="*/ 1 w 3"/>
                <a:gd name="T3" fmla="*/ 19 h 19"/>
                <a:gd name="T4" fmla="*/ 1 w 3"/>
                <a:gd name="T5" fmla="*/ 19 h 19"/>
                <a:gd name="T6" fmla="*/ 0 w 3"/>
                <a:gd name="T7" fmla="*/ 17 h 19"/>
                <a:gd name="T8" fmla="*/ 0 w 3"/>
                <a:gd name="T9" fmla="*/ 1 h 19"/>
                <a:gd name="T10" fmla="*/ 1 w 3"/>
                <a:gd name="T11" fmla="*/ 0 h 19"/>
                <a:gd name="T12" fmla="*/ 1 w 3"/>
                <a:gd name="T13" fmla="*/ 0 h 19"/>
                <a:gd name="T14" fmla="*/ 3 w 3"/>
                <a:gd name="T15" fmla="*/ 1 h 19"/>
                <a:gd name="T16" fmla="*/ 3 w 3"/>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9">
                  <a:moveTo>
                    <a:pt x="3" y="17"/>
                  </a:moveTo>
                  <a:cubicBezTo>
                    <a:pt x="3" y="18"/>
                    <a:pt x="2" y="19"/>
                    <a:pt x="1" y="19"/>
                  </a:cubicBezTo>
                  <a:cubicBezTo>
                    <a:pt x="1" y="19"/>
                    <a:pt x="1" y="19"/>
                    <a:pt x="1" y="19"/>
                  </a:cubicBezTo>
                  <a:cubicBezTo>
                    <a:pt x="0" y="19"/>
                    <a:pt x="0" y="18"/>
                    <a:pt x="0" y="17"/>
                  </a:cubicBezTo>
                  <a:cubicBezTo>
                    <a:pt x="0" y="1"/>
                    <a:pt x="0" y="1"/>
                    <a:pt x="0" y="1"/>
                  </a:cubicBezTo>
                  <a:cubicBezTo>
                    <a:pt x="0" y="0"/>
                    <a:pt x="0" y="0"/>
                    <a:pt x="1" y="0"/>
                  </a:cubicBezTo>
                  <a:cubicBezTo>
                    <a:pt x="1" y="0"/>
                    <a:pt x="1" y="0"/>
                    <a:pt x="1" y="0"/>
                  </a:cubicBezTo>
                  <a:cubicBezTo>
                    <a:pt x="2" y="0"/>
                    <a:pt x="3" y="0"/>
                    <a:pt x="3" y="1"/>
                  </a:cubicBezTo>
                  <a:lnTo>
                    <a:pt x="3" y="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40" name="Freeform 195"/>
            <p:cNvSpPr>
              <a:spLocks/>
            </p:cNvSpPr>
            <p:nvPr/>
          </p:nvSpPr>
          <p:spPr bwMode="auto">
            <a:xfrm>
              <a:off x="2157413" y="4521201"/>
              <a:ext cx="11113" cy="53975"/>
            </a:xfrm>
            <a:custGeom>
              <a:avLst/>
              <a:gdLst>
                <a:gd name="T0" fmla="*/ 4 w 4"/>
                <a:gd name="T1" fmla="*/ 17 h 19"/>
                <a:gd name="T2" fmla="*/ 2 w 4"/>
                <a:gd name="T3" fmla="*/ 19 h 19"/>
                <a:gd name="T4" fmla="*/ 2 w 4"/>
                <a:gd name="T5" fmla="*/ 19 h 19"/>
                <a:gd name="T6" fmla="*/ 0 w 4"/>
                <a:gd name="T7" fmla="*/ 17 h 19"/>
                <a:gd name="T8" fmla="*/ 0 w 4"/>
                <a:gd name="T9" fmla="*/ 1 h 19"/>
                <a:gd name="T10" fmla="*/ 2 w 4"/>
                <a:gd name="T11" fmla="*/ 0 h 19"/>
                <a:gd name="T12" fmla="*/ 2 w 4"/>
                <a:gd name="T13" fmla="*/ 0 h 19"/>
                <a:gd name="T14" fmla="*/ 4 w 4"/>
                <a:gd name="T15" fmla="*/ 1 h 19"/>
                <a:gd name="T16" fmla="*/ 4 w 4"/>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9">
                  <a:moveTo>
                    <a:pt x="4" y="17"/>
                  </a:moveTo>
                  <a:cubicBezTo>
                    <a:pt x="4" y="18"/>
                    <a:pt x="3" y="19"/>
                    <a:pt x="2" y="19"/>
                  </a:cubicBezTo>
                  <a:cubicBezTo>
                    <a:pt x="2" y="19"/>
                    <a:pt x="2" y="19"/>
                    <a:pt x="2" y="19"/>
                  </a:cubicBezTo>
                  <a:cubicBezTo>
                    <a:pt x="1" y="19"/>
                    <a:pt x="0" y="18"/>
                    <a:pt x="0" y="17"/>
                  </a:cubicBezTo>
                  <a:cubicBezTo>
                    <a:pt x="0" y="1"/>
                    <a:pt x="0" y="1"/>
                    <a:pt x="0" y="1"/>
                  </a:cubicBezTo>
                  <a:cubicBezTo>
                    <a:pt x="0" y="0"/>
                    <a:pt x="1" y="0"/>
                    <a:pt x="2" y="0"/>
                  </a:cubicBezTo>
                  <a:cubicBezTo>
                    <a:pt x="2" y="0"/>
                    <a:pt x="2" y="0"/>
                    <a:pt x="2" y="0"/>
                  </a:cubicBezTo>
                  <a:cubicBezTo>
                    <a:pt x="3" y="0"/>
                    <a:pt x="4" y="0"/>
                    <a:pt x="4" y="1"/>
                  </a:cubicBezTo>
                  <a:lnTo>
                    <a:pt x="4" y="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41" name="Freeform 196"/>
            <p:cNvSpPr>
              <a:spLocks/>
            </p:cNvSpPr>
            <p:nvPr/>
          </p:nvSpPr>
          <p:spPr bwMode="auto">
            <a:xfrm>
              <a:off x="2128838" y="4521201"/>
              <a:ext cx="11113" cy="53975"/>
            </a:xfrm>
            <a:custGeom>
              <a:avLst/>
              <a:gdLst>
                <a:gd name="T0" fmla="*/ 4 w 4"/>
                <a:gd name="T1" fmla="*/ 17 h 19"/>
                <a:gd name="T2" fmla="*/ 2 w 4"/>
                <a:gd name="T3" fmla="*/ 19 h 19"/>
                <a:gd name="T4" fmla="*/ 2 w 4"/>
                <a:gd name="T5" fmla="*/ 19 h 19"/>
                <a:gd name="T6" fmla="*/ 0 w 4"/>
                <a:gd name="T7" fmla="*/ 17 h 19"/>
                <a:gd name="T8" fmla="*/ 0 w 4"/>
                <a:gd name="T9" fmla="*/ 1 h 19"/>
                <a:gd name="T10" fmla="*/ 2 w 4"/>
                <a:gd name="T11" fmla="*/ 0 h 19"/>
                <a:gd name="T12" fmla="*/ 2 w 4"/>
                <a:gd name="T13" fmla="*/ 0 h 19"/>
                <a:gd name="T14" fmla="*/ 4 w 4"/>
                <a:gd name="T15" fmla="*/ 1 h 19"/>
                <a:gd name="T16" fmla="*/ 4 w 4"/>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9">
                  <a:moveTo>
                    <a:pt x="4" y="17"/>
                  </a:moveTo>
                  <a:cubicBezTo>
                    <a:pt x="4" y="18"/>
                    <a:pt x="3" y="19"/>
                    <a:pt x="2" y="19"/>
                  </a:cubicBezTo>
                  <a:cubicBezTo>
                    <a:pt x="2" y="19"/>
                    <a:pt x="2" y="19"/>
                    <a:pt x="2" y="19"/>
                  </a:cubicBezTo>
                  <a:cubicBezTo>
                    <a:pt x="1" y="19"/>
                    <a:pt x="0" y="18"/>
                    <a:pt x="0" y="17"/>
                  </a:cubicBezTo>
                  <a:cubicBezTo>
                    <a:pt x="0" y="1"/>
                    <a:pt x="0" y="1"/>
                    <a:pt x="0" y="1"/>
                  </a:cubicBezTo>
                  <a:cubicBezTo>
                    <a:pt x="0" y="0"/>
                    <a:pt x="1" y="0"/>
                    <a:pt x="2" y="0"/>
                  </a:cubicBezTo>
                  <a:cubicBezTo>
                    <a:pt x="2" y="0"/>
                    <a:pt x="2" y="0"/>
                    <a:pt x="2" y="0"/>
                  </a:cubicBezTo>
                  <a:cubicBezTo>
                    <a:pt x="3" y="0"/>
                    <a:pt x="4" y="0"/>
                    <a:pt x="4" y="1"/>
                  </a:cubicBezTo>
                  <a:lnTo>
                    <a:pt x="4" y="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42" name="Freeform 197"/>
            <p:cNvSpPr>
              <a:spLocks/>
            </p:cNvSpPr>
            <p:nvPr/>
          </p:nvSpPr>
          <p:spPr bwMode="auto">
            <a:xfrm>
              <a:off x="2103438" y="4521201"/>
              <a:ext cx="11113" cy="53975"/>
            </a:xfrm>
            <a:custGeom>
              <a:avLst/>
              <a:gdLst>
                <a:gd name="T0" fmla="*/ 4 w 4"/>
                <a:gd name="T1" fmla="*/ 17 h 19"/>
                <a:gd name="T2" fmla="*/ 2 w 4"/>
                <a:gd name="T3" fmla="*/ 19 h 19"/>
                <a:gd name="T4" fmla="*/ 2 w 4"/>
                <a:gd name="T5" fmla="*/ 19 h 19"/>
                <a:gd name="T6" fmla="*/ 0 w 4"/>
                <a:gd name="T7" fmla="*/ 17 h 19"/>
                <a:gd name="T8" fmla="*/ 0 w 4"/>
                <a:gd name="T9" fmla="*/ 1 h 19"/>
                <a:gd name="T10" fmla="*/ 2 w 4"/>
                <a:gd name="T11" fmla="*/ 0 h 19"/>
                <a:gd name="T12" fmla="*/ 2 w 4"/>
                <a:gd name="T13" fmla="*/ 0 h 19"/>
                <a:gd name="T14" fmla="*/ 4 w 4"/>
                <a:gd name="T15" fmla="*/ 1 h 19"/>
                <a:gd name="T16" fmla="*/ 4 w 4"/>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9">
                  <a:moveTo>
                    <a:pt x="4" y="17"/>
                  </a:moveTo>
                  <a:cubicBezTo>
                    <a:pt x="4" y="18"/>
                    <a:pt x="3" y="19"/>
                    <a:pt x="2" y="19"/>
                  </a:cubicBezTo>
                  <a:cubicBezTo>
                    <a:pt x="2" y="19"/>
                    <a:pt x="2" y="19"/>
                    <a:pt x="2" y="19"/>
                  </a:cubicBezTo>
                  <a:cubicBezTo>
                    <a:pt x="1" y="19"/>
                    <a:pt x="0" y="18"/>
                    <a:pt x="0" y="17"/>
                  </a:cubicBezTo>
                  <a:cubicBezTo>
                    <a:pt x="0" y="1"/>
                    <a:pt x="0" y="1"/>
                    <a:pt x="0" y="1"/>
                  </a:cubicBezTo>
                  <a:cubicBezTo>
                    <a:pt x="0" y="0"/>
                    <a:pt x="1" y="0"/>
                    <a:pt x="2" y="0"/>
                  </a:cubicBezTo>
                  <a:cubicBezTo>
                    <a:pt x="2" y="0"/>
                    <a:pt x="2" y="0"/>
                    <a:pt x="2" y="0"/>
                  </a:cubicBezTo>
                  <a:cubicBezTo>
                    <a:pt x="3" y="0"/>
                    <a:pt x="4" y="0"/>
                    <a:pt x="4" y="1"/>
                  </a:cubicBezTo>
                  <a:lnTo>
                    <a:pt x="4" y="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43" name="Freeform 198"/>
            <p:cNvSpPr>
              <a:spLocks/>
            </p:cNvSpPr>
            <p:nvPr/>
          </p:nvSpPr>
          <p:spPr bwMode="auto">
            <a:xfrm>
              <a:off x="1914525" y="4794251"/>
              <a:ext cx="333375" cy="92075"/>
            </a:xfrm>
            <a:custGeom>
              <a:avLst/>
              <a:gdLst>
                <a:gd name="T0" fmla="*/ 10 w 118"/>
                <a:gd name="T1" fmla="*/ 33 h 33"/>
                <a:gd name="T2" fmla="*/ 0 w 118"/>
                <a:gd name="T3" fmla="*/ 23 h 33"/>
                <a:gd name="T4" fmla="*/ 0 w 118"/>
                <a:gd name="T5" fmla="*/ 9 h 33"/>
                <a:gd name="T6" fmla="*/ 10 w 118"/>
                <a:gd name="T7" fmla="*/ 0 h 33"/>
                <a:gd name="T8" fmla="*/ 109 w 118"/>
                <a:gd name="T9" fmla="*/ 0 h 33"/>
                <a:gd name="T10" fmla="*/ 118 w 118"/>
                <a:gd name="T11" fmla="*/ 9 h 33"/>
                <a:gd name="T12" fmla="*/ 118 w 118"/>
                <a:gd name="T13" fmla="*/ 23 h 33"/>
                <a:gd name="T14" fmla="*/ 109 w 118"/>
                <a:gd name="T15" fmla="*/ 33 h 33"/>
                <a:gd name="T16" fmla="*/ 10 w 118"/>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33">
                  <a:moveTo>
                    <a:pt x="10" y="33"/>
                  </a:moveTo>
                  <a:cubicBezTo>
                    <a:pt x="5" y="33"/>
                    <a:pt x="0" y="28"/>
                    <a:pt x="0" y="23"/>
                  </a:cubicBezTo>
                  <a:cubicBezTo>
                    <a:pt x="0" y="9"/>
                    <a:pt x="0" y="9"/>
                    <a:pt x="0" y="9"/>
                  </a:cubicBezTo>
                  <a:cubicBezTo>
                    <a:pt x="0" y="4"/>
                    <a:pt x="5" y="0"/>
                    <a:pt x="10" y="0"/>
                  </a:cubicBezTo>
                  <a:cubicBezTo>
                    <a:pt x="109" y="0"/>
                    <a:pt x="109" y="0"/>
                    <a:pt x="109" y="0"/>
                  </a:cubicBezTo>
                  <a:cubicBezTo>
                    <a:pt x="114" y="0"/>
                    <a:pt x="118" y="4"/>
                    <a:pt x="118" y="9"/>
                  </a:cubicBezTo>
                  <a:cubicBezTo>
                    <a:pt x="118" y="23"/>
                    <a:pt x="118" y="23"/>
                    <a:pt x="118" y="23"/>
                  </a:cubicBezTo>
                  <a:cubicBezTo>
                    <a:pt x="118" y="28"/>
                    <a:pt x="114" y="33"/>
                    <a:pt x="109" y="33"/>
                  </a:cubicBezTo>
                  <a:lnTo>
                    <a:pt x="10" y="3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44" name="Rectangle 199"/>
            <p:cNvSpPr>
              <a:spLocks noChangeArrowheads="1"/>
            </p:cNvSpPr>
            <p:nvPr/>
          </p:nvSpPr>
          <p:spPr bwMode="auto">
            <a:xfrm>
              <a:off x="1973263" y="4886326"/>
              <a:ext cx="42863" cy="2667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45" name="Rectangle 200"/>
            <p:cNvSpPr>
              <a:spLocks noChangeArrowheads="1"/>
            </p:cNvSpPr>
            <p:nvPr/>
          </p:nvSpPr>
          <p:spPr bwMode="auto">
            <a:xfrm>
              <a:off x="1973263" y="4886326"/>
              <a:ext cx="42863"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46" name="Rectangle 201"/>
            <p:cNvSpPr>
              <a:spLocks noChangeArrowheads="1"/>
            </p:cNvSpPr>
            <p:nvPr/>
          </p:nvSpPr>
          <p:spPr bwMode="auto">
            <a:xfrm>
              <a:off x="2163763" y="4886326"/>
              <a:ext cx="41275" cy="2667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47" name="Rectangle 202"/>
            <p:cNvSpPr>
              <a:spLocks noChangeArrowheads="1"/>
            </p:cNvSpPr>
            <p:nvPr/>
          </p:nvSpPr>
          <p:spPr bwMode="auto">
            <a:xfrm>
              <a:off x="2163763" y="4886326"/>
              <a:ext cx="41275"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48" name="Freeform 203"/>
            <p:cNvSpPr>
              <a:spLocks/>
            </p:cNvSpPr>
            <p:nvPr/>
          </p:nvSpPr>
          <p:spPr bwMode="auto">
            <a:xfrm>
              <a:off x="2236788" y="4368801"/>
              <a:ext cx="25400" cy="47625"/>
            </a:xfrm>
            <a:custGeom>
              <a:avLst/>
              <a:gdLst>
                <a:gd name="T0" fmla="*/ 0 w 9"/>
                <a:gd name="T1" fmla="*/ 0 h 17"/>
                <a:gd name="T2" fmla="*/ 0 w 9"/>
                <a:gd name="T3" fmla="*/ 0 h 17"/>
                <a:gd name="T4" fmla="*/ 0 w 9"/>
                <a:gd name="T5" fmla="*/ 17 h 17"/>
                <a:gd name="T6" fmla="*/ 0 w 9"/>
                <a:gd name="T7" fmla="*/ 17 h 17"/>
                <a:gd name="T8" fmla="*/ 9 w 9"/>
                <a:gd name="T9" fmla="*/ 8 h 17"/>
                <a:gd name="T10" fmla="*/ 0 w 9"/>
                <a:gd name="T11" fmla="*/ 0 h 17"/>
              </a:gdLst>
              <a:ahLst/>
              <a:cxnLst>
                <a:cxn ang="0">
                  <a:pos x="T0" y="T1"/>
                </a:cxn>
                <a:cxn ang="0">
                  <a:pos x="T2" y="T3"/>
                </a:cxn>
                <a:cxn ang="0">
                  <a:pos x="T4" y="T5"/>
                </a:cxn>
                <a:cxn ang="0">
                  <a:pos x="T6" y="T7"/>
                </a:cxn>
                <a:cxn ang="0">
                  <a:pos x="T8" y="T9"/>
                </a:cxn>
                <a:cxn ang="0">
                  <a:pos x="T10" y="T11"/>
                </a:cxn>
              </a:cxnLst>
              <a:rect l="0" t="0" r="r" b="b"/>
              <a:pathLst>
                <a:path w="9" h="17">
                  <a:moveTo>
                    <a:pt x="0" y="0"/>
                  </a:moveTo>
                  <a:cubicBezTo>
                    <a:pt x="0" y="0"/>
                    <a:pt x="0" y="0"/>
                    <a:pt x="0" y="0"/>
                  </a:cubicBezTo>
                  <a:cubicBezTo>
                    <a:pt x="0" y="17"/>
                    <a:pt x="0" y="17"/>
                    <a:pt x="0" y="17"/>
                  </a:cubicBezTo>
                  <a:cubicBezTo>
                    <a:pt x="0" y="17"/>
                    <a:pt x="0" y="17"/>
                    <a:pt x="0" y="17"/>
                  </a:cubicBezTo>
                  <a:cubicBezTo>
                    <a:pt x="5" y="17"/>
                    <a:pt x="9" y="13"/>
                    <a:pt x="9" y="8"/>
                  </a:cubicBezTo>
                  <a:cubicBezTo>
                    <a:pt x="9" y="4"/>
                    <a:pt x="5" y="0"/>
                    <a:pt x="0"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49" name="Rectangle 204"/>
            <p:cNvSpPr>
              <a:spLocks noChangeArrowheads="1"/>
            </p:cNvSpPr>
            <p:nvPr/>
          </p:nvSpPr>
          <p:spPr bwMode="auto">
            <a:xfrm>
              <a:off x="2236788" y="4260851"/>
              <a:ext cx="6350" cy="130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50" name="Freeform 205"/>
            <p:cNvSpPr>
              <a:spLocks/>
            </p:cNvSpPr>
            <p:nvPr/>
          </p:nvSpPr>
          <p:spPr bwMode="auto">
            <a:xfrm>
              <a:off x="1911350" y="4368801"/>
              <a:ext cx="25400" cy="47625"/>
            </a:xfrm>
            <a:custGeom>
              <a:avLst/>
              <a:gdLst>
                <a:gd name="T0" fmla="*/ 9 w 9"/>
                <a:gd name="T1" fmla="*/ 0 h 17"/>
                <a:gd name="T2" fmla="*/ 9 w 9"/>
                <a:gd name="T3" fmla="*/ 0 h 17"/>
                <a:gd name="T4" fmla="*/ 9 w 9"/>
                <a:gd name="T5" fmla="*/ 17 h 17"/>
                <a:gd name="T6" fmla="*/ 9 w 9"/>
                <a:gd name="T7" fmla="*/ 17 h 17"/>
                <a:gd name="T8" fmla="*/ 0 w 9"/>
                <a:gd name="T9" fmla="*/ 8 h 17"/>
                <a:gd name="T10" fmla="*/ 9 w 9"/>
                <a:gd name="T11" fmla="*/ 0 h 17"/>
              </a:gdLst>
              <a:ahLst/>
              <a:cxnLst>
                <a:cxn ang="0">
                  <a:pos x="T0" y="T1"/>
                </a:cxn>
                <a:cxn ang="0">
                  <a:pos x="T2" y="T3"/>
                </a:cxn>
                <a:cxn ang="0">
                  <a:pos x="T4" y="T5"/>
                </a:cxn>
                <a:cxn ang="0">
                  <a:pos x="T6" y="T7"/>
                </a:cxn>
                <a:cxn ang="0">
                  <a:pos x="T8" y="T9"/>
                </a:cxn>
                <a:cxn ang="0">
                  <a:pos x="T10" y="T11"/>
                </a:cxn>
              </a:cxnLst>
              <a:rect l="0" t="0" r="r" b="b"/>
              <a:pathLst>
                <a:path w="9" h="17">
                  <a:moveTo>
                    <a:pt x="9" y="0"/>
                  </a:moveTo>
                  <a:cubicBezTo>
                    <a:pt x="9" y="0"/>
                    <a:pt x="9" y="0"/>
                    <a:pt x="9" y="0"/>
                  </a:cubicBezTo>
                  <a:cubicBezTo>
                    <a:pt x="9" y="17"/>
                    <a:pt x="9" y="17"/>
                    <a:pt x="9" y="17"/>
                  </a:cubicBezTo>
                  <a:cubicBezTo>
                    <a:pt x="9" y="17"/>
                    <a:pt x="9" y="17"/>
                    <a:pt x="9" y="17"/>
                  </a:cubicBezTo>
                  <a:cubicBezTo>
                    <a:pt x="4" y="17"/>
                    <a:pt x="0" y="13"/>
                    <a:pt x="0" y="8"/>
                  </a:cubicBezTo>
                  <a:cubicBezTo>
                    <a:pt x="0" y="4"/>
                    <a:pt x="4" y="0"/>
                    <a:pt x="9"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51" name="Rectangle 206"/>
            <p:cNvSpPr>
              <a:spLocks noChangeArrowheads="1"/>
            </p:cNvSpPr>
            <p:nvPr/>
          </p:nvSpPr>
          <p:spPr bwMode="auto">
            <a:xfrm>
              <a:off x="1930400" y="4260851"/>
              <a:ext cx="6350" cy="130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52" name="Freeform 207"/>
            <p:cNvSpPr>
              <a:spLocks/>
            </p:cNvSpPr>
            <p:nvPr/>
          </p:nvSpPr>
          <p:spPr bwMode="auto">
            <a:xfrm>
              <a:off x="1928813" y="5145088"/>
              <a:ext cx="131763" cy="47625"/>
            </a:xfrm>
            <a:custGeom>
              <a:avLst/>
              <a:gdLst>
                <a:gd name="T0" fmla="*/ 47 w 47"/>
                <a:gd name="T1" fmla="*/ 17 h 17"/>
                <a:gd name="T2" fmla="*/ 30 w 47"/>
                <a:gd name="T3" fmla="*/ 0 h 17"/>
                <a:gd name="T4" fmla="*/ 17 w 47"/>
                <a:gd name="T5" fmla="*/ 0 h 17"/>
                <a:gd name="T6" fmla="*/ 0 w 47"/>
                <a:gd name="T7" fmla="*/ 17 h 17"/>
                <a:gd name="T8" fmla="*/ 47 w 47"/>
                <a:gd name="T9" fmla="*/ 17 h 17"/>
              </a:gdLst>
              <a:ahLst/>
              <a:cxnLst>
                <a:cxn ang="0">
                  <a:pos x="T0" y="T1"/>
                </a:cxn>
                <a:cxn ang="0">
                  <a:pos x="T2" y="T3"/>
                </a:cxn>
                <a:cxn ang="0">
                  <a:pos x="T4" y="T5"/>
                </a:cxn>
                <a:cxn ang="0">
                  <a:pos x="T6" y="T7"/>
                </a:cxn>
                <a:cxn ang="0">
                  <a:pos x="T8" y="T9"/>
                </a:cxn>
              </a:cxnLst>
              <a:rect l="0" t="0" r="r" b="b"/>
              <a:pathLst>
                <a:path w="47" h="17">
                  <a:moveTo>
                    <a:pt x="47" y="17"/>
                  </a:moveTo>
                  <a:cubicBezTo>
                    <a:pt x="46" y="7"/>
                    <a:pt x="39" y="0"/>
                    <a:pt x="30" y="0"/>
                  </a:cubicBezTo>
                  <a:cubicBezTo>
                    <a:pt x="17" y="0"/>
                    <a:pt x="17" y="0"/>
                    <a:pt x="17" y="0"/>
                  </a:cubicBezTo>
                  <a:cubicBezTo>
                    <a:pt x="8" y="0"/>
                    <a:pt x="1" y="7"/>
                    <a:pt x="0" y="17"/>
                  </a:cubicBezTo>
                  <a:lnTo>
                    <a:pt x="47" y="1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53" name="Rectangle 208"/>
            <p:cNvSpPr>
              <a:spLocks noChangeArrowheads="1"/>
            </p:cNvSpPr>
            <p:nvPr/>
          </p:nvSpPr>
          <p:spPr bwMode="auto">
            <a:xfrm>
              <a:off x="1928813" y="5192713"/>
              <a:ext cx="131763"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54" name="Freeform 209"/>
            <p:cNvSpPr>
              <a:spLocks/>
            </p:cNvSpPr>
            <p:nvPr/>
          </p:nvSpPr>
          <p:spPr bwMode="auto">
            <a:xfrm>
              <a:off x="2117725" y="5145088"/>
              <a:ext cx="133350" cy="47625"/>
            </a:xfrm>
            <a:custGeom>
              <a:avLst/>
              <a:gdLst>
                <a:gd name="T0" fmla="*/ 47 w 47"/>
                <a:gd name="T1" fmla="*/ 17 h 17"/>
                <a:gd name="T2" fmla="*/ 30 w 47"/>
                <a:gd name="T3" fmla="*/ 0 h 17"/>
                <a:gd name="T4" fmla="*/ 17 w 47"/>
                <a:gd name="T5" fmla="*/ 0 h 17"/>
                <a:gd name="T6" fmla="*/ 0 w 47"/>
                <a:gd name="T7" fmla="*/ 17 h 17"/>
                <a:gd name="T8" fmla="*/ 47 w 47"/>
                <a:gd name="T9" fmla="*/ 17 h 17"/>
              </a:gdLst>
              <a:ahLst/>
              <a:cxnLst>
                <a:cxn ang="0">
                  <a:pos x="T0" y="T1"/>
                </a:cxn>
                <a:cxn ang="0">
                  <a:pos x="T2" y="T3"/>
                </a:cxn>
                <a:cxn ang="0">
                  <a:pos x="T4" y="T5"/>
                </a:cxn>
                <a:cxn ang="0">
                  <a:pos x="T6" y="T7"/>
                </a:cxn>
                <a:cxn ang="0">
                  <a:pos x="T8" y="T9"/>
                </a:cxn>
              </a:cxnLst>
              <a:rect l="0" t="0" r="r" b="b"/>
              <a:pathLst>
                <a:path w="47" h="17">
                  <a:moveTo>
                    <a:pt x="47" y="17"/>
                  </a:moveTo>
                  <a:cubicBezTo>
                    <a:pt x="46" y="7"/>
                    <a:pt x="39" y="0"/>
                    <a:pt x="30" y="0"/>
                  </a:cubicBezTo>
                  <a:cubicBezTo>
                    <a:pt x="17" y="0"/>
                    <a:pt x="17" y="0"/>
                    <a:pt x="17" y="0"/>
                  </a:cubicBezTo>
                  <a:cubicBezTo>
                    <a:pt x="8" y="0"/>
                    <a:pt x="1" y="7"/>
                    <a:pt x="0" y="17"/>
                  </a:cubicBezTo>
                  <a:lnTo>
                    <a:pt x="47" y="1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55" name="Rectangle 210"/>
            <p:cNvSpPr>
              <a:spLocks noChangeArrowheads="1"/>
            </p:cNvSpPr>
            <p:nvPr/>
          </p:nvSpPr>
          <p:spPr bwMode="auto">
            <a:xfrm>
              <a:off x="2117725" y="5192713"/>
              <a:ext cx="133350"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56" name="Freeform 211"/>
            <p:cNvSpPr>
              <a:spLocks/>
            </p:cNvSpPr>
            <p:nvPr/>
          </p:nvSpPr>
          <p:spPr bwMode="auto">
            <a:xfrm>
              <a:off x="1752600" y="4899026"/>
              <a:ext cx="127000" cy="106363"/>
            </a:xfrm>
            <a:custGeom>
              <a:avLst/>
              <a:gdLst>
                <a:gd name="T0" fmla="*/ 14 w 45"/>
                <a:gd name="T1" fmla="*/ 30 h 38"/>
                <a:gd name="T2" fmla="*/ 11 w 45"/>
                <a:gd name="T3" fmla="*/ 23 h 38"/>
                <a:gd name="T4" fmla="*/ 22 w 45"/>
                <a:gd name="T5" fmla="*/ 11 h 38"/>
                <a:gd name="T6" fmla="*/ 33 w 45"/>
                <a:gd name="T7" fmla="*/ 23 h 38"/>
                <a:gd name="T8" fmla="*/ 30 w 45"/>
                <a:gd name="T9" fmla="*/ 30 h 38"/>
                <a:gd name="T10" fmla="*/ 38 w 45"/>
                <a:gd name="T11" fmla="*/ 38 h 38"/>
                <a:gd name="T12" fmla="*/ 45 w 45"/>
                <a:gd name="T13" fmla="*/ 23 h 38"/>
                <a:gd name="T14" fmla="*/ 22 w 45"/>
                <a:gd name="T15" fmla="*/ 0 h 38"/>
                <a:gd name="T16" fmla="*/ 0 w 45"/>
                <a:gd name="T17" fmla="*/ 23 h 38"/>
                <a:gd name="T18" fmla="*/ 6 w 45"/>
                <a:gd name="T19" fmla="*/ 38 h 38"/>
                <a:gd name="T20" fmla="*/ 14 w 45"/>
                <a:gd name="T21"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38">
                  <a:moveTo>
                    <a:pt x="14" y="30"/>
                  </a:moveTo>
                  <a:cubicBezTo>
                    <a:pt x="12" y="28"/>
                    <a:pt x="11" y="26"/>
                    <a:pt x="11" y="23"/>
                  </a:cubicBezTo>
                  <a:cubicBezTo>
                    <a:pt x="11" y="16"/>
                    <a:pt x="16" y="11"/>
                    <a:pt x="22" y="11"/>
                  </a:cubicBezTo>
                  <a:cubicBezTo>
                    <a:pt x="28" y="11"/>
                    <a:pt x="33" y="16"/>
                    <a:pt x="33" y="23"/>
                  </a:cubicBezTo>
                  <a:cubicBezTo>
                    <a:pt x="33" y="26"/>
                    <a:pt x="32" y="28"/>
                    <a:pt x="30" y="30"/>
                  </a:cubicBezTo>
                  <a:cubicBezTo>
                    <a:pt x="38" y="38"/>
                    <a:pt x="38" y="38"/>
                    <a:pt x="38" y="38"/>
                  </a:cubicBezTo>
                  <a:cubicBezTo>
                    <a:pt x="42" y="34"/>
                    <a:pt x="45" y="29"/>
                    <a:pt x="45" y="23"/>
                  </a:cubicBezTo>
                  <a:cubicBezTo>
                    <a:pt x="45" y="10"/>
                    <a:pt x="34" y="0"/>
                    <a:pt x="22" y="0"/>
                  </a:cubicBezTo>
                  <a:cubicBezTo>
                    <a:pt x="10" y="0"/>
                    <a:pt x="0" y="10"/>
                    <a:pt x="0" y="23"/>
                  </a:cubicBezTo>
                  <a:cubicBezTo>
                    <a:pt x="0" y="29"/>
                    <a:pt x="2" y="34"/>
                    <a:pt x="6" y="38"/>
                  </a:cubicBezTo>
                  <a:lnTo>
                    <a:pt x="14"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57" name="Freeform 212"/>
            <p:cNvSpPr>
              <a:spLocks/>
            </p:cNvSpPr>
            <p:nvPr/>
          </p:nvSpPr>
          <p:spPr bwMode="auto">
            <a:xfrm>
              <a:off x="2295525" y="4479926"/>
              <a:ext cx="111125" cy="130175"/>
            </a:xfrm>
            <a:custGeom>
              <a:avLst/>
              <a:gdLst>
                <a:gd name="T0" fmla="*/ 31 w 39"/>
                <a:gd name="T1" fmla="*/ 46 h 46"/>
                <a:gd name="T2" fmla="*/ 0 w 39"/>
                <a:gd name="T3" fmla="*/ 46 h 46"/>
                <a:gd name="T4" fmla="*/ 0 w 39"/>
                <a:gd name="T5" fmla="*/ 0 h 46"/>
                <a:gd name="T6" fmla="*/ 31 w 39"/>
                <a:gd name="T7" fmla="*/ 0 h 46"/>
                <a:gd name="T8" fmla="*/ 39 w 39"/>
                <a:gd name="T9" fmla="*/ 8 h 46"/>
                <a:gd name="T10" fmla="*/ 39 w 39"/>
                <a:gd name="T11" fmla="*/ 38 h 46"/>
                <a:gd name="T12" fmla="*/ 31 w 39"/>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39" h="46">
                  <a:moveTo>
                    <a:pt x="31" y="46"/>
                  </a:moveTo>
                  <a:cubicBezTo>
                    <a:pt x="0" y="46"/>
                    <a:pt x="0" y="46"/>
                    <a:pt x="0" y="46"/>
                  </a:cubicBezTo>
                  <a:cubicBezTo>
                    <a:pt x="0" y="0"/>
                    <a:pt x="0" y="0"/>
                    <a:pt x="0" y="0"/>
                  </a:cubicBezTo>
                  <a:cubicBezTo>
                    <a:pt x="31" y="0"/>
                    <a:pt x="31" y="0"/>
                    <a:pt x="31" y="0"/>
                  </a:cubicBezTo>
                  <a:cubicBezTo>
                    <a:pt x="36" y="0"/>
                    <a:pt x="39" y="4"/>
                    <a:pt x="39" y="8"/>
                  </a:cubicBezTo>
                  <a:cubicBezTo>
                    <a:pt x="39" y="38"/>
                    <a:pt x="39" y="38"/>
                    <a:pt x="39" y="38"/>
                  </a:cubicBezTo>
                  <a:cubicBezTo>
                    <a:pt x="39" y="42"/>
                    <a:pt x="36" y="46"/>
                    <a:pt x="31" y="4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58" name="Rectangle 213"/>
            <p:cNvSpPr>
              <a:spLocks noChangeArrowheads="1"/>
            </p:cNvSpPr>
            <p:nvPr/>
          </p:nvSpPr>
          <p:spPr bwMode="auto">
            <a:xfrm>
              <a:off x="2324100" y="4610101"/>
              <a:ext cx="42863" cy="134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59" name="Rectangle 214"/>
            <p:cNvSpPr>
              <a:spLocks noChangeArrowheads="1"/>
            </p:cNvSpPr>
            <p:nvPr/>
          </p:nvSpPr>
          <p:spPr bwMode="auto">
            <a:xfrm>
              <a:off x="2324100" y="4610101"/>
              <a:ext cx="42863" cy="44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60" name="Rectangle 215"/>
            <p:cNvSpPr>
              <a:spLocks noChangeArrowheads="1"/>
            </p:cNvSpPr>
            <p:nvPr/>
          </p:nvSpPr>
          <p:spPr bwMode="auto">
            <a:xfrm>
              <a:off x="2324100" y="4821238"/>
              <a:ext cx="42863" cy="1000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61" name="Rectangle 216"/>
            <p:cNvSpPr>
              <a:spLocks noChangeArrowheads="1"/>
            </p:cNvSpPr>
            <p:nvPr/>
          </p:nvSpPr>
          <p:spPr bwMode="auto">
            <a:xfrm>
              <a:off x="2324100" y="4821238"/>
              <a:ext cx="42863"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62" name="Freeform 217"/>
            <p:cNvSpPr>
              <a:spLocks/>
            </p:cNvSpPr>
            <p:nvPr/>
          </p:nvSpPr>
          <p:spPr bwMode="auto">
            <a:xfrm>
              <a:off x="2298700" y="4686301"/>
              <a:ext cx="93663" cy="134938"/>
            </a:xfrm>
            <a:custGeom>
              <a:avLst/>
              <a:gdLst>
                <a:gd name="T0" fmla="*/ 0 w 33"/>
                <a:gd name="T1" fmla="*/ 38 h 48"/>
                <a:gd name="T2" fmla="*/ 9 w 33"/>
                <a:gd name="T3" fmla="*/ 48 h 48"/>
                <a:gd name="T4" fmla="*/ 24 w 33"/>
                <a:gd name="T5" fmla="*/ 48 h 48"/>
                <a:gd name="T6" fmla="*/ 33 w 33"/>
                <a:gd name="T7" fmla="*/ 38 h 48"/>
                <a:gd name="T8" fmla="*/ 33 w 33"/>
                <a:gd name="T9" fmla="*/ 10 h 48"/>
                <a:gd name="T10" fmla="*/ 24 w 33"/>
                <a:gd name="T11" fmla="*/ 0 h 48"/>
                <a:gd name="T12" fmla="*/ 9 w 33"/>
                <a:gd name="T13" fmla="*/ 0 h 48"/>
                <a:gd name="T14" fmla="*/ 0 w 33"/>
                <a:gd name="T15" fmla="*/ 10 h 48"/>
                <a:gd name="T16" fmla="*/ 0 w 33"/>
                <a:gd name="T17" fmla="*/ 3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48">
                  <a:moveTo>
                    <a:pt x="0" y="38"/>
                  </a:moveTo>
                  <a:cubicBezTo>
                    <a:pt x="0" y="43"/>
                    <a:pt x="4" y="48"/>
                    <a:pt x="9" y="48"/>
                  </a:cubicBezTo>
                  <a:cubicBezTo>
                    <a:pt x="24" y="48"/>
                    <a:pt x="24" y="48"/>
                    <a:pt x="24" y="48"/>
                  </a:cubicBezTo>
                  <a:cubicBezTo>
                    <a:pt x="29" y="48"/>
                    <a:pt x="33" y="43"/>
                    <a:pt x="33" y="38"/>
                  </a:cubicBezTo>
                  <a:cubicBezTo>
                    <a:pt x="33" y="10"/>
                    <a:pt x="33" y="10"/>
                    <a:pt x="33" y="10"/>
                  </a:cubicBezTo>
                  <a:cubicBezTo>
                    <a:pt x="33" y="5"/>
                    <a:pt x="29" y="0"/>
                    <a:pt x="24" y="0"/>
                  </a:cubicBezTo>
                  <a:cubicBezTo>
                    <a:pt x="9" y="0"/>
                    <a:pt x="9" y="0"/>
                    <a:pt x="9" y="0"/>
                  </a:cubicBezTo>
                  <a:cubicBezTo>
                    <a:pt x="4" y="0"/>
                    <a:pt x="0" y="5"/>
                    <a:pt x="0" y="10"/>
                  </a:cubicBezTo>
                  <a:lnTo>
                    <a:pt x="0" y="3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63" name="Freeform 218"/>
            <p:cNvSpPr>
              <a:spLocks/>
            </p:cNvSpPr>
            <p:nvPr/>
          </p:nvSpPr>
          <p:spPr bwMode="auto">
            <a:xfrm>
              <a:off x="2282825" y="4899026"/>
              <a:ext cx="127000" cy="106363"/>
            </a:xfrm>
            <a:custGeom>
              <a:avLst/>
              <a:gdLst>
                <a:gd name="T0" fmla="*/ 30 w 45"/>
                <a:gd name="T1" fmla="*/ 30 h 38"/>
                <a:gd name="T2" fmla="*/ 34 w 45"/>
                <a:gd name="T3" fmla="*/ 23 h 38"/>
                <a:gd name="T4" fmla="*/ 22 w 45"/>
                <a:gd name="T5" fmla="*/ 11 h 38"/>
                <a:gd name="T6" fmla="*/ 11 w 45"/>
                <a:gd name="T7" fmla="*/ 23 h 38"/>
                <a:gd name="T8" fmla="*/ 14 w 45"/>
                <a:gd name="T9" fmla="*/ 30 h 38"/>
                <a:gd name="T10" fmla="*/ 6 w 45"/>
                <a:gd name="T11" fmla="*/ 38 h 38"/>
                <a:gd name="T12" fmla="*/ 0 w 45"/>
                <a:gd name="T13" fmla="*/ 23 h 38"/>
                <a:gd name="T14" fmla="*/ 22 w 45"/>
                <a:gd name="T15" fmla="*/ 0 h 38"/>
                <a:gd name="T16" fmla="*/ 45 w 45"/>
                <a:gd name="T17" fmla="*/ 23 h 38"/>
                <a:gd name="T18" fmla="*/ 38 w 45"/>
                <a:gd name="T19" fmla="*/ 38 h 38"/>
                <a:gd name="T20" fmla="*/ 30 w 45"/>
                <a:gd name="T21"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38">
                  <a:moveTo>
                    <a:pt x="30" y="30"/>
                  </a:moveTo>
                  <a:cubicBezTo>
                    <a:pt x="32" y="28"/>
                    <a:pt x="34" y="26"/>
                    <a:pt x="34" y="23"/>
                  </a:cubicBezTo>
                  <a:cubicBezTo>
                    <a:pt x="34" y="16"/>
                    <a:pt x="29" y="11"/>
                    <a:pt x="22" y="11"/>
                  </a:cubicBezTo>
                  <a:cubicBezTo>
                    <a:pt x="16" y="11"/>
                    <a:pt x="11" y="16"/>
                    <a:pt x="11" y="23"/>
                  </a:cubicBezTo>
                  <a:cubicBezTo>
                    <a:pt x="11" y="26"/>
                    <a:pt x="12" y="28"/>
                    <a:pt x="14" y="30"/>
                  </a:cubicBezTo>
                  <a:cubicBezTo>
                    <a:pt x="6" y="38"/>
                    <a:pt x="6" y="38"/>
                    <a:pt x="6" y="38"/>
                  </a:cubicBezTo>
                  <a:cubicBezTo>
                    <a:pt x="2" y="34"/>
                    <a:pt x="0" y="29"/>
                    <a:pt x="0" y="23"/>
                  </a:cubicBezTo>
                  <a:cubicBezTo>
                    <a:pt x="0" y="10"/>
                    <a:pt x="10" y="0"/>
                    <a:pt x="22" y="0"/>
                  </a:cubicBezTo>
                  <a:cubicBezTo>
                    <a:pt x="35" y="0"/>
                    <a:pt x="45" y="10"/>
                    <a:pt x="45" y="23"/>
                  </a:cubicBezTo>
                  <a:cubicBezTo>
                    <a:pt x="45" y="29"/>
                    <a:pt x="42" y="34"/>
                    <a:pt x="38" y="38"/>
                  </a:cubicBezTo>
                  <a:lnTo>
                    <a:pt x="30"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pic>
        <p:nvPicPr>
          <p:cNvPr id="820" name="Picture 2" descr="https://issues.jboss.org/secure/attachment/12358227/modeshape-scale-out.png"/>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7523379" y="4436254"/>
            <a:ext cx="2052239" cy="119828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1" name="Title 1"/>
          <p:cNvSpPr>
            <a:spLocks noGrp="1"/>
          </p:cNvSpPr>
          <p:nvPr>
            <p:ph type="title"/>
          </p:nvPr>
        </p:nvSpPr>
        <p:spPr>
          <a:xfrm>
            <a:off x="275163" y="292082"/>
            <a:ext cx="11885514" cy="946413"/>
          </a:xfrm>
        </p:spPr>
        <p:txBody>
          <a:bodyPr/>
          <a:lstStyle/>
          <a:p>
            <a:r>
              <a:rPr lang="en-US" dirty="0"/>
              <a:t>Azure Data Lake Analytics</a:t>
            </a:r>
            <a:endParaRPr lang="en-US" sz="3672" dirty="0">
              <a:solidFill>
                <a:schemeClr val="accent2"/>
              </a:solidFill>
            </a:endParaRPr>
          </a:p>
        </p:txBody>
      </p:sp>
    </p:spTree>
    <p:extLst>
      <p:ext uri="{BB962C8B-B14F-4D97-AF65-F5344CB8AC3E}">
        <p14:creationId xmlns:p14="http://schemas.microsoft.com/office/powerpoint/2010/main" val="1330436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558"/>
                                        </p:tgtEl>
                                        <p:attrNameLst>
                                          <p:attrName>style.visibility</p:attrName>
                                        </p:attrNameLst>
                                      </p:cBhvr>
                                      <p:to>
                                        <p:strVal val="visible"/>
                                      </p:to>
                                    </p:set>
                                    <p:animEffect transition="in" filter="fade">
                                      <p:cBhvr>
                                        <p:cTn id="7" dur="500"/>
                                        <p:tgtEl>
                                          <p:spTgt spid="5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 name="Rectangle 2"/>
          <p:cNvSpPr/>
          <p:nvPr/>
        </p:nvSpPr>
        <p:spPr bwMode="auto">
          <a:xfrm>
            <a:off x="882" y="1442282"/>
            <a:ext cx="12434711" cy="4858213"/>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chemeClr val="bg1"/>
              </a:solidFill>
              <a:latin typeface="+mj-lt"/>
              <a:ea typeface="Segoe UI" pitchFamily="34" charset="0"/>
              <a:cs typeface="Segoe UI" pitchFamily="34" charset="0"/>
            </a:endParaRPr>
          </a:p>
        </p:txBody>
      </p:sp>
      <p:sp>
        <p:nvSpPr>
          <p:cNvPr id="2" name="Title 1"/>
          <p:cNvSpPr>
            <a:spLocks noGrp="1"/>
          </p:cNvSpPr>
          <p:nvPr>
            <p:ph type="title"/>
          </p:nvPr>
        </p:nvSpPr>
        <p:spPr/>
        <p:txBody>
          <a:bodyPr>
            <a:normAutofit/>
          </a:bodyPr>
          <a:lstStyle/>
          <a:p>
            <a:r>
              <a:rPr lang="en-US" dirty="0">
                <a:ea typeface="ＭＳ Ｐゴシック" charset="0"/>
              </a:rPr>
              <a:t>Work across all cloud data</a:t>
            </a:r>
          </a:p>
        </p:txBody>
      </p:sp>
      <p:grpSp>
        <p:nvGrpSpPr>
          <p:cNvPr id="14" name="Group 13"/>
          <p:cNvGrpSpPr/>
          <p:nvPr/>
        </p:nvGrpSpPr>
        <p:grpSpPr>
          <a:xfrm>
            <a:off x="738288" y="1785681"/>
            <a:ext cx="10876761" cy="2308983"/>
            <a:chOff x="376569" y="1750827"/>
            <a:chExt cx="10664459" cy="2263914"/>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1475" y="1750827"/>
              <a:ext cx="1196162" cy="1196162"/>
            </a:xfrm>
            <a:prstGeom prst="rect">
              <a:avLst/>
            </a:prstGeom>
          </p:spPr>
        </p:pic>
        <p:sp>
          <p:nvSpPr>
            <p:cNvPr id="7" name="TextBox 6"/>
            <p:cNvSpPr txBox="1"/>
            <p:nvPr/>
          </p:nvSpPr>
          <p:spPr>
            <a:xfrm>
              <a:off x="4532128" y="2850555"/>
              <a:ext cx="2434856" cy="747512"/>
            </a:xfrm>
            <a:prstGeom prst="rect">
              <a:avLst/>
            </a:prstGeom>
            <a:noFill/>
          </p:spPr>
          <p:txBody>
            <a:bodyPr wrap="square" lIns="186521" tIns="149217" rIns="186521" bIns="149217" rtlCol="0">
              <a:spAutoFit/>
            </a:bodyPr>
            <a:lstStyle/>
            <a:p>
              <a:pPr algn="ctr">
                <a:lnSpc>
                  <a:spcPct val="90000"/>
                </a:lnSpc>
                <a:spcAft>
                  <a:spcPts val="612"/>
                </a:spcAft>
              </a:pPr>
              <a:r>
                <a:rPr lang="en-US" sz="1632" dirty="0">
                  <a:latin typeface="Segoe UI Black" panose="020B0A02040204020203" pitchFamily="34" charset="0"/>
                  <a:ea typeface="Segoe UI Black" panose="020B0A02040204020203" pitchFamily="34" charset="0"/>
                  <a:cs typeface="Segoe UI Black" panose="020B0A02040204020203" pitchFamily="34" charset="0"/>
                </a:rPr>
                <a:t>Azure Data Lake Analytics</a:t>
              </a:r>
            </a:p>
          </p:txBody>
        </p:sp>
        <p:sp>
          <p:nvSpPr>
            <p:cNvPr id="8" name="Right Brace 7"/>
            <p:cNvSpPr/>
            <p:nvPr/>
          </p:nvSpPr>
          <p:spPr>
            <a:xfrm rot="16200000">
              <a:off x="5482403" y="-1543884"/>
              <a:ext cx="452791" cy="10664459"/>
            </a:xfrm>
            <a:prstGeom prst="rightBrace">
              <a:avLst>
                <a:gd name="adj1" fmla="val 285424"/>
                <a:gd name="adj2" fmla="val 50000"/>
              </a:avLst>
            </a:prstGeom>
            <a:ln w="44450">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grpSp>
      <p:sp>
        <p:nvSpPr>
          <p:cNvPr id="9" name="TextBox 8"/>
          <p:cNvSpPr txBox="1"/>
          <p:nvPr/>
        </p:nvSpPr>
        <p:spPr>
          <a:xfrm>
            <a:off x="275162" y="5323888"/>
            <a:ext cx="2483328" cy="527358"/>
          </a:xfrm>
          <a:prstGeom prst="rect">
            <a:avLst/>
          </a:prstGeom>
          <a:noFill/>
        </p:spPr>
        <p:txBody>
          <a:bodyPr wrap="square" lIns="186521" tIns="149217" rIns="186521" bIns="149217" rtlCol="0">
            <a:spAutoFit/>
          </a:bodyPr>
          <a:lstStyle/>
          <a:p>
            <a:pPr algn="ctr">
              <a:lnSpc>
                <a:spcPct val="90000"/>
              </a:lnSpc>
              <a:spcAft>
                <a:spcPts val="612"/>
              </a:spcAft>
            </a:pPr>
            <a:r>
              <a:rPr lang="en-US" sz="1632" dirty="0">
                <a:latin typeface="Segoe UI Black" panose="020B0A02040204020203" pitchFamily="34" charset="0"/>
                <a:ea typeface="Segoe UI Black" panose="020B0A02040204020203" pitchFamily="34" charset="0"/>
                <a:cs typeface="Segoe UI Black" panose="020B0A02040204020203" pitchFamily="34" charset="0"/>
              </a:rPr>
              <a:t>Azure</a:t>
            </a:r>
            <a:r>
              <a:rPr lang="en-US" sz="1632" dirty="0">
                <a:solidFill>
                  <a:schemeClr val="accent6"/>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632" dirty="0">
                <a:latin typeface="Segoe UI Black" panose="020B0A02040204020203" pitchFamily="34" charset="0"/>
                <a:ea typeface="Segoe UI Black" panose="020B0A02040204020203" pitchFamily="34" charset="0"/>
                <a:cs typeface="Segoe UI Black" panose="020B0A02040204020203" pitchFamily="34" charset="0"/>
              </a:rPr>
              <a:t>SQL</a:t>
            </a:r>
            <a:r>
              <a:rPr lang="en-US" sz="1632" dirty="0">
                <a:solidFill>
                  <a:schemeClr val="accent6"/>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632" dirty="0">
                <a:latin typeface="Segoe UI Black" panose="020B0A02040204020203" pitchFamily="34" charset="0"/>
                <a:ea typeface="Segoe UI Black" panose="020B0A02040204020203" pitchFamily="34" charset="0"/>
                <a:cs typeface="Segoe UI Black" panose="020B0A02040204020203" pitchFamily="34" charset="0"/>
              </a:rPr>
              <a:t>DW</a:t>
            </a:r>
          </a:p>
        </p:txBody>
      </p:sp>
      <p:sp>
        <p:nvSpPr>
          <p:cNvPr id="10" name="TextBox 9"/>
          <p:cNvSpPr txBox="1"/>
          <p:nvPr/>
        </p:nvSpPr>
        <p:spPr>
          <a:xfrm>
            <a:off x="2555951" y="5323888"/>
            <a:ext cx="2483328" cy="527358"/>
          </a:xfrm>
          <a:prstGeom prst="rect">
            <a:avLst/>
          </a:prstGeom>
          <a:noFill/>
        </p:spPr>
        <p:txBody>
          <a:bodyPr wrap="square" lIns="186521" tIns="149217" rIns="186521" bIns="149217" rtlCol="0">
            <a:spAutoFit/>
          </a:bodyPr>
          <a:lstStyle/>
          <a:p>
            <a:pPr algn="ctr">
              <a:lnSpc>
                <a:spcPct val="90000"/>
              </a:lnSpc>
              <a:spcAft>
                <a:spcPts val="612"/>
              </a:spcAft>
            </a:pPr>
            <a:r>
              <a:rPr lang="en-US" sz="1632" dirty="0">
                <a:latin typeface="Segoe UI Black" panose="020B0A02040204020203" pitchFamily="34" charset="0"/>
                <a:ea typeface="Segoe UI Black" panose="020B0A02040204020203" pitchFamily="34" charset="0"/>
                <a:cs typeface="Segoe UI Black" panose="020B0A02040204020203" pitchFamily="34" charset="0"/>
              </a:rPr>
              <a:t>Azure SQL DB</a:t>
            </a:r>
          </a:p>
        </p:txBody>
      </p:sp>
      <p:sp>
        <p:nvSpPr>
          <p:cNvPr id="11" name="TextBox 10"/>
          <p:cNvSpPr txBox="1"/>
          <p:nvPr/>
        </p:nvSpPr>
        <p:spPr>
          <a:xfrm>
            <a:off x="7309572" y="5123618"/>
            <a:ext cx="2483328" cy="762393"/>
          </a:xfrm>
          <a:prstGeom prst="rect">
            <a:avLst/>
          </a:prstGeom>
          <a:noFill/>
        </p:spPr>
        <p:txBody>
          <a:bodyPr wrap="square" lIns="186521" tIns="149217" rIns="186521" bIns="149217" rtlCol="0">
            <a:spAutoFit/>
          </a:bodyPr>
          <a:lstStyle/>
          <a:p>
            <a:pPr algn="ctr">
              <a:lnSpc>
                <a:spcPct val="90000"/>
              </a:lnSpc>
              <a:spcAft>
                <a:spcPts val="612"/>
              </a:spcAft>
            </a:pPr>
            <a:r>
              <a:rPr lang="en-US" sz="1632" dirty="0">
                <a:latin typeface="Segoe UI Black" panose="020B0A02040204020203" pitchFamily="34" charset="0"/>
                <a:ea typeface="Segoe UI Black" panose="020B0A02040204020203" pitchFamily="34" charset="0"/>
                <a:cs typeface="Segoe UI Black" panose="020B0A02040204020203" pitchFamily="34" charset="0"/>
              </a:rPr>
              <a:t>Azure </a:t>
            </a:r>
            <a:br>
              <a:rPr lang="en-US" sz="1632" dirty="0">
                <a:latin typeface="Segoe UI Black" panose="020B0A02040204020203" pitchFamily="34" charset="0"/>
                <a:ea typeface="Segoe UI Black" panose="020B0A02040204020203" pitchFamily="34" charset="0"/>
                <a:cs typeface="Segoe UI Black" panose="020B0A02040204020203" pitchFamily="34" charset="0"/>
              </a:rPr>
            </a:br>
            <a:r>
              <a:rPr lang="en-US" sz="1632" dirty="0">
                <a:latin typeface="Segoe UI Black" panose="020B0A02040204020203" pitchFamily="34" charset="0"/>
                <a:ea typeface="Segoe UI Black" panose="020B0A02040204020203" pitchFamily="34" charset="0"/>
                <a:cs typeface="Segoe UI Black" panose="020B0A02040204020203" pitchFamily="34" charset="0"/>
              </a:rPr>
              <a:t>Storage Blobs</a:t>
            </a:r>
          </a:p>
        </p:txBody>
      </p:sp>
      <p:sp>
        <p:nvSpPr>
          <p:cNvPr id="12" name="TextBox 11"/>
          <p:cNvSpPr txBox="1"/>
          <p:nvPr/>
        </p:nvSpPr>
        <p:spPr>
          <a:xfrm>
            <a:off x="4989019" y="5125690"/>
            <a:ext cx="2483328" cy="762393"/>
          </a:xfrm>
          <a:prstGeom prst="rect">
            <a:avLst/>
          </a:prstGeom>
          <a:noFill/>
        </p:spPr>
        <p:txBody>
          <a:bodyPr wrap="square" lIns="186521" tIns="149217" rIns="186521" bIns="149217" rtlCol="0">
            <a:spAutoFit/>
          </a:bodyPr>
          <a:lstStyle/>
          <a:p>
            <a:pPr algn="ctr">
              <a:lnSpc>
                <a:spcPct val="90000"/>
              </a:lnSpc>
              <a:spcAft>
                <a:spcPts val="612"/>
              </a:spcAft>
            </a:pPr>
            <a:r>
              <a:rPr lang="en-US" sz="1632" dirty="0">
                <a:latin typeface="Segoe UI Black" panose="020B0A02040204020203" pitchFamily="34" charset="0"/>
                <a:ea typeface="Segoe UI Black" panose="020B0A02040204020203" pitchFamily="34" charset="0"/>
                <a:cs typeface="Segoe UI Black" panose="020B0A02040204020203" pitchFamily="34" charset="0"/>
              </a:rPr>
              <a:t>Azure </a:t>
            </a:r>
            <a:br>
              <a:rPr lang="en-US" sz="1632" dirty="0">
                <a:latin typeface="Segoe UI Black" panose="020B0A02040204020203" pitchFamily="34" charset="0"/>
                <a:ea typeface="Segoe UI Black" panose="020B0A02040204020203" pitchFamily="34" charset="0"/>
                <a:cs typeface="Segoe UI Black" panose="020B0A02040204020203" pitchFamily="34" charset="0"/>
              </a:rPr>
            </a:br>
            <a:r>
              <a:rPr lang="en-US" sz="1632" dirty="0">
                <a:latin typeface="Segoe UI Black" panose="020B0A02040204020203" pitchFamily="34" charset="0"/>
                <a:ea typeface="Segoe UI Black" panose="020B0A02040204020203" pitchFamily="34" charset="0"/>
                <a:cs typeface="Segoe UI Black" panose="020B0A02040204020203" pitchFamily="34" charset="0"/>
              </a:rPr>
              <a:t>Data Lake Store</a:t>
            </a:r>
          </a:p>
        </p:txBody>
      </p:sp>
      <p:sp>
        <p:nvSpPr>
          <p:cNvPr id="13" name="TextBox 12"/>
          <p:cNvSpPr txBox="1"/>
          <p:nvPr/>
        </p:nvSpPr>
        <p:spPr>
          <a:xfrm>
            <a:off x="9398319" y="5097877"/>
            <a:ext cx="2483328" cy="762393"/>
          </a:xfrm>
          <a:prstGeom prst="rect">
            <a:avLst/>
          </a:prstGeom>
          <a:noFill/>
        </p:spPr>
        <p:txBody>
          <a:bodyPr wrap="square" lIns="186521" tIns="149217" rIns="186521" bIns="149217" rtlCol="0">
            <a:spAutoFit/>
          </a:bodyPr>
          <a:lstStyle/>
          <a:p>
            <a:pPr algn="ctr">
              <a:lnSpc>
                <a:spcPct val="90000"/>
              </a:lnSpc>
              <a:spcAft>
                <a:spcPts val="612"/>
              </a:spcAft>
            </a:pPr>
            <a:r>
              <a:rPr lang="en-US" sz="1632" dirty="0">
                <a:latin typeface="Segoe UI Black" panose="020B0A02040204020203" pitchFamily="34" charset="0"/>
                <a:ea typeface="Segoe UI Black" panose="020B0A02040204020203" pitchFamily="34" charset="0"/>
                <a:cs typeface="Segoe UI Black" panose="020B0A02040204020203" pitchFamily="34" charset="0"/>
              </a:rPr>
              <a:t>SQL DB in an </a:t>
            </a:r>
            <a:br>
              <a:rPr lang="en-US" sz="1632" dirty="0">
                <a:latin typeface="Segoe UI Black" panose="020B0A02040204020203" pitchFamily="34" charset="0"/>
                <a:ea typeface="Segoe UI Black" panose="020B0A02040204020203" pitchFamily="34" charset="0"/>
                <a:cs typeface="Segoe UI Black" panose="020B0A02040204020203" pitchFamily="34" charset="0"/>
              </a:rPr>
            </a:br>
            <a:r>
              <a:rPr lang="en-US" sz="1632" dirty="0">
                <a:latin typeface="Segoe UI Black" panose="020B0A02040204020203" pitchFamily="34" charset="0"/>
                <a:ea typeface="Segoe UI Black" panose="020B0A02040204020203" pitchFamily="34" charset="0"/>
                <a:cs typeface="Segoe UI Black" panose="020B0A02040204020203" pitchFamily="34" charset="0"/>
              </a:rPr>
              <a:t>Azure VM</a:t>
            </a: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94324" y="4120404"/>
            <a:ext cx="1142586" cy="1142586"/>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07276" y="4222980"/>
            <a:ext cx="997771" cy="997771"/>
          </a:xfrm>
          <a:prstGeom prst="rect">
            <a:avLst/>
          </a:prstGeom>
          <a:solidFill>
            <a:srgbClr val="002050"/>
          </a:solidFill>
        </p:spPr>
      </p:pic>
      <p:grpSp>
        <p:nvGrpSpPr>
          <p:cNvPr id="17" name="Group 16"/>
          <p:cNvGrpSpPr/>
          <p:nvPr/>
        </p:nvGrpSpPr>
        <p:grpSpPr>
          <a:xfrm>
            <a:off x="917770" y="4251159"/>
            <a:ext cx="1262801" cy="846719"/>
            <a:chOff x="8320734" y="-1542000"/>
            <a:chExt cx="1770954" cy="1187440"/>
          </a:xfrm>
        </p:grpSpPr>
        <p:sp>
          <p:nvSpPr>
            <p:cNvPr id="18" name="Freeform 87"/>
            <p:cNvSpPr>
              <a:spLocks/>
            </p:cNvSpPr>
            <p:nvPr/>
          </p:nvSpPr>
          <p:spPr bwMode="auto">
            <a:xfrm>
              <a:off x="8392171" y="-1163755"/>
              <a:ext cx="617537" cy="682625"/>
            </a:xfrm>
            <a:custGeom>
              <a:avLst/>
              <a:gdLst>
                <a:gd name="T0" fmla="*/ 389 w 389"/>
                <a:gd name="T1" fmla="*/ 164 h 430"/>
                <a:gd name="T2" fmla="*/ 195 w 389"/>
                <a:gd name="T3" fmla="*/ 0 h 430"/>
                <a:gd name="T4" fmla="*/ 0 w 389"/>
                <a:gd name="T5" fmla="*/ 164 h 430"/>
                <a:gd name="T6" fmla="*/ 0 w 389"/>
                <a:gd name="T7" fmla="*/ 430 h 430"/>
                <a:gd name="T8" fmla="*/ 389 w 389"/>
                <a:gd name="T9" fmla="*/ 430 h 430"/>
                <a:gd name="T10" fmla="*/ 389 w 389"/>
                <a:gd name="T11" fmla="*/ 164 h 430"/>
              </a:gdLst>
              <a:ahLst/>
              <a:cxnLst>
                <a:cxn ang="0">
                  <a:pos x="T0" y="T1"/>
                </a:cxn>
                <a:cxn ang="0">
                  <a:pos x="T2" y="T3"/>
                </a:cxn>
                <a:cxn ang="0">
                  <a:pos x="T4" y="T5"/>
                </a:cxn>
                <a:cxn ang="0">
                  <a:pos x="T6" y="T7"/>
                </a:cxn>
                <a:cxn ang="0">
                  <a:pos x="T8" y="T9"/>
                </a:cxn>
                <a:cxn ang="0">
                  <a:pos x="T10" y="T11"/>
                </a:cxn>
              </a:cxnLst>
              <a:rect l="0" t="0" r="r" b="b"/>
              <a:pathLst>
                <a:path w="389" h="430">
                  <a:moveTo>
                    <a:pt x="389" y="164"/>
                  </a:moveTo>
                  <a:lnTo>
                    <a:pt x="195" y="0"/>
                  </a:lnTo>
                  <a:lnTo>
                    <a:pt x="0" y="164"/>
                  </a:lnTo>
                  <a:lnTo>
                    <a:pt x="0" y="430"/>
                  </a:lnTo>
                  <a:lnTo>
                    <a:pt x="389" y="430"/>
                  </a:lnTo>
                  <a:lnTo>
                    <a:pt x="389" y="164"/>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19" name="Freeform 89"/>
            <p:cNvSpPr>
              <a:spLocks/>
            </p:cNvSpPr>
            <p:nvPr/>
          </p:nvSpPr>
          <p:spPr bwMode="auto">
            <a:xfrm>
              <a:off x="8320734" y="-1163755"/>
              <a:ext cx="381000" cy="260350"/>
            </a:xfrm>
            <a:custGeom>
              <a:avLst/>
              <a:gdLst>
                <a:gd name="T0" fmla="*/ 163 w 240"/>
                <a:gd name="T1" fmla="*/ 0 h 164"/>
                <a:gd name="T2" fmla="*/ 240 w 240"/>
                <a:gd name="T3" fmla="*/ 0 h 164"/>
                <a:gd name="T4" fmla="*/ 45 w 240"/>
                <a:gd name="T5" fmla="*/ 164 h 164"/>
                <a:gd name="T6" fmla="*/ 0 w 240"/>
                <a:gd name="T7" fmla="*/ 164 h 164"/>
                <a:gd name="T8" fmla="*/ 145 w 240"/>
                <a:gd name="T9" fmla="*/ 41 h 164"/>
                <a:gd name="T10" fmla="*/ 163 w 240"/>
                <a:gd name="T11" fmla="*/ 0 h 164"/>
              </a:gdLst>
              <a:ahLst/>
              <a:cxnLst>
                <a:cxn ang="0">
                  <a:pos x="T0" y="T1"/>
                </a:cxn>
                <a:cxn ang="0">
                  <a:pos x="T2" y="T3"/>
                </a:cxn>
                <a:cxn ang="0">
                  <a:pos x="T4" y="T5"/>
                </a:cxn>
                <a:cxn ang="0">
                  <a:pos x="T6" y="T7"/>
                </a:cxn>
                <a:cxn ang="0">
                  <a:pos x="T8" y="T9"/>
                </a:cxn>
                <a:cxn ang="0">
                  <a:pos x="T10" y="T11"/>
                </a:cxn>
              </a:cxnLst>
              <a:rect l="0" t="0" r="r" b="b"/>
              <a:pathLst>
                <a:path w="240" h="164">
                  <a:moveTo>
                    <a:pt x="163" y="0"/>
                  </a:moveTo>
                  <a:lnTo>
                    <a:pt x="240" y="0"/>
                  </a:lnTo>
                  <a:lnTo>
                    <a:pt x="45" y="164"/>
                  </a:lnTo>
                  <a:lnTo>
                    <a:pt x="0" y="164"/>
                  </a:lnTo>
                  <a:lnTo>
                    <a:pt x="145" y="41"/>
                  </a:lnTo>
                  <a:lnTo>
                    <a:pt x="16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20" name="Freeform 90"/>
            <p:cNvSpPr>
              <a:spLocks/>
            </p:cNvSpPr>
            <p:nvPr/>
          </p:nvSpPr>
          <p:spPr bwMode="auto">
            <a:xfrm>
              <a:off x="8579496" y="-1163755"/>
              <a:ext cx="1049337" cy="306388"/>
            </a:xfrm>
            <a:custGeom>
              <a:avLst/>
              <a:gdLst>
                <a:gd name="T0" fmla="*/ 476 w 661"/>
                <a:gd name="T1" fmla="*/ 0 h 193"/>
                <a:gd name="T2" fmla="*/ 0 w 661"/>
                <a:gd name="T3" fmla="*/ 0 h 193"/>
                <a:gd name="T4" fmla="*/ 88 w 661"/>
                <a:gd name="T5" fmla="*/ 47 h 193"/>
                <a:gd name="T6" fmla="*/ 262 w 661"/>
                <a:gd name="T7" fmla="*/ 193 h 193"/>
                <a:gd name="T8" fmla="*/ 661 w 661"/>
                <a:gd name="T9" fmla="*/ 193 h 193"/>
                <a:gd name="T10" fmla="*/ 485 w 661"/>
                <a:gd name="T11" fmla="*/ 45 h 193"/>
                <a:gd name="T12" fmla="*/ 476 w 661"/>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661" h="193">
                  <a:moveTo>
                    <a:pt x="476" y="0"/>
                  </a:moveTo>
                  <a:lnTo>
                    <a:pt x="0" y="0"/>
                  </a:lnTo>
                  <a:lnTo>
                    <a:pt x="88" y="47"/>
                  </a:lnTo>
                  <a:lnTo>
                    <a:pt x="262" y="193"/>
                  </a:lnTo>
                  <a:lnTo>
                    <a:pt x="661" y="193"/>
                  </a:lnTo>
                  <a:lnTo>
                    <a:pt x="485" y="45"/>
                  </a:lnTo>
                  <a:lnTo>
                    <a:pt x="476"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21" name="Rectangle 95"/>
            <p:cNvSpPr>
              <a:spLocks noChangeArrowheads="1"/>
            </p:cNvSpPr>
            <p:nvPr/>
          </p:nvSpPr>
          <p:spPr bwMode="auto">
            <a:xfrm>
              <a:off x="8463609" y="-857367"/>
              <a:ext cx="466725" cy="376238"/>
            </a:xfrm>
            <a:prstGeom prst="rect">
              <a:avLst/>
            </a:prstGeom>
            <a:solidFill>
              <a:srgbClr val="01467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22" name="Rectangle 96"/>
            <p:cNvSpPr>
              <a:spLocks noChangeArrowheads="1"/>
            </p:cNvSpPr>
            <p:nvPr/>
          </p:nvSpPr>
          <p:spPr bwMode="auto">
            <a:xfrm>
              <a:off x="8463609" y="-857367"/>
              <a:ext cx="466725" cy="349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23" name="Rectangle 97"/>
            <p:cNvSpPr>
              <a:spLocks noChangeArrowheads="1"/>
            </p:cNvSpPr>
            <p:nvPr/>
          </p:nvSpPr>
          <p:spPr bwMode="auto">
            <a:xfrm>
              <a:off x="8454084" y="-582730"/>
              <a:ext cx="114300" cy="101600"/>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24" name="Rectangle 98"/>
            <p:cNvSpPr>
              <a:spLocks noChangeArrowheads="1"/>
            </p:cNvSpPr>
            <p:nvPr/>
          </p:nvSpPr>
          <p:spPr bwMode="auto">
            <a:xfrm>
              <a:off x="8568384" y="-582730"/>
              <a:ext cx="82550" cy="1016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25" name="Rectangle 99"/>
            <p:cNvSpPr>
              <a:spLocks noChangeArrowheads="1"/>
            </p:cNvSpPr>
            <p:nvPr/>
          </p:nvSpPr>
          <p:spPr bwMode="auto">
            <a:xfrm>
              <a:off x="8496946" y="-582730"/>
              <a:ext cx="26987" cy="11113"/>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26" name="Rectangle 100"/>
            <p:cNvSpPr>
              <a:spLocks noChangeArrowheads="1"/>
            </p:cNvSpPr>
            <p:nvPr/>
          </p:nvSpPr>
          <p:spPr bwMode="auto">
            <a:xfrm>
              <a:off x="8454084" y="-689092"/>
              <a:ext cx="114300" cy="101600"/>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27" name="Rectangle 101"/>
            <p:cNvSpPr>
              <a:spLocks noChangeArrowheads="1"/>
            </p:cNvSpPr>
            <p:nvPr/>
          </p:nvSpPr>
          <p:spPr bwMode="auto">
            <a:xfrm>
              <a:off x="8568384" y="-689092"/>
              <a:ext cx="82550" cy="1016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28" name="Rectangle 102"/>
            <p:cNvSpPr>
              <a:spLocks noChangeArrowheads="1"/>
            </p:cNvSpPr>
            <p:nvPr/>
          </p:nvSpPr>
          <p:spPr bwMode="auto">
            <a:xfrm>
              <a:off x="8496946" y="-689092"/>
              <a:ext cx="26987" cy="11113"/>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29" name="Rectangle 103"/>
            <p:cNvSpPr>
              <a:spLocks noChangeArrowheads="1"/>
            </p:cNvSpPr>
            <p:nvPr/>
          </p:nvSpPr>
          <p:spPr bwMode="auto">
            <a:xfrm>
              <a:off x="8454084" y="-795455"/>
              <a:ext cx="114300" cy="100013"/>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30" name="Rectangle 104"/>
            <p:cNvSpPr>
              <a:spLocks noChangeArrowheads="1"/>
            </p:cNvSpPr>
            <p:nvPr/>
          </p:nvSpPr>
          <p:spPr bwMode="auto">
            <a:xfrm>
              <a:off x="8568384" y="-795455"/>
              <a:ext cx="82550" cy="100013"/>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31" name="Rectangle 105"/>
            <p:cNvSpPr>
              <a:spLocks noChangeArrowheads="1"/>
            </p:cNvSpPr>
            <p:nvPr/>
          </p:nvSpPr>
          <p:spPr bwMode="auto">
            <a:xfrm>
              <a:off x="8498534" y="-795455"/>
              <a:ext cx="25400" cy="12700"/>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32" name="Rectangle 106"/>
            <p:cNvSpPr>
              <a:spLocks noChangeArrowheads="1"/>
            </p:cNvSpPr>
            <p:nvPr/>
          </p:nvSpPr>
          <p:spPr bwMode="auto">
            <a:xfrm>
              <a:off x="8593784" y="-582730"/>
              <a:ext cx="114300" cy="101600"/>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33" name="Rectangle 107"/>
            <p:cNvSpPr>
              <a:spLocks noChangeArrowheads="1"/>
            </p:cNvSpPr>
            <p:nvPr/>
          </p:nvSpPr>
          <p:spPr bwMode="auto">
            <a:xfrm>
              <a:off x="8708084" y="-582730"/>
              <a:ext cx="82550" cy="1016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34" name="Rectangle 108"/>
            <p:cNvSpPr>
              <a:spLocks noChangeArrowheads="1"/>
            </p:cNvSpPr>
            <p:nvPr/>
          </p:nvSpPr>
          <p:spPr bwMode="auto">
            <a:xfrm>
              <a:off x="8636646" y="-582730"/>
              <a:ext cx="26987" cy="11113"/>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35" name="Rectangle 109"/>
            <p:cNvSpPr>
              <a:spLocks noChangeArrowheads="1"/>
            </p:cNvSpPr>
            <p:nvPr/>
          </p:nvSpPr>
          <p:spPr bwMode="auto">
            <a:xfrm>
              <a:off x="8593784" y="-689092"/>
              <a:ext cx="114300" cy="101600"/>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36" name="Rectangle 110"/>
            <p:cNvSpPr>
              <a:spLocks noChangeArrowheads="1"/>
            </p:cNvSpPr>
            <p:nvPr/>
          </p:nvSpPr>
          <p:spPr bwMode="auto">
            <a:xfrm>
              <a:off x="8708084" y="-689092"/>
              <a:ext cx="82550" cy="1016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37" name="Rectangle 111"/>
            <p:cNvSpPr>
              <a:spLocks noChangeArrowheads="1"/>
            </p:cNvSpPr>
            <p:nvPr/>
          </p:nvSpPr>
          <p:spPr bwMode="auto">
            <a:xfrm>
              <a:off x="8638234" y="-689092"/>
              <a:ext cx="25400" cy="11113"/>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38" name="Rectangle 112"/>
            <p:cNvSpPr>
              <a:spLocks noChangeArrowheads="1"/>
            </p:cNvSpPr>
            <p:nvPr/>
          </p:nvSpPr>
          <p:spPr bwMode="auto">
            <a:xfrm>
              <a:off x="8593784" y="-795455"/>
              <a:ext cx="114300" cy="100013"/>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39" name="Rectangle 113"/>
            <p:cNvSpPr>
              <a:spLocks noChangeArrowheads="1"/>
            </p:cNvSpPr>
            <p:nvPr/>
          </p:nvSpPr>
          <p:spPr bwMode="auto">
            <a:xfrm>
              <a:off x="8708084" y="-795455"/>
              <a:ext cx="82550" cy="100013"/>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40" name="Rectangle 114"/>
            <p:cNvSpPr>
              <a:spLocks noChangeArrowheads="1"/>
            </p:cNvSpPr>
            <p:nvPr/>
          </p:nvSpPr>
          <p:spPr bwMode="auto">
            <a:xfrm>
              <a:off x="8638234" y="-795455"/>
              <a:ext cx="25400" cy="12700"/>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41" name="Rectangle 115"/>
            <p:cNvSpPr>
              <a:spLocks noChangeArrowheads="1"/>
            </p:cNvSpPr>
            <p:nvPr/>
          </p:nvSpPr>
          <p:spPr bwMode="auto">
            <a:xfrm>
              <a:off x="8733484" y="-582730"/>
              <a:ext cx="114300" cy="101600"/>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42" name="Rectangle 116"/>
            <p:cNvSpPr>
              <a:spLocks noChangeArrowheads="1"/>
            </p:cNvSpPr>
            <p:nvPr/>
          </p:nvSpPr>
          <p:spPr bwMode="auto">
            <a:xfrm>
              <a:off x="8847784" y="-582730"/>
              <a:ext cx="82550" cy="1016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43" name="Rectangle 117"/>
            <p:cNvSpPr>
              <a:spLocks noChangeArrowheads="1"/>
            </p:cNvSpPr>
            <p:nvPr/>
          </p:nvSpPr>
          <p:spPr bwMode="auto">
            <a:xfrm>
              <a:off x="8776346" y="-582730"/>
              <a:ext cx="26987" cy="11113"/>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44" name="Rectangle 118"/>
            <p:cNvSpPr>
              <a:spLocks noChangeArrowheads="1"/>
            </p:cNvSpPr>
            <p:nvPr/>
          </p:nvSpPr>
          <p:spPr bwMode="auto">
            <a:xfrm>
              <a:off x="8733484" y="-689092"/>
              <a:ext cx="114300" cy="101600"/>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45" name="Rectangle 119"/>
            <p:cNvSpPr>
              <a:spLocks noChangeArrowheads="1"/>
            </p:cNvSpPr>
            <p:nvPr/>
          </p:nvSpPr>
          <p:spPr bwMode="auto">
            <a:xfrm>
              <a:off x="8847784" y="-689092"/>
              <a:ext cx="82550" cy="1016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46" name="Rectangle 120"/>
            <p:cNvSpPr>
              <a:spLocks noChangeArrowheads="1"/>
            </p:cNvSpPr>
            <p:nvPr/>
          </p:nvSpPr>
          <p:spPr bwMode="auto">
            <a:xfrm>
              <a:off x="8777934" y="-689092"/>
              <a:ext cx="25400" cy="11113"/>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47" name="Rectangle 121"/>
            <p:cNvSpPr>
              <a:spLocks noChangeArrowheads="1"/>
            </p:cNvSpPr>
            <p:nvPr/>
          </p:nvSpPr>
          <p:spPr bwMode="auto">
            <a:xfrm>
              <a:off x="8733484" y="-795455"/>
              <a:ext cx="114300" cy="100013"/>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48" name="Rectangle 122"/>
            <p:cNvSpPr>
              <a:spLocks noChangeArrowheads="1"/>
            </p:cNvSpPr>
            <p:nvPr/>
          </p:nvSpPr>
          <p:spPr bwMode="auto">
            <a:xfrm>
              <a:off x="8847784" y="-795455"/>
              <a:ext cx="82550" cy="100013"/>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49" name="Rectangle 123"/>
            <p:cNvSpPr>
              <a:spLocks noChangeArrowheads="1"/>
            </p:cNvSpPr>
            <p:nvPr/>
          </p:nvSpPr>
          <p:spPr bwMode="auto">
            <a:xfrm>
              <a:off x="8777934" y="-795455"/>
              <a:ext cx="25400" cy="12700"/>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50" name="Freeform 124"/>
            <p:cNvSpPr>
              <a:spLocks/>
            </p:cNvSpPr>
            <p:nvPr/>
          </p:nvSpPr>
          <p:spPr bwMode="auto">
            <a:xfrm>
              <a:off x="8587434" y="-981192"/>
              <a:ext cx="53975" cy="79375"/>
            </a:xfrm>
            <a:custGeom>
              <a:avLst/>
              <a:gdLst>
                <a:gd name="T0" fmla="*/ 0 w 26"/>
                <a:gd name="T1" fmla="*/ 37 h 39"/>
                <a:gd name="T2" fmla="*/ 0 w 26"/>
                <a:gd name="T3" fmla="*/ 29 h 39"/>
                <a:gd name="T4" fmla="*/ 5 w 26"/>
                <a:gd name="T5" fmla="*/ 32 h 39"/>
                <a:gd name="T6" fmla="*/ 10 w 26"/>
                <a:gd name="T7" fmla="*/ 33 h 39"/>
                <a:gd name="T8" fmla="*/ 13 w 26"/>
                <a:gd name="T9" fmla="*/ 32 h 39"/>
                <a:gd name="T10" fmla="*/ 15 w 26"/>
                <a:gd name="T11" fmla="*/ 32 h 39"/>
                <a:gd name="T12" fmla="*/ 17 w 26"/>
                <a:gd name="T13" fmla="*/ 30 h 39"/>
                <a:gd name="T14" fmla="*/ 17 w 26"/>
                <a:gd name="T15" fmla="*/ 29 h 39"/>
                <a:gd name="T16" fmla="*/ 16 w 26"/>
                <a:gd name="T17" fmla="*/ 27 h 39"/>
                <a:gd name="T18" fmla="*/ 15 w 26"/>
                <a:gd name="T19" fmla="*/ 25 h 39"/>
                <a:gd name="T20" fmla="*/ 12 w 26"/>
                <a:gd name="T21" fmla="*/ 24 h 39"/>
                <a:gd name="T22" fmla="*/ 9 w 26"/>
                <a:gd name="T23" fmla="*/ 22 h 39"/>
                <a:gd name="T24" fmla="*/ 2 w 26"/>
                <a:gd name="T25" fmla="*/ 18 h 39"/>
                <a:gd name="T26" fmla="*/ 0 w 26"/>
                <a:gd name="T27" fmla="*/ 11 h 39"/>
                <a:gd name="T28" fmla="*/ 1 w 26"/>
                <a:gd name="T29" fmla="*/ 6 h 39"/>
                <a:gd name="T30" fmla="*/ 4 w 26"/>
                <a:gd name="T31" fmla="*/ 2 h 39"/>
                <a:gd name="T32" fmla="*/ 9 w 26"/>
                <a:gd name="T33" fmla="*/ 0 h 39"/>
                <a:gd name="T34" fmla="*/ 15 w 26"/>
                <a:gd name="T35" fmla="*/ 0 h 39"/>
                <a:gd name="T36" fmla="*/ 20 w 26"/>
                <a:gd name="T37" fmla="*/ 0 h 39"/>
                <a:gd name="T38" fmla="*/ 24 w 26"/>
                <a:gd name="T39" fmla="*/ 1 h 39"/>
                <a:gd name="T40" fmla="*/ 24 w 26"/>
                <a:gd name="T41" fmla="*/ 9 h 39"/>
                <a:gd name="T42" fmla="*/ 22 w 26"/>
                <a:gd name="T43" fmla="*/ 8 h 39"/>
                <a:gd name="T44" fmla="*/ 20 w 26"/>
                <a:gd name="T45" fmla="*/ 7 h 39"/>
                <a:gd name="T46" fmla="*/ 17 w 26"/>
                <a:gd name="T47" fmla="*/ 7 h 39"/>
                <a:gd name="T48" fmla="*/ 15 w 26"/>
                <a:gd name="T49" fmla="*/ 7 h 39"/>
                <a:gd name="T50" fmla="*/ 13 w 26"/>
                <a:gd name="T51" fmla="*/ 7 h 39"/>
                <a:gd name="T52" fmla="*/ 11 w 26"/>
                <a:gd name="T53" fmla="*/ 8 h 39"/>
                <a:gd name="T54" fmla="*/ 9 w 26"/>
                <a:gd name="T55" fmla="*/ 9 h 39"/>
                <a:gd name="T56" fmla="*/ 9 w 26"/>
                <a:gd name="T57" fmla="*/ 10 h 39"/>
                <a:gd name="T58" fmla="*/ 9 w 26"/>
                <a:gd name="T59" fmla="*/ 12 h 39"/>
                <a:gd name="T60" fmla="*/ 11 w 26"/>
                <a:gd name="T61" fmla="*/ 14 h 39"/>
                <a:gd name="T62" fmla="*/ 13 w 26"/>
                <a:gd name="T63" fmla="*/ 15 h 39"/>
                <a:gd name="T64" fmla="*/ 16 w 26"/>
                <a:gd name="T65" fmla="*/ 16 h 39"/>
                <a:gd name="T66" fmla="*/ 20 w 26"/>
                <a:gd name="T67" fmla="*/ 18 h 39"/>
                <a:gd name="T68" fmla="*/ 23 w 26"/>
                <a:gd name="T69" fmla="*/ 21 h 39"/>
                <a:gd name="T70" fmla="*/ 25 w 26"/>
                <a:gd name="T71" fmla="*/ 24 h 39"/>
                <a:gd name="T72" fmla="*/ 26 w 26"/>
                <a:gd name="T73" fmla="*/ 28 h 39"/>
                <a:gd name="T74" fmla="*/ 25 w 26"/>
                <a:gd name="T75" fmla="*/ 33 h 39"/>
                <a:gd name="T76" fmla="*/ 21 w 26"/>
                <a:gd name="T77" fmla="*/ 37 h 39"/>
                <a:gd name="T78" fmla="*/ 17 w 26"/>
                <a:gd name="T79" fmla="*/ 39 h 39"/>
                <a:gd name="T80" fmla="*/ 11 w 26"/>
                <a:gd name="T81" fmla="*/ 39 h 39"/>
                <a:gd name="T82" fmla="*/ 5 w 26"/>
                <a:gd name="T83" fmla="*/ 39 h 39"/>
                <a:gd name="T84" fmla="*/ 0 w 26"/>
                <a:gd name="T85" fmla="*/ 3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 h="39">
                  <a:moveTo>
                    <a:pt x="0" y="37"/>
                  </a:moveTo>
                  <a:cubicBezTo>
                    <a:pt x="0" y="29"/>
                    <a:pt x="0" y="29"/>
                    <a:pt x="0" y="29"/>
                  </a:cubicBezTo>
                  <a:cubicBezTo>
                    <a:pt x="1" y="30"/>
                    <a:pt x="3" y="31"/>
                    <a:pt x="5" y="32"/>
                  </a:cubicBezTo>
                  <a:cubicBezTo>
                    <a:pt x="7" y="32"/>
                    <a:pt x="9" y="33"/>
                    <a:pt x="10" y="33"/>
                  </a:cubicBezTo>
                  <a:cubicBezTo>
                    <a:pt x="12" y="33"/>
                    <a:pt x="12" y="33"/>
                    <a:pt x="13" y="32"/>
                  </a:cubicBezTo>
                  <a:cubicBezTo>
                    <a:pt x="14" y="32"/>
                    <a:pt x="15" y="32"/>
                    <a:pt x="15" y="32"/>
                  </a:cubicBezTo>
                  <a:cubicBezTo>
                    <a:pt x="16" y="31"/>
                    <a:pt x="16" y="31"/>
                    <a:pt x="17" y="30"/>
                  </a:cubicBezTo>
                  <a:cubicBezTo>
                    <a:pt x="17" y="30"/>
                    <a:pt x="17" y="29"/>
                    <a:pt x="17" y="29"/>
                  </a:cubicBezTo>
                  <a:cubicBezTo>
                    <a:pt x="17" y="28"/>
                    <a:pt x="17" y="27"/>
                    <a:pt x="16" y="27"/>
                  </a:cubicBezTo>
                  <a:cubicBezTo>
                    <a:pt x="16" y="26"/>
                    <a:pt x="15" y="26"/>
                    <a:pt x="15" y="25"/>
                  </a:cubicBezTo>
                  <a:cubicBezTo>
                    <a:pt x="14" y="25"/>
                    <a:pt x="13" y="24"/>
                    <a:pt x="12" y="24"/>
                  </a:cubicBezTo>
                  <a:cubicBezTo>
                    <a:pt x="11" y="23"/>
                    <a:pt x="10" y="23"/>
                    <a:pt x="9" y="22"/>
                  </a:cubicBezTo>
                  <a:cubicBezTo>
                    <a:pt x="6" y="21"/>
                    <a:pt x="3" y="20"/>
                    <a:pt x="2" y="18"/>
                  </a:cubicBezTo>
                  <a:cubicBezTo>
                    <a:pt x="0" y="16"/>
                    <a:pt x="0" y="14"/>
                    <a:pt x="0" y="11"/>
                  </a:cubicBezTo>
                  <a:cubicBezTo>
                    <a:pt x="0" y="9"/>
                    <a:pt x="0" y="7"/>
                    <a:pt x="1" y="6"/>
                  </a:cubicBezTo>
                  <a:cubicBezTo>
                    <a:pt x="2" y="5"/>
                    <a:pt x="3" y="3"/>
                    <a:pt x="4" y="2"/>
                  </a:cubicBezTo>
                  <a:cubicBezTo>
                    <a:pt x="6" y="2"/>
                    <a:pt x="7" y="1"/>
                    <a:pt x="9" y="0"/>
                  </a:cubicBezTo>
                  <a:cubicBezTo>
                    <a:pt x="11" y="0"/>
                    <a:pt x="13" y="0"/>
                    <a:pt x="15" y="0"/>
                  </a:cubicBezTo>
                  <a:cubicBezTo>
                    <a:pt x="17" y="0"/>
                    <a:pt x="19" y="0"/>
                    <a:pt x="20" y="0"/>
                  </a:cubicBezTo>
                  <a:cubicBezTo>
                    <a:pt x="22" y="0"/>
                    <a:pt x="23" y="1"/>
                    <a:pt x="24" y="1"/>
                  </a:cubicBezTo>
                  <a:cubicBezTo>
                    <a:pt x="24" y="9"/>
                    <a:pt x="24" y="9"/>
                    <a:pt x="24" y="9"/>
                  </a:cubicBezTo>
                  <a:cubicBezTo>
                    <a:pt x="24" y="9"/>
                    <a:pt x="23" y="8"/>
                    <a:pt x="22" y="8"/>
                  </a:cubicBezTo>
                  <a:cubicBezTo>
                    <a:pt x="21" y="8"/>
                    <a:pt x="21" y="7"/>
                    <a:pt x="20" y="7"/>
                  </a:cubicBezTo>
                  <a:cubicBezTo>
                    <a:pt x="19" y="7"/>
                    <a:pt x="18" y="7"/>
                    <a:pt x="17" y="7"/>
                  </a:cubicBezTo>
                  <a:cubicBezTo>
                    <a:pt x="17" y="7"/>
                    <a:pt x="16" y="7"/>
                    <a:pt x="15" y="7"/>
                  </a:cubicBezTo>
                  <a:cubicBezTo>
                    <a:pt x="14" y="7"/>
                    <a:pt x="13" y="7"/>
                    <a:pt x="13" y="7"/>
                  </a:cubicBezTo>
                  <a:cubicBezTo>
                    <a:pt x="12" y="7"/>
                    <a:pt x="11" y="7"/>
                    <a:pt x="11" y="8"/>
                  </a:cubicBezTo>
                  <a:cubicBezTo>
                    <a:pt x="10" y="8"/>
                    <a:pt x="10" y="8"/>
                    <a:pt x="9" y="9"/>
                  </a:cubicBezTo>
                  <a:cubicBezTo>
                    <a:pt x="9" y="9"/>
                    <a:pt x="9" y="10"/>
                    <a:pt x="9" y="10"/>
                  </a:cubicBezTo>
                  <a:cubicBezTo>
                    <a:pt x="9" y="11"/>
                    <a:pt x="9" y="12"/>
                    <a:pt x="9" y="12"/>
                  </a:cubicBezTo>
                  <a:cubicBezTo>
                    <a:pt x="10" y="13"/>
                    <a:pt x="10" y="13"/>
                    <a:pt x="11" y="14"/>
                  </a:cubicBezTo>
                  <a:cubicBezTo>
                    <a:pt x="11" y="14"/>
                    <a:pt x="12" y="15"/>
                    <a:pt x="13" y="15"/>
                  </a:cubicBezTo>
                  <a:cubicBezTo>
                    <a:pt x="14" y="15"/>
                    <a:pt x="15" y="16"/>
                    <a:pt x="16" y="16"/>
                  </a:cubicBezTo>
                  <a:cubicBezTo>
                    <a:pt x="18" y="17"/>
                    <a:pt x="19" y="18"/>
                    <a:pt x="20" y="18"/>
                  </a:cubicBezTo>
                  <a:cubicBezTo>
                    <a:pt x="21" y="19"/>
                    <a:pt x="22" y="20"/>
                    <a:pt x="23" y="21"/>
                  </a:cubicBezTo>
                  <a:cubicBezTo>
                    <a:pt x="24" y="22"/>
                    <a:pt x="25" y="23"/>
                    <a:pt x="25" y="24"/>
                  </a:cubicBezTo>
                  <a:cubicBezTo>
                    <a:pt x="26" y="25"/>
                    <a:pt x="26" y="26"/>
                    <a:pt x="26" y="28"/>
                  </a:cubicBezTo>
                  <a:cubicBezTo>
                    <a:pt x="26" y="30"/>
                    <a:pt x="26" y="32"/>
                    <a:pt x="25" y="33"/>
                  </a:cubicBezTo>
                  <a:cubicBezTo>
                    <a:pt x="24" y="35"/>
                    <a:pt x="23" y="36"/>
                    <a:pt x="21" y="37"/>
                  </a:cubicBezTo>
                  <a:cubicBezTo>
                    <a:pt x="20" y="38"/>
                    <a:pt x="18" y="39"/>
                    <a:pt x="17" y="39"/>
                  </a:cubicBezTo>
                  <a:cubicBezTo>
                    <a:pt x="15" y="39"/>
                    <a:pt x="13" y="39"/>
                    <a:pt x="11" y="39"/>
                  </a:cubicBezTo>
                  <a:cubicBezTo>
                    <a:pt x="9" y="39"/>
                    <a:pt x="7" y="39"/>
                    <a:pt x="5" y="39"/>
                  </a:cubicBezTo>
                  <a:cubicBezTo>
                    <a:pt x="3" y="39"/>
                    <a:pt x="1" y="38"/>
                    <a:pt x="0"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51" name="Freeform 125"/>
            <p:cNvSpPr>
              <a:spLocks noEditPoints="1"/>
            </p:cNvSpPr>
            <p:nvPr/>
          </p:nvSpPr>
          <p:spPr bwMode="auto">
            <a:xfrm>
              <a:off x="8649346" y="-981192"/>
              <a:ext cx="84137" cy="88900"/>
            </a:xfrm>
            <a:custGeom>
              <a:avLst/>
              <a:gdLst>
                <a:gd name="T0" fmla="*/ 19 w 41"/>
                <a:gd name="T1" fmla="*/ 39 h 44"/>
                <a:gd name="T2" fmla="*/ 5 w 41"/>
                <a:gd name="T3" fmla="*/ 34 h 44"/>
                <a:gd name="T4" fmla="*/ 0 w 41"/>
                <a:gd name="T5" fmla="*/ 20 h 44"/>
                <a:gd name="T6" fmla="*/ 5 w 41"/>
                <a:gd name="T7" fmla="*/ 5 h 44"/>
                <a:gd name="T8" fmla="*/ 19 w 41"/>
                <a:gd name="T9" fmla="*/ 0 h 44"/>
                <a:gd name="T10" fmla="*/ 32 w 41"/>
                <a:gd name="T11" fmla="*/ 5 h 44"/>
                <a:gd name="T12" fmla="*/ 38 w 41"/>
                <a:gd name="T13" fmla="*/ 19 h 44"/>
                <a:gd name="T14" fmla="*/ 32 w 41"/>
                <a:gd name="T15" fmla="*/ 34 h 44"/>
                <a:gd name="T16" fmla="*/ 32 w 41"/>
                <a:gd name="T17" fmla="*/ 34 h 44"/>
                <a:gd name="T18" fmla="*/ 32 w 41"/>
                <a:gd name="T19" fmla="*/ 35 h 44"/>
                <a:gd name="T20" fmla="*/ 41 w 41"/>
                <a:gd name="T21" fmla="*/ 44 h 44"/>
                <a:gd name="T22" fmla="*/ 29 w 41"/>
                <a:gd name="T23" fmla="*/ 44 h 44"/>
                <a:gd name="T24" fmla="*/ 24 w 41"/>
                <a:gd name="T25" fmla="*/ 39 h 44"/>
                <a:gd name="T26" fmla="*/ 19 w 41"/>
                <a:gd name="T27" fmla="*/ 39 h 44"/>
                <a:gd name="T28" fmla="*/ 19 w 41"/>
                <a:gd name="T29" fmla="*/ 7 h 44"/>
                <a:gd name="T30" fmla="*/ 12 w 41"/>
                <a:gd name="T31" fmla="*/ 11 h 44"/>
                <a:gd name="T32" fmla="*/ 9 w 41"/>
                <a:gd name="T33" fmla="*/ 20 h 44"/>
                <a:gd name="T34" fmla="*/ 12 w 41"/>
                <a:gd name="T35" fmla="*/ 29 h 44"/>
                <a:gd name="T36" fmla="*/ 19 w 41"/>
                <a:gd name="T37" fmla="*/ 32 h 44"/>
                <a:gd name="T38" fmla="*/ 26 w 41"/>
                <a:gd name="T39" fmla="*/ 29 h 44"/>
                <a:gd name="T40" fmla="*/ 28 w 41"/>
                <a:gd name="T41" fmla="*/ 20 h 44"/>
                <a:gd name="T42" fmla="*/ 26 w 41"/>
                <a:gd name="T43" fmla="*/ 11 h 44"/>
                <a:gd name="T44" fmla="*/ 19 w 41"/>
                <a:gd name="T45"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 h="44">
                  <a:moveTo>
                    <a:pt x="19" y="39"/>
                  </a:moveTo>
                  <a:cubicBezTo>
                    <a:pt x="13" y="39"/>
                    <a:pt x="9" y="38"/>
                    <a:pt x="5" y="34"/>
                  </a:cubicBezTo>
                  <a:cubicBezTo>
                    <a:pt x="2" y="31"/>
                    <a:pt x="0" y="26"/>
                    <a:pt x="0" y="20"/>
                  </a:cubicBezTo>
                  <a:cubicBezTo>
                    <a:pt x="0" y="14"/>
                    <a:pt x="2" y="9"/>
                    <a:pt x="5" y="5"/>
                  </a:cubicBezTo>
                  <a:cubicBezTo>
                    <a:pt x="9" y="2"/>
                    <a:pt x="13" y="0"/>
                    <a:pt x="19" y="0"/>
                  </a:cubicBezTo>
                  <a:cubicBezTo>
                    <a:pt x="25" y="0"/>
                    <a:pt x="29" y="2"/>
                    <a:pt x="32" y="5"/>
                  </a:cubicBezTo>
                  <a:cubicBezTo>
                    <a:pt x="36" y="9"/>
                    <a:pt x="38" y="13"/>
                    <a:pt x="38" y="19"/>
                  </a:cubicBezTo>
                  <a:cubicBezTo>
                    <a:pt x="38" y="25"/>
                    <a:pt x="36" y="30"/>
                    <a:pt x="32" y="34"/>
                  </a:cubicBezTo>
                  <a:cubicBezTo>
                    <a:pt x="32" y="34"/>
                    <a:pt x="32" y="34"/>
                    <a:pt x="32" y="34"/>
                  </a:cubicBezTo>
                  <a:cubicBezTo>
                    <a:pt x="32" y="34"/>
                    <a:pt x="32" y="35"/>
                    <a:pt x="32" y="35"/>
                  </a:cubicBezTo>
                  <a:cubicBezTo>
                    <a:pt x="41" y="44"/>
                    <a:pt x="41" y="44"/>
                    <a:pt x="41" y="44"/>
                  </a:cubicBezTo>
                  <a:cubicBezTo>
                    <a:pt x="29" y="44"/>
                    <a:pt x="29" y="44"/>
                    <a:pt x="29" y="44"/>
                  </a:cubicBezTo>
                  <a:cubicBezTo>
                    <a:pt x="24" y="39"/>
                    <a:pt x="24" y="39"/>
                    <a:pt x="24" y="39"/>
                  </a:cubicBezTo>
                  <a:cubicBezTo>
                    <a:pt x="22" y="39"/>
                    <a:pt x="21" y="39"/>
                    <a:pt x="19" y="39"/>
                  </a:cubicBezTo>
                  <a:close/>
                  <a:moveTo>
                    <a:pt x="19" y="7"/>
                  </a:moveTo>
                  <a:cubicBezTo>
                    <a:pt x="16" y="7"/>
                    <a:pt x="14" y="8"/>
                    <a:pt x="12" y="11"/>
                  </a:cubicBezTo>
                  <a:cubicBezTo>
                    <a:pt x="10" y="13"/>
                    <a:pt x="9" y="16"/>
                    <a:pt x="9" y="20"/>
                  </a:cubicBezTo>
                  <a:cubicBezTo>
                    <a:pt x="9" y="23"/>
                    <a:pt x="10" y="26"/>
                    <a:pt x="12" y="29"/>
                  </a:cubicBezTo>
                  <a:cubicBezTo>
                    <a:pt x="13" y="31"/>
                    <a:pt x="16" y="32"/>
                    <a:pt x="19" y="32"/>
                  </a:cubicBezTo>
                  <a:cubicBezTo>
                    <a:pt x="22" y="32"/>
                    <a:pt x="24" y="31"/>
                    <a:pt x="26" y="29"/>
                  </a:cubicBezTo>
                  <a:cubicBezTo>
                    <a:pt x="28" y="27"/>
                    <a:pt x="28" y="24"/>
                    <a:pt x="28" y="20"/>
                  </a:cubicBezTo>
                  <a:cubicBezTo>
                    <a:pt x="28" y="16"/>
                    <a:pt x="28" y="13"/>
                    <a:pt x="26" y="11"/>
                  </a:cubicBezTo>
                  <a:cubicBezTo>
                    <a:pt x="24" y="8"/>
                    <a:pt x="22" y="7"/>
                    <a:pt x="19"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52" name="Freeform 126"/>
            <p:cNvSpPr>
              <a:spLocks/>
            </p:cNvSpPr>
            <p:nvPr/>
          </p:nvSpPr>
          <p:spPr bwMode="auto">
            <a:xfrm>
              <a:off x="8739834" y="-981192"/>
              <a:ext cx="46037" cy="79375"/>
            </a:xfrm>
            <a:custGeom>
              <a:avLst/>
              <a:gdLst>
                <a:gd name="T0" fmla="*/ 29 w 29"/>
                <a:gd name="T1" fmla="*/ 50 h 50"/>
                <a:gd name="T2" fmla="*/ 0 w 29"/>
                <a:gd name="T3" fmla="*/ 50 h 50"/>
                <a:gd name="T4" fmla="*/ 0 w 29"/>
                <a:gd name="T5" fmla="*/ 0 h 50"/>
                <a:gd name="T6" fmla="*/ 11 w 29"/>
                <a:gd name="T7" fmla="*/ 0 h 50"/>
                <a:gd name="T8" fmla="*/ 11 w 29"/>
                <a:gd name="T9" fmla="*/ 41 h 50"/>
                <a:gd name="T10" fmla="*/ 29 w 29"/>
                <a:gd name="T11" fmla="*/ 41 h 50"/>
                <a:gd name="T12" fmla="*/ 29 w 29"/>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29" h="50">
                  <a:moveTo>
                    <a:pt x="29" y="50"/>
                  </a:moveTo>
                  <a:lnTo>
                    <a:pt x="0" y="50"/>
                  </a:lnTo>
                  <a:lnTo>
                    <a:pt x="0" y="0"/>
                  </a:lnTo>
                  <a:lnTo>
                    <a:pt x="11" y="0"/>
                  </a:lnTo>
                  <a:lnTo>
                    <a:pt x="11" y="41"/>
                  </a:lnTo>
                  <a:lnTo>
                    <a:pt x="29" y="41"/>
                  </a:lnTo>
                  <a:lnTo>
                    <a:pt x="29"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53" name="Rectangle 52"/>
            <p:cNvSpPr/>
            <p:nvPr/>
          </p:nvSpPr>
          <p:spPr bwMode="auto">
            <a:xfrm>
              <a:off x="9001539" y="-1363460"/>
              <a:ext cx="1090149" cy="54101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defRPr/>
              </a:pPr>
              <a:endParaRPr lang="en-US" sz="2040" b="1" kern="0" dirty="0" err="1">
                <a:solidFill>
                  <a:srgbClr val="FFFFFF"/>
                </a:solidFill>
                <a:latin typeface="Segoe UI Light"/>
                <a:ea typeface="Segoe UI" pitchFamily="34" charset="0"/>
                <a:cs typeface="Segoe UI" pitchFamily="34" charset="0"/>
              </a:endParaRPr>
            </a:p>
          </p:txBody>
        </p:sp>
        <p:grpSp>
          <p:nvGrpSpPr>
            <p:cNvPr id="54" name="Group 53"/>
            <p:cNvGrpSpPr/>
            <p:nvPr/>
          </p:nvGrpSpPr>
          <p:grpSpPr>
            <a:xfrm>
              <a:off x="8985896" y="-1542000"/>
              <a:ext cx="914401" cy="1187440"/>
              <a:chOff x="6586081" y="-1693595"/>
              <a:chExt cx="914401" cy="1187440"/>
            </a:xfrm>
          </p:grpSpPr>
          <p:sp>
            <p:nvSpPr>
              <p:cNvPr id="55" name="Oval 54"/>
              <p:cNvSpPr>
                <a:spLocks noChangeArrowheads="1"/>
              </p:cNvSpPr>
              <p:nvPr/>
            </p:nvSpPr>
            <p:spPr bwMode="auto">
              <a:xfrm>
                <a:off x="6601724" y="-1693595"/>
                <a:ext cx="883114" cy="167806"/>
              </a:xfrm>
              <a:prstGeom prst="ellipse">
                <a:avLst/>
              </a:prstGeom>
              <a:solidFill>
                <a:srgbClr val="1F4E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156">
                  <a:defRPr/>
                </a:pPr>
                <a:endParaRPr lang="en-US" sz="1836" kern="0" dirty="0">
                  <a:solidFill>
                    <a:srgbClr val="FFFFFF"/>
                  </a:solidFill>
                  <a:latin typeface="Segoe UI"/>
                </a:endParaRPr>
              </a:p>
            </p:txBody>
          </p:sp>
          <p:sp>
            <p:nvSpPr>
              <p:cNvPr id="56" name="Freeform 123"/>
              <p:cNvSpPr>
                <a:spLocks noEditPoints="1"/>
              </p:cNvSpPr>
              <p:nvPr/>
            </p:nvSpPr>
            <p:spPr bwMode="auto">
              <a:xfrm>
                <a:off x="6586081" y="-1576981"/>
                <a:ext cx="914401" cy="1070826"/>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156">
                  <a:defRPr/>
                </a:pPr>
                <a:endParaRPr lang="en-US" sz="1836" kern="0" dirty="0">
                  <a:solidFill>
                    <a:srgbClr val="FFFFFF"/>
                  </a:solidFill>
                  <a:latin typeface="Segoe UI"/>
                </a:endParaRPr>
              </a:p>
            </p:txBody>
          </p:sp>
        </p:grpSp>
      </p:grpSp>
      <p:grpSp>
        <p:nvGrpSpPr>
          <p:cNvPr id="59" name="Group 58"/>
          <p:cNvGrpSpPr/>
          <p:nvPr/>
        </p:nvGrpSpPr>
        <p:grpSpPr>
          <a:xfrm>
            <a:off x="5645010" y="4251885"/>
            <a:ext cx="1241991" cy="943137"/>
            <a:chOff x="7725841" y="4083216"/>
            <a:chExt cx="990690" cy="752305"/>
          </a:xfrm>
        </p:grpSpPr>
        <p:sp>
          <p:nvSpPr>
            <p:cNvPr id="57" name="Freeform 56"/>
            <p:cNvSpPr/>
            <p:nvPr/>
          </p:nvSpPr>
          <p:spPr bwMode="auto">
            <a:xfrm>
              <a:off x="7725841" y="4083216"/>
              <a:ext cx="990690" cy="752305"/>
            </a:xfrm>
            <a:custGeom>
              <a:avLst/>
              <a:gdLst>
                <a:gd name="connsiteX0" fmla="*/ 6673 w 990690"/>
                <a:gd name="connsiteY0" fmla="*/ 147731 h 752305"/>
                <a:gd name="connsiteX1" fmla="*/ 984017 w 990690"/>
                <a:gd name="connsiteY1" fmla="*/ 147731 h 752305"/>
                <a:gd name="connsiteX2" fmla="*/ 990312 w 990690"/>
                <a:gd name="connsiteY2" fmla="*/ 153489 h 752305"/>
                <a:gd name="connsiteX3" fmla="*/ 990357 w 990690"/>
                <a:gd name="connsiteY3" fmla="*/ 153489 h 752305"/>
                <a:gd name="connsiteX4" fmla="*/ 990400 w 990690"/>
                <a:gd name="connsiteY4" fmla="*/ 153702 h 752305"/>
                <a:gd name="connsiteX5" fmla="*/ 990690 w 990690"/>
                <a:gd name="connsiteY5" fmla="*/ 154404 h 752305"/>
                <a:gd name="connsiteX6" fmla="*/ 990690 w 990690"/>
                <a:gd name="connsiteY6" fmla="*/ 155142 h 752305"/>
                <a:gd name="connsiteX7" fmla="*/ 990690 w 990690"/>
                <a:gd name="connsiteY7" fmla="*/ 167750 h 752305"/>
                <a:gd name="connsiteX8" fmla="*/ 990690 w 990690"/>
                <a:gd name="connsiteY8" fmla="*/ 730287 h 752305"/>
                <a:gd name="connsiteX9" fmla="*/ 968672 w 990690"/>
                <a:gd name="connsiteY9" fmla="*/ 752305 h 752305"/>
                <a:gd name="connsiteX10" fmla="*/ 22018 w 990690"/>
                <a:gd name="connsiteY10" fmla="*/ 752305 h 752305"/>
                <a:gd name="connsiteX11" fmla="*/ 0 w 990690"/>
                <a:gd name="connsiteY11" fmla="*/ 730287 h 752305"/>
                <a:gd name="connsiteX12" fmla="*/ 0 w 990690"/>
                <a:gd name="connsiteY12" fmla="*/ 167750 h 752305"/>
                <a:gd name="connsiteX13" fmla="*/ 0 w 990690"/>
                <a:gd name="connsiteY13" fmla="*/ 155142 h 752305"/>
                <a:gd name="connsiteX14" fmla="*/ 0 w 990690"/>
                <a:gd name="connsiteY14" fmla="*/ 154404 h 752305"/>
                <a:gd name="connsiteX15" fmla="*/ 291 w 990690"/>
                <a:gd name="connsiteY15" fmla="*/ 153701 h 752305"/>
                <a:gd name="connsiteX16" fmla="*/ 334 w 990690"/>
                <a:gd name="connsiteY16" fmla="*/ 153489 h 752305"/>
                <a:gd name="connsiteX17" fmla="*/ 379 w 990690"/>
                <a:gd name="connsiteY17" fmla="*/ 153489 h 752305"/>
                <a:gd name="connsiteX18" fmla="*/ 6673 w 990690"/>
                <a:gd name="connsiteY18" fmla="*/ 147731 h 752305"/>
                <a:gd name="connsiteX19" fmla="*/ 109998 w 990690"/>
                <a:gd name="connsiteY19" fmla="*/ 0 h 752305"/>
                <a:gd name="connsiteX20" fmla="*/ 413872 w 990690"/>
                <a:gd name="connsiteY20" fmla="*/ 0 h 752305"/>
                <a:gd name="connsiteX21" fmla="*/ 445368 w 990690"/>
                <a:gd name="connsiteY21" fmla="*/ 31495 h 752305"/>
                <a:gd name="connsiteX22" fmla="*/ 445368 w 990690"/>
                <a:gd name="connsiteY22" fmla="*/ 90138 h 752305"/>
                <a:gd name="connsiteX23" fmla="*/ 937888 w 990690"/>
                <a:gd name="connsiteY23" fmla="*/ 90138 h 752305"/>
                <a:gd name="connsiteX24" fmla="*/ 946904 w 990690"/>
                <a:gd name="connsiteY24" fmla="*/ 99155 h 752305"/>
                <a:gd name="connsiteX25" fmla="*/ 946904 w 990690"/>
                <a:gd name="connsiteY25" fmla="*/ 132850 h 752305"/>
                <a:gd name="connsiteX26" fmla="*/ 44447 w 990690"/>
                <a:gd name="connsiteY26" fmla="*/ 132850 h 752305"/>
                <a:gd name="connsiteX27" fmla="*/ 44447 w 990690"/>
                <a:gd name="connsiteY27" fmla="*/ 99155 h 752305"/>
                <a:gd name="connsiteX28" fmla="*/ 53463 w 990690"/>
                <a:gd name="connsiteY28" fmla="*/ 90138 h 752305"/>
                <a:gd name="connsiteX29" fmla="*/ 78502 w 990690"/>
                <a:gd name="connsiteY29" fmla="*/ 90138 h 752305"/>
                <a:gd name="connsiteX30" fmla="*/ 78502 w 990690"/>
                <a:gd name="connsiteY30" fmla="*/ 31495 h 752305"/>
                <a:gd name="connsiteX31" fmla="*/ 109998 w 990690"/>
                <a:gd name="connsiteY31" fmla="*/ 0 h 752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90690" h="752305">
                  <a:moveTo>
                    <a:pt x="6673" y="147731"/>
                  </a:moveTo>
                  <a:lnTo>
                    <a:pt x="984017" y="147731"/>
                  </a:lnTo>
                  <a:cubicBezTo>
                    <a:pt x="987377" y="147731"/>
                    <a:pt x="990157" y="150214"/>
                    <a:pt x="990312" y="153489"/>
                  </a:cubicBezTo>
                  <a:lnTo>
                    <a:pt x="990357" y="153489"/>
                  </a:lnTo>
                  <a:lnTo>
                    <a:pt x="990400" y="153702"/>
                  </a:lnTo>
                  <a:cubicBezTo>
                    <a:pt x="990677" y="153914"/>
                    <a:pt x="990690" y="154158"/>
                    <a:pt x="990690" y="154404"/>
                  </a:cubicBezTo>
                  <a:lnTo>
                    <a:pt x="990690" y="155142"/>
                  </a:lnTo>
                  <a:lnTo>
                    <a:pt x="990690" y="167750"/>
                  </a:lnTo>
                  <a:lnTo>
                    <a:pt x="990690" y="730287"/>
                  </a:lnTo>
                  <a:cubicBezTo>
                    <a:pt x="990690" y="742447"/>
                    <a:pt x="980832" y="752305"/>
                    <a:pt x="968672" y="752305"/>
                  </a:cubicBezTo>
                  <a:lnTo>
                    <a:pt x="22018" y="752305"/>
                  </a:lnTo>
                  <a:cubicBezTo>
                    <a:pt x="9858" y="752305"/>
                    <a:pt x="0" y="742447"/>
                    <a:pt x="0" y="730287"/>
                  </a:cubicBezTo>
                  <a:lnTo>
                    <a:pt x="0" y="167750"/>
                  </a:lnTo>
                  <a:lnTo>
                    <a:pt x="0" y="155142"/>
                  </a:lnTo>
                  <a:lnTo>
                    <a:pt x="0" y="154404"/>
                  </a:lnTo>
                  <a:lnTo>
                    <a:pt x="291" y="153701"/>
                  </a:lnTo>
                  <a:lnTo>
                    <a:pt x="334" y="153489"/>
                  </a:lnTo>
                  <a:lnTo>
                    <a:pt x="379" y="153489"/>
                  </a:lnTo>
                  <a:cubicBezTo>
                    <a:pt x="533" y="150214"/>
                    <a:pt x="3313" y="147731"/>
                    <a:pt x="6673" y="147731"/>
                  </a:cubicBezTo>
                  <a:close/>
                  <a:moveTo>
                    <a:pt x="109998" y="0"/>
                  </a:moveTo>
                  <a:lnTo>
                    <a:pt x="413872" y="0"/>
                  </a:lnTo>
                  <a:cubicBezTo>
                    <a:pt x="431267" y="0"/>
                    <a:pt x="445368" y="14101"/>
                    <a:pt x="445368" y="31495"/>
                  </a:cubicBezTo>
                  <a:lnTo>
                    <a:pt x="445368" y="90138"/>
                  </a:lnTo>
                  <a:lnTo>
                    <a:pt x="937888" y="90138"/>
                  </a:lnTo>
                  <a:cubicBezTo>
                    <a:pt x="942868" y="90138"/>
                    <a:pt x="946904" y="94175"/>
                    <a:pt x="946904" y="99155"/>
                  </a:cubicBezTo>
                  <a:lnTo>
                    <a:pt x="946904" y="132850"/>
                  </a:lnTo>
                  <a:lnTo>
                    <a:pt x="44447" y="132850"/>
                  </a:lnTo>
                  <a:lnTo>
                    <a:pt x="44447" y="99155"/>
                  </a:lnTo>
                  <a:cubicBezTo>
                    <a:pt x="44447" y="94175"/>
                    <a:pt x="48484" y="90138"/>
                    <a:pt x="53463" y="90138"/>
                  </a:cubicBezTo>
                  <a:lnTo>
                    <a:pt x="78502" y="90138"/>
                  </a:lnTo>
                  <a:lnTo>
                    <a:pt x="78502" y="31495"/>
                  </a:lnTo>
                  <a:cubicBezTo>
                    <a:pt x="78502" y="14101"/>
                    <a:pt x="92603" y="0"/>
                    <a:pt x="109998" y="0"/>
                  </a:cubicBez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GB" sz="2040" b="1" dirty="0">
                <a:solidFill>
                  <a:srgbClr val="FFFFFF"/>
                </a:solidFill>
                <a:latin typeface="Segoe UI Light"/>
                <a:ea typeface="Segoe UI" pitchFamily="34" charset="0"/>
                <a:cs typeface="Segoe UI" pitchFamily="34" charset="0"/>
              </a:endParaRPr>
            </a:p>
          </p:txBody>
        </p:sp>
        <p:sp>
          <p:nvSpPr>
            <p:cNvPr id="58" name="Freeform 57"/>
            <p:cNvSpPr/>
            <p:nvPr/>
          </p:nvSpPr>
          <p:spPr bwMode="auto">
            <a:xfrm rot="12373696">
              <a:off x="8080882" y="4237699"/>
              <a:ext cx="237917" cy="552664"/>
            </a:xfrm>
            <a:custGeom>
              <a:avLst/>
              <a:gdLst>
                <a:gd name="connsiteX0" fmla="*/ 200290 w 285509"/>
                <a:gd name="connsiteY0" fmla="*/ 552664 h 552664"/>
                <a:gd name="connsiteX1" fmla="*/ 118129 w 285509"/>
                <a:gd name="connsiteY1" fmla="*/ 360121 h 552664"/>
                <a:gd name="connsiteX2" fmla="*/ 0 w 285509"/>
                <a:gd name="connsiteY2" fmla="*/ 360121 h 552664"/>
                <a:gd name="connsiteX3" fmla="*/ 109094 w 285509"/>
                <a:gd name="connsiteY3" fmla="*/ 0 h 552664"/>
                <a:gd name="connsiteX4" fmla="*/ 167865 w 285509"/>
                <a:gd name="connsiteY4" fmla="*/ 194005 h 552664"/>
                <a:gd name="connsiteX5" fmla="*/ 285509 w 285509"/>
                <a:gd name="connsiteY5" fmla="*/ 183602 h 552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509" h="552664">
                  <a:moveTo>
                    <a:pt x="200290" y="552664"/>
                  </a:moveTo>
                  <a:lnTo>
                    <a:pt x="118129" y="360121"/>
                  </a:lnTo>
                  <a:lnTo>
                    <a:pt x="0" y="360121"/>
                  </a:lnTo>
                  <a:lnTo>
                    <a:pt x="109094" y="0"/>
                  </a:lnTo>
                  <a:lnTo>
                    <a:pt x="167865" y="194005"/>
                  </a:lnTo>
                  <a:lnTo>
                    <a:pt x="285509" y="183602"/>
                  </a:lnTo>
                  <a:close/>
                </a:path>
              </a:pathLst>
            </a:cu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GB" sz="2040" b="1" dirty="0">
                <a:solidFill>
                  <a:srgbClr val="FFFFFF"/>
                </a:solidFill>
                <a:latin typeface="Segoe UI Light"/>
                <a:ea typeface="Segoe UI" pitchFamily="34" charset="0"/>
                <a:cs typeface="Segoe UI" pitchFamily="34" charset="0"/>
              </a:endParaRPr>
            </a:p>
          </p:txBody>
        </p:sp>
      </p:grpSp>
      <p:grpSp>
        <p:nvGrpSpPr>
          <p:cNvPr id="64" name="Group 63"/>
          <p:cNvGrpSpPr/>
          <p:nvPr/>
        </p:nvGrpSpPr>
        <p:grpSpPr>
          <a:xfrm>
            <a:off x="10124954" y="4256774"/>
            <a:ext cx="1164663" cy="980476"/>
            <a:chOff x="10366875" y="4539548"/>
            <a:chExt cx="1006836" cy="847608"/>
          </a:xfrm>
        </p:grpSpPr>
        <p:sp>
          <p:nvSpPr>
            <p:cNvPr id="65" name="Oval 64"/>
            <p:cNvSpPr>
              <a:spLocks noChangeArrowheads="1"/>
            </p:cNvSpPr>
            <p:nvPr/>
          </p:nvSpPr>
          <p:spPr bwMode="auto">
            <a:xfrm>
              <a:off x="10376911" y="4539548"/>
              <a:ext cx="566545" cy="109286"/>
            </a:xfrm>
            <a:prstGeom prst="ellipse">
              <a:avLst/>
            </a:prstGeom>
            <a:solidFill>
              <a:srgbClr val="1F4E79"/>
            </a:solidFill>
            <a:ln>
              <a:noFill/>
            </a:ln>
            <a:extLst/>
          </p:spPr>
          <p:txBody>
            <a:bodyPr vert="horz" wrap="square" lIns="93234" tIns="46616" rIns="93234" bIns="46616" numCol="1" anchor="t" anchorCtr="0" compatLnSpc="1">
              <a:prstTxWarp prst="textNoShape">
                <a:avLst/>
              </a:prstTxWarp>
            </a:bodyPr>
            <a:lstStyle/>
            <a:p>
              <a:pPr defTabSz="950973">
                <a:defRPr/>
              </a:pPr>
              <a:endParaRPr lang="en-US" sz="1836" kern="0" dirty="0">
                <a:solidFill>
                  <a:srgbClr val="FFFFFF"/>
                </a:solidFill>
                <a:latin typeface="Segoe UI"/>
              </a:endParaRPr>
            </a:p>
          </p:txBody>
        </p:sp>
        <p:grpSp>
          <p:nvGrpSpPr>
            <p:cNvPr id="66" name="Group 65"/>
            <p:cNvGrpSpPr/>
            <p:nvPr/>
          </p:nvGrpSpPr>
          <p:grpSpPr>
            <a:xfrm>
              <a:off x="10366875" y="4615494"/>
              <a:ext cx="1006836" cy="771662"/>
              <a:chOff x="10366875" y="4615494"/>
              <a:chExt cx="1006836" cy="771662"/>
            </a:xfrm>
          </p:grpSpPr>
          <p:sp>
            <p:nvSpPr>
              <p:cNvPr id="67" name="Freeform 123"/>
              <p:cNvSpPr>
                <a:spLocks noEditPoints="1"/>
              </p:cNvSpPr>
              <p:nvPr/>
            </p:nvSpPr>
            <p:spPr bwMode="auto">
              <a:xfrm>
                <a:off x="10366875" y="4615494"/>
                <a:ext cx="586616" cy="697391"/>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0070C0"/>
              </a:solidFill>
              <a:ln>
                <a:noFill/>
              </a:ln>
              <a:extLst/>
            </p:spPr>
            <p:txBody>
              <a:bodyPr vert="horz" wrap="square" lIns="93234" tIns="46616" rIns="93234" bIns="46616" numCol="1" anchor="t" anchorCtr="0" compatLnSpc="1">
                <a:prstTxWarp prst="textNoShape">
                  <a:avLst/>
                </a:prstTxWarp>
              </a:bodyPr>
              <a:lstStyle/>
              <a:p>
                <a:pPr defTabSz="950973">
                  <a:defRPr/>
                </a:pPr>
                <a:endParaRPr lang="en-US" sz="1836" kern="0" dirty="0">
                  <a:solidFill>
                    <a:srgbClr val="FFFFFF"/>
                  </a:solidFill>
                  <a:latin typeface="Segoe UI"/>
                </a:endParaRPr>
              </a:p>
            </p:txBody>
          </p:sp>
          <p:sp>
            <p:nvSpPr>
              <p:cNvPr id="68" name="Freeform 67"/>
              <p:cNvSpPr/>
              <p:nvPr/>
            </p:nvSpPr>
            <p:spPr bwMode="auto">
              <a:xfrm>
                <a:off x="10600423" y="4901967"/>
                <a:ext cx="773288" cy="485189"/>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FFFFFF"/>
              </a:solidFill>
              <a:ln w="9525" cap="flat" cmpd="sng" algn="ctr">
                <a:solidFill>
                  <a:srgbClr val="2E75B6"/>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defRPr/>
                </a:pPr>
                <a:endParaRPr lang="en-IN" sz="2000" b="1" kern="0" dirty="0">
                  <a:solidFill>
                    <a:srgbClr val="0072C6"/>
                  </a:solidFill>
                  <a:latin typeface="Segoe UI Light"/>
                  <a:ea typeface="Segoe UI" pitchFamily="34" charset="0"/>
                  <a:cs typeface="Segoe UI" pitchFamily="34" charset="0"/>
                </a:endParaRPr>
              </a:p>
            </p:txBody>
          </p:sp>
        </p:grpSp>
      </p:grpSp>
    </p:spTree>
    <p:extLst>
      <p:ext uri="{BB962C8B-B14F-4D97-AF65-F5344CB8AC3E}">
        <p14:creationId xmlns:p14="http://schemas.microsoft.com/office/powerpoint/2010/main" val="798019592"/>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extLst/>
          </p:nvPr>
        </p:nvGraphicFramePr>
        <p:xfrm>
          <a:off x="2501" y="1619"/>
          <a:ext cx="1619" cy="1619"/>
        </p:xfrm>
        <a:graphic>
          <a:graphicData uri="http://schemas.openxmlformats.org/presentationml/2006/ole">
            <mc:AlternateContent xmlns:mc="http://schemas.openxmlformats.org/markup-compatibility/2006">
              <mc:Choice xmlns:v="urn:schemas-microsoft-com:vml" Requires="v">
                <p:oleObj spid="_x0000_s1038" name="think-cell Slide" r:id="rId5" imgW="377" imgH="377" progId="TCLayout.ActiveDocument.1">
                  <p:embed/>
                </p:oleObj>
              </mc:Choice>
              <mc:Fallback>
                <p:oleObj name="think-cell Slide" r:id="rId5" imgW="377" imgH="377" progId="TCLayout.ActiveDocument.1">
                  <p:embed/>
                  <p:pic>
                    <p:nvPicPr>
                      <p:cNvPr id="11" name="Object 10" hidden="1"/>
                      <p:cNvPicPr/>
                      <p:nvPr/>
                    </p:nvPicPr>
                    <p:blipFill>
                      <a:blip r:embed="rId6"/>
                      <a:stretch>
                        <a:fillRect/>
                      </a:stretch>
                    </p:blipFill>
                    <p:spPr>
                      <a:xfrm>
                        <a:off x="2501" y="1619"/>
                        <a:ext cx="1619" cy="1619"/>
                      </a:xfrm>
                      <a:prstGeom prst="rect">
                        <a:avLst/>
                      </a:prstGeom>
                    </p:spPr>
                  </p:pic>
                </p:oleObj>
              </mc:Fallback>
            </mc:AlternateContent>
          </a:graphicData>
        </a:graphic>
      </p:graphicFrame>
      <p:sp>
        <p:nvSpPr>
          <p:cNvPr id="2" name="Rectangle 1"/>
          <p:cNvSpPr/>
          <p:nvPr/>
        </p:nvSpPr>
        <p:spPr bwMode="auto">
          <a:xfrm>
            <a:off x="882" y="-1"/>
            <a:ext cx="5301647"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endParaRPr lang="en-US" sz="6119" dirty="0">
              <a:solidFill>
                <a:schemeClr val="bg1"/>
              </a:solidFill>
              <a:latin typeface="+mj-lt"/>
              <a:ea typeface="Segoe UI" pitchFamily="34" charset="0"/>
              <a:cs typeface="Segoe UI" pitchFamily="34" charset="0"/>
            </a:endParaRPr>
          </a:p>
        </p:txBody>
      </p:sp>
      <p:sp>
        <p:nvSpPr>
          <p:cNvPr id="3" name="TextBox 2"/>
          <p:cNvSpPr txBox="1"/>
          <p:nvPr/>
        </p:nvSpPr>
        <p:spPr>
          <a:xfrm>
            <a:off x="147013" y="779746"/>
            <a:ext cx="5009383" cy="4400928"/>
          </a:xfrm>
          <a:prstGeom prst="rect">
            <a:avLst/>
          </a:prstGeom>
          <a:noFill/>
        </p:spPr>
        <p:txBody>
          <a:bodyPr wrap="square" lIns="186521" tIns="149217" rIns="186521" bIns="149217" rtlCol="0">
            <a:spAutoFit/>
          </a:bodyPr>
          <a:lstStyle/>
          <a:p>
            <a:pPr>
              <a:lnSpc>
                <a:spcPct val="90000"/>
              </a:lnSpc>
              <a:spcAft>
                <a:spcPts val="612"/>
              </a:spcAft>
            </a:pPr>
            <a:r>
              <a:rPr lang="en-US" sz="4896" dirty="0">
                <a:solidFill>
                  <a:schemeClr val="bg1"/>
                </a:solidFill>
                <a:latin typeface="+mj-lt"/>
                <a:ea typeface="Segoe UI" pitchFamily="34" charset="0"/>
                <a:cs typeface="Segoe UI" pitchFamily="34" charset="0"/>
              </a:rPr>
              <a:t>Azure </a:t>
            </a:r>
            <a:br>
              <a:rPr lang="en-US" sz="4896" dirty="0">
                <a:solidFill>
                  <a:schemeClr val="bg1"/>
                </a:solidFill>
                <a:latin typeface="+mj-lt"/>
                <a:ea typeface="Segoe UI" pitchFamily="34" charset="0"/>
                <a:cs typeface="Segoe UI" pitchFamily="34" charset="0"/>
              </a:rPr>
            </a:br>
            <a:r>
              <a:rPr lang="en-US" sz="4896" dirty="0">
                <a:solidFill>
                  <a:schemeClr val="bg1"/>
                </a:solidFill>
                <a:latin typeface="+mj-lt"/>
                <a:ea typeface="Segoe UI" pitchFamily="34" charset="0"/>
                <a:cs typeface="Segoe UI" pitchFamily="34" charset="0"/>
              </a:rPr>
              <a:t>Data Lake Analytics Service</a:t>
            </a:r>
          </a:p>
          <a:p>
            <a:pPr>
              <a:lnSpc>
                <a:spcPct val="90000"/>
              </a:lnSpc>
              <a:spcBef>
                <a:spcPts val="1224"/>
              </a:spcBef>
              <a:spcAft>
                <a:spcPts val="612"/>
              </a:spcAft>
            </a:pPr>
            <a:r>
              <a:rPr lang="en-US" sz="3672" dirty="0">
                <a:solidFill>
                  <a:schemeClr val="tx1">
                    <a:lumMod val="50000"/>
                  </a:schemeClr>
                </a:solidFill>
                <a:latin typeface="+mj-lt"/>
                <a:ea typeface="Segoe UI" pitchFamily="34" charset="0"/>
                <a:cs typeface="Segoe UI" pitchFamily="34" charset="0"/>
              </a:rPr>
              <a:t>A new distributed analytics service</a:t>
            </a:r>
          </a:p>
          <a:p>
            <a:pPr>
              <a:lnSpc>
                <a:spcPct val="90000"/>
              </a:lnSpc>
              <a:spcAft>
                <a:spcPts val="612"/>
              </a:spcAft>
            </a:pPr>
            <a:endParaRPr lang="en-US" sz="4488" dirty="0">
              <a:solidFill>
                <a:schemeClr val="accent2"/>
              </a:solidFill>
              <a:latin typeface="+mj-lt"/>
              <a:ea typeface="Segoe UI" pitchFamily="34" charset="0"/>
              <a:cs typeface="Segoe UI" pitchFamily="34" charset="0"/>
            </a:endParaRPr>
          </a:p>
        </p:txBody>
      </p:sp>
      <p:sp>
        <p:nvSpPr>
          <p:cNvPr id="4" name="TextBox 3"/>
          <p:cNvSpPr txBox="1"/>
          <p:nvPr/>
        </p:nvSpPr>
        <p:spPr>
          <a:xfrm>
            <a:off x="5464721" y="892054"/>
            <a:ext cx="6548498" cy="5230903"/>
          </a:xfrm>
          <a:prstGeom prst="rect">
            <a:avLst/>
          </a:prstGeom>
          <a:noFill/>
        </p:spPr>
        <p:txBody>
          <a:bodyPr wrap="square" lIns="186521" tIns="149217" rIns="186521" bIns="149217" rtlCol="0">
            <a:spAutoFit/>
          </a:bodyPr>
          <a:lstStyle/>
          <a:p>
            <a:pPr marL="342900" indent="-342900">
              <a:lnSpc>
                <a:spcPct val="90000"/>
              </a:lnSpc>
              <a:spcBef>
                <a:spcPts val="1224"/>
              </a:spcBef>
              <a:spcAft>
                <a:spcPts val="1224"/>
              </a:spcAft>
              <a:buClr>
                <a:schemeClr val="tx1"/>
              </a:buClr>
              <a:buSzPct val="100000"/>
              <a:buFont typeface="Wingdings" panose="05000000000000000000" pitchFamily="2" charset="2"/>
              <a:buChar char="§"/>
            </a:pPr>
            <a:r>
              <a:rPr lang="en-US" sz="2448" dirty="0">
                <a:solidFill>
                  <a:schemeClr val="tx2"/>
                </a:solidFill>
              </a:rPr>
              <a:t>Built on </a:t>
            </a:r>
            <a:r>
              <a:rPr lang="en-US" sz="2448" dirty="0">
                <a:latin typeface="Segoe UI Black" panose="020B0A02040204020203" pitchFamily="34" charset="0"/>
                <a:ea typeface="Segoe UI Black" panose="020B0A02040204020203" pitchFamily="34" charset="0"/>
                <a:cs typeface="Segoe UI Black" panose="020B0A02040204020203" pitchFamily="34" charset="0"/>
              </a:rPr>
              <a:t>Apache YARN</a:t>
            </a:r>
          </a:p>
          <a:p>
            <a:pPr marL="342900" indent="-342900">
              <a:lnSpc>
                <a:spcPct val="90000"/>
              </a:lnSpc>
              <a:spcBef>
                <a:spcPts val="1224"/>
              </a:spcBef>
              <a:spcAft>
                <a:spcPts val="1224"/>
              </a:spcAft>
              <a:buClr>
                <a:schemeClr val="tx1"/>
              </a:buClr>
              <a:buSzPct val="100000"/>
              <a:buFont typeface="Wingdings" panose="05000000000000000000" pitchFamily="2" charset="2"/>
              <a:buChar char="§"/>
            </a:pPr>
            <a:r>
              <a:rPr lang="en-US" sz="2448" dirty="0">
                <a:latin typeface="Segoe UI Black" panose="020B0A02040204020203" pitchFamily="34" charset="0"/>
                <a:ea typeface="Segoe UI Black" panose="020B0A02040204020203" pitchFamily="34" charset="0"/>
                <a:cs typeface="Segoe UI Black" panose="020B0A02040204020203" pitchFamily="34" charset="0"/>
              </a:rPr>
              <a:t>Scales dynamically </a:t>
            </a:r>
            <a:r>
              <a:rPr lang="en-US" sz="2448" dirty="0">
                <a:solidFill>
                  <a:schemeClr val="tx2"/>
                </a:solidFill>
              </a:rPr>
              <a:t>with the turn of a dial</a:t>
            </a:r>
          </a:p>
          <a:p>
            <a:pPr marL="342900" indent="-342900">
              <a:lnSpc>
                <a:spcPct val="90000"/>
              </a:lnSpc>
              <a:spcBef>
                <a:spcPts val="1224"/>
              </a:spcBef>
              <a:spcAft>
                <a:spcPts val="1224"/>
              </a:spcAft>
              <a:buClr>
                <a:schemeClr val="tx1"/>
              </a:buClr>
              <a:buSzPct val="100000"/>
              <a:buFont typeface="Wingdings" panose="05000000000000000000" pitchFamily="2" charset="2"/>
              <a:buChar char="§"/>
            </a:pPr>
            <a:r>
              <a:rPr lang="en-US" sz="2448" dirty="0">
                <a:latin typeface="Segoe UI Black" panose="020B0A02040204020203" pitchFamily="34" charset="0"/>
                <a:ea typeface="Segoe UI Black" panose="020B0A02040204020203" pitchFamily="34" charset="0"/>
                <a:cs typeface="Segoe UI Black" panose="020B0A02040204020203" pitchFamily="34" charset="0"/>
              </a:rPr>
              <a:t>Pay by the query</a:t>
            </a:r>
          </a:p>
          <a:p>
            <a:pPr marL="342900" indent="-342900">
              <a:lnSpc>
                <a:spcPct val="90000"/>
              </a:lnSpc>
              <a:spcBef>
                <a:spcPts val="1224"/>
              </a:spcBef>
              <a:spcAft>
                <a:spcPts val="1224"/>
              </a:spcAft>
              <a:buClr>
                <a:schemeClr val="tx1"/>
              </a:buClr>
              <a:buSzPct val="100000"/>
              <a:buFont typeface="Wingdings" panose="05000000000000000000" pitchFamily="2" charset="2"/>
              <a:buChar char="§"/>
            </a:pPr>
            <a:r>
              <a:rPr lang="en-US" sz="2448" dirty="0">
                <a:solidFill>
                  <a:schemeClr val="tx2"/>
                </a:solidFill>
              </a:rPr>
              <a:t>Supports</a:t>
            </a:r>
            <a:r>
              <a:rPr lang="en-US" sz="2448"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 </a:t>
            </a:r>
            <a:r>
              <a:rPr lang="en-US" sz="2448" dirty="0">
                <a:latin typeface="Segoe UI Black" panose="020B0A02040204020203" pitchFamily="34" charset="0"/>
                <a:ea typeface="Segoe UI Black" panose="020B0A02040204020203" pitchFamily="34" charset="0"/>
                <a:cs typeface="Segoe UI Black" panose="020B0A02040204020203" pitchFamily="34" charset="0"/>
              </a:rPr>
              <a:t>Azure AD</a:t>
            </a:r>
            <a:r>
              <a:rPr lang="en-US" sz="2448"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 </a:t>
            </a:r>
            <a:r>
              <a:rPr lang="en-US" sz="2448" dirty="0">
                <a:solidFill>
                  <a:schemeClr val="tx2"/>
                </a:solidFill>
              </a:rPr>
              <a:t>for access control, roles, and integration with on-</a:t>
            </a:r>
            <a:r>
              <a:rPr lang="en-US" sz="2448" dirty="0" err="1">
                <a:solidFill>
                  <a:schemeClr val="tx2"/>
                </a:solidFill>
              </a:rPr>
              <a:t>prem</a:t>
            </a:r>
            <a:r>
              <a:rPr lang="en-US" sz="2448" dirty="0">
                <a:solidFill>
                  <a:schemeClr val="tx2"/>
                </a:solidFill>
              </a:rPr>
              <a:t> identity systems</a:t>
            </a:r>
          </a:p>
          <a:p>
            <a:pPr marL="342900" indent="-342900">
              <a:lnSpc>
                <a:spcPct val="90000"/>
              </a:lnSpc>
              <a:spcBef>
                <a:spcPts val="1224"/>
              </a:spcBef>
              <a:spcAft>
                <a:spcPts val="1224"/>
              </a:spcAft>
              <a:buClr>
                <a:schemeClr val="tx1"/>
              </a:buClr>
              <a:buSzPct val="100000"/>
              <a:buFont typeface="Wingdings" panose="05000000000000000000" pitchFamily="2" charset="2"/>
              <a:buChar char="§"/>
            </a:pPr>
            <a:r>
              <a:rPr lang="en-US" sz="2448" dirty="0">
                <a:solidFill>
                  <a:schemeClr val="tx2"/>
                </a:solidFill>
              </a:rPr>
              <a:t>Built with </a:t>
            </a:r>
            <a:r>
              <a:rPr lang="en-US" sz="2448" dirty="0">
                <a:latin typeface="Segoe UI Black" panose="020B0A02040204020203" pitchFamily="34" charset="0"/>
                <a:ea typeface="Segoe UI Black" panose="020B0A02040204020203" pitchFamily="34" charset="0"/>
                <a:cs typeface="Segoe UI Black" panose="020B0A02040204020203" pitchFamily="34" charset="0"/>
              </a:rPr>
              <a:t>U-SQL</a:t>
            </a:r>
            <a:r>
              <a:rPr lang="en-US" sz="2448" dirty="0">
                <a:solidFill>
                  <a:schemeClr val="tx2"/>
                </a:solidFill>
              </a:rPr>
              <a:t> to unify the benefits of SQL with the power of C# </a:t>
            </a:r>
          </a:p>
          <a:p>
            <a:pPr marL="342900" indent="-342900">
              <a:lnSpc>
                <a:spcPct val="90000"/>
              </a:lnSpc>
              <a:spcBef>
                <a:spcPts val="1224"/>
              </a:spcBef>
              <a:spcAft>
                <a:spcPts val="1224"/>
              </a:spcAft>
              <a:buClr>
                <a:schemeClr val="tx1"/>
              </a:buClr>
              <a:buSzPct val="100000"/>
              <a:buFont typeface="Wingdings" panose="05000000000000000000" pitchFamily="2" charset="2"/>
              <a:buChar char="§"/>
            </a:pPr>
            <a:r>
              <a:rPr lang="en-US" sz="2448" dirty="0">
                <a:solidFill>
                  <a:schemeClr val="tx2"/>
                </a:solidFill>
              </a:rPr>
              <a:t>Processes data </a:t>
            </a:r>
            <a:r>
              <a:rPr lang="en-US" sz="2448" dirty="0">
                <a:latin typeface="Segoe UI Black" panose="020B0A02040204020203" pitchFamily="34" charset="0"/>
                <a:ea typeface="Segoe UI Black" panose="020B0A02040204020203" pitchFamily="34" charset="0"/>
                <a:cs typeface="Segoe UI Black" panose="020B0A02040204020203" pitchFamily="34" charset="0"/>
              </a:rPr>
              <a:t>across Azure</a:t>
            </a:r>
          </a:p>
        </p:txBody>
      </p:sp>
      <p:sp>
        <p:nvSpPr>
          <p:cNvPr id="5" name="Slide Number Placeholder 4"/>
          <p:cNvSpPr>
            <a:spLocks noGrp="1"/>
          </p:cNvSpPr>
          <p:nvPr>
            <p:ph type="sldNum" sz="quarter" idx="11"/>
          </p:nvPr>
        </p:nvSpPr>
        <p:spPr/>
        <p:txBody>
          <a:bodyPr/>
          <a:lstStyle/>
          <a:p>
            <a:pPr>
              <a:defRPr/>
            </a:pPr>
            <a:fld id="{F8A0AC42-AA1D-4944-8D96-660DE70C7E1B}" type="slidenum">
              <a:rPr lang="en-US" smtClean="0"/>
              <a:pPr>
                <a:defRPr/>
              </a:pPr>
              <a:t>24</a:t>
            </a:fld>
            <a:endParaRPr lang="en-US" dirty="0"/>
          </a:p>
        </p:txBody>
      </p:sp>
      <p:grpSp>
        <p:nvGrpSpPr>
          <p:cNvPr id="9" name="Group 8"/>
          <p:cNvGrpSpPr/>
          <p:nvPr/>
        </p:nvGrpSpPr>
        <p:grpSpPr>
          <a:xfrm>
            <a:off x="2863757" y="4704229"/>
            <a:ext cx="1977626" cy="1911337"/>
            <a:chOff x="7780975" y="2716621"/>
            <a:chExt cx="2249434" cy="2174034"/>
          </a:xfrm>
        </p:grpSpPr>
        <p:sp>
          <p:nvSpPr>
            <p:cNvPr id="10" name="Rounded Rectangle 9"/>
            <p:cNvSpPr/>
            <p:nvPr/>
          </p:nvSpPr>
          <p:spPr bwMode="auto">
            <a:xfrm rot="1534581">
              <a:off x="7912418" y="2810683"/>
              <a:ext cx="1106050" cy="1915651"/>
            </a:xfrm>
            <a:prstGeom prst="roundRect">
              <a:avLst>
                <a:gd name="adj" fmla="val 8841"/>
              </a:avLst>
            </a:prstGeom>
            <a:solidFill>
              <a:srgbClr val="7A7A7A"/>
            </a:solidFill>
            <a:ln w="152400">
              <a:solidFill>
                <a:srgbClr val="7A7A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chemeClr val="bg1"/>
                </a:solidFill>
                <a:latin typeface="+mj-lt"/>
                <a:ea typeface="Segoe UI" pitchFamily="34" charset="0"/>
                <a:cs typeface="Segoe UI" pitchFamily="34" charset="0"/>
              </a:endParaRPr>
            </a:p>
          </p:txBody>
        </p:sp>
        <p:sp>
          <p:nvSpPr>
            <p:cNvPr id="12" name="Rounded Rectangle 11"/>
            <p:cNvSpPr/>
            <p:nvPr/>
          </p:nvSpPr>
          <p:spPr bwMode="auto">
            <a:xfrm rot="1534581">
              <a:off x="7954205" y="2845813"/>
              <a:ext cx="2051040" cy="1915651"/>
            </a:xfrm>
            <a:prstGeom prst="roundRect">
              <a:avLst>
                <a:gd name="adj" fmla="val 8841"/>
              </a:avLst>
            </a:prstGeom>
            <a:solidFill>
              <a:srgbClr val="7A7A7A"/>
            </a:solidFill>
            <a:ln w="152400">
              <a:solidFill>
                <a:srgbClr val="7A7A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chemeClr val="bg1"/>
                </a:solidFill>
                <a:latin typeface="+mj-lt"/>
                <a:ea typeface="Segoe UI" pitchFamily="34" charset="0"/>
                <a:cs typeface="Segoe UI" pitchFamily="34" charset="0"/>
              </a:endParaRPr>
            </a:p>
          </p:txBody>
        </p:sp>
        <p:sp>
          <p:nvSpPr>
            <p:cNvPr id="13" name="Rounded Rectangle 12"/>
            <p:cNvSpPr/>
            <p:nvPr/>
          </p:nvSpPr>
          <p:spPr bwMode="auto">
            <a:xfrm>
              <a:off x="7780975" y="2716621"/>
              <a:ext cx="2249434" cy="2174034"/>
            </a:xfrm>
            <a:prstGeom prst="roundRect">
              <a:avLst>
                <a:gd name="adj" fmla="val 8841"/>
              </a:avLst>
            </a:prstGeom>
            <a:solidFill>
              <a:schemeClr val="bg1"/>
            </a:solidFill>
            <a:ln w="152400">
              <a:solidFill>
                <a:srgbClr val="A0A1A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chemeClr val="bg1"/>
                </a:solidFill>
                <a:latin typeface="+mj-lt"/>
                <a:ea typeface="Segoe UI" pitchFamily="34" charset="0"/>
                <a:cs typeface="Segoe UI" pitchFamily="34" charset="0"/>
              </a:endParaRPr>
            </a:p>
          </p:txBody>
        </p:sp>
        <p:sp>
          <p:nvSpPr>
            <p:cNvPr id="15" name="Freeform 14"/>
            <p:cNvSpPr/>
            <p:nvPr/>
          </p:nvSpPr>
          <p:spPr bwMode="auto">
            <a:xfrm>
              <a:off x="8500707" y="3098244"/>
              <a:ext cx="877077" cy="1455575"/>
            </a:xfrm>
            <a:custGeom>
              <a:avLst/>
              <a:gdLst>
                <a:gd name="connsiteX0" fmla="*/ 559836 w 877077"/>
                <a:gd name="connsiteY0" fmla="*/ 37322 h 1418253"/>
                <a:gd name="connsiteX1" fmla="*/ 0 w 877077"/>
                <a:gd name="connsiteY1" fmla="*/ 895739 h 1418253"/>
                <a:gd name="connsiteX2" fmla="*/ 363894 w 877077"/>
                <a:gd name="connsiteY2" fmla="*/ 914400 h 1418253"/>
                <a:gd name="connsiteX3" fmla="*/ 242596 w 877077"/>
                <a:gd name="connsiteY3" fmla="*/ 1418253 h 1418253"/>
                <a:gd name="connsiteX4" fmla="*/ 877077 w 877077"/>
                <a:gd name="connsiteY4" fmla="*/ 541176 h 1418253"/>
                <a:gd name="connsiteX5" fmla="*/ 466530 w 877077"/>
                <a:gd name="connsiteY5" fmla="*/ 541176 h 1418253"/>
                <a:gd name="connsiteX6" fmla="*/ 615820 w 877077"/>
                <a:gd name="connsiteY6" fmla="*/ 0 h 1418253"/>
                <a:gd name="connsiteX0" fmla="*/ 559836 w 877077"/>
                <a:gd name="connsiteY0" fmla="*/ 74644 h 1455575"/>
                <a:gd name="connsiteX1" fmla="*/ 0 w 877077"/>
                <a:gd name="connsiteY1" fmla="*/ 933061 h 1455575"/>
                <a:gd name="connsiteX2" fmla="*/ 363894 w 877077"/>
                <a:gd name="connsiteY2" fmla="*/ 951722 h 1455575"/>
                <a:gd name="connsiteX3" fmla="*/ 242596 w 877077"/>
                <a:gd name="connsiteY3" fmla="*/ 1455575 h 1455575"/>
                <a:gd name="connsiteX4" fmla="*/ 877077 w 877077"/>
                <a:gd name="connsiteY4" fmla="*/ 578498 h 1455575"/>
                <a:gd name="connsiteX5" fmla="*/ 466530 w 877077"/>
                <a:gd name="connsiteY5" fmla="*/ 578498 h 1455575"/>
                <a:gd name="connsiteX6" fmla="*/ 615820 w 877077"/>
                <a:gd name="connsiteY6" fmla="*/ 0 h 1455575"/>
                <a:gd name="connsiteX0" fmla="*/ 597158 w 877077"/>
                <a:gd name="connsiteY0" fmla="*/ 9330 h 1455575"/>
                <a:gd name="connsiteX1" fmla="*/ 0 w 877077"/>
                <a:gd name="connsiteY1" fmla="*/ 933061 h 1455575"/>
                <a:gd name="connsiteX2" fmla="*/ 363894 w 877077"/>
                <a:gd name="connsiteY2" fmla="*/ 951722 h 1455575"/>
                <a:gd name="connsiteX3" fmla="*/ 242596 w 877077"/>
                <a:gd name="connsiteY3" fmla="*/ 1455575 h 1455575"/>
                <a:gd name="connsiteX4" fmla="*/ 877077 w 877077"/>
                <a:gd name="connsiteY4" fmla="*/ 578498 h 1455575"/>
                <a:gd name="connsiteX5" fmla="*/ 466530 w 877077"/>
                <a:gd name="connsiteY5" fmla="*/ 578498 h 1455575"/>
                <a:gd name="connsiteX6" fmla="*/ 615820 w 877077"/>
                <a:gd name="connsiteY6" fmla="*/ 0 h 145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7077" h="1455575">
                  <a:moveTo>
                    <a:pt x="597158" y="9330"/>
                  </a:moveTo>
                  <a:lnTo>
                    <a:pt x="0" y="933061"/>
                  </a:lnTo>
                  <a:lnTo>
                    <a:pt x="363894" y="951722"/>
                  </a:lnTo>
                  <a:lnTo>
                    <a:pt x="242596" y="1455575"/>
                  </a:lnTo>
                  <a:lnTo>
                    <a:pt x="877077" y="578498"/>
                  </a:lnTo>
                  <a:lnTo>
                    <a:pt x="466530" y="578498"/>
                  </a:lnTo>
                  <a:lnTo>
                    <a:pt x="615820" y="0"/>
                  </a:lnTo>
                </a:path>
              </a:pathLst>
            </a:cu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a:p>
          </p:txBody>
        </p:sp>
      </p:grpSp>
    </p:spTree>
    <p:extLst>
      <p:ext uri="{BB962C8B-B14F-4D97-AF65-F5344CB8AC3E}">
        <p14:creationId xmlns:p14="http://schemas.microsoft.com/office/powerpoint/2010/main" val="251107415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extLst/>
          </p:nvPr>
        </p:nvGraphicFramePr>
        <p:xfrm>
          <a:off x="2501" y="1619"/>
          <a:ext cx="1619" cy="1619"/>
        </p:xfrm>
        <a:graphic>
          <a:graphicData uri="http://schemas.openxmlformats.org/presentationml/2006/ole">
            <mc:AlternateContent xmlns:mc="http://schemas.openxmlformats.org/markup-compatibility/2006">
              <mc:Choice xmlns:v="urn:schemas-microsoft-com:vml" Requires="v">
                <p:oleObj spid="_x0000_s2054" name="think-cell Slide" r:id="rId5" imgW="377" imgH="377" progId="TCLayout.ActiveDocument.1">
                  <p:embed/>
                </p:oleObj>
              </mc:Choice>
              <mc:Fallback>
                <p:oleObj name="think-cell Slide" r:id="rId5" imgW="377" imgH="377" progId="TCLayout.ActiveDocument.1">
                  <p:embed/>
                  <p:pic>
                    <p:nvPicPr>
                      <p:cNvPr id="11" name="Object 10" hidden="1"/>
                      <p:cNvPicPr/>
                      <p:nvPr/>
                    </p:nvPicPr>
                    <p:blipFill>
                      <a:blip r:embed="rId6"/>
                      <a:stretch>
                        <a:fillRect/>
                      </a:stretch>
                    </p:blipFill>
                    <p:spPr>
                      <a:xfrm>
                        <a:off x="2501" y="1619"/>
                        <a:ext cx="1619" cy="1619"/>
                      </a:xfrm>
                      <a:prstGeom prst="rect">
                        <a:avLst/>
                      </a:prstGeom>
                    </p:spPr>
                  </p:pic>
                </p:oleObj>
              </mc:Fallback>
            </mc:AlternateContent>
          </a:graphicData>
        </a:graphic>
      </p:graphicFrame>
      <p:sp>
        <p:nvSpPr>
          <p:cNvPr id="2" name="Rectangle 1"/>
          <p:cNvSpPr/>
          <p:nvPr/>
        </p:nvSpPr>
        <p:spPr bwMode="auto">
          <a:xfrm>
            <a:off x="882" y="-1"/>
            <a:ext cx="5301647"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endParaRPr lang="en-US" sz="6119" dirty="0">
              <a:solidFill>
                <a:schemeClr val="bg1"/>
              </a:solidFill>
              <a:latin typeface="+mj-lt"/>
              <a:ea typeface="Segoe UI" pitchFamily="34" charset="0"/>
              <a:cs typeface="Segoe UI" pitchFamily="34" charset="0"/>
            </a:endParaRPr>
          </a:p>
        </p:txBody>
      </p:sp>
      <p:sp>
        <p:nvSpPr>
          <p:cNvPr id="3" name="TextBox 2"/>
          <p:cNvSpPr txBox="1"/>
          <p:nvPr/>
        </p:nvSpPr>
        <p:spPr>
          <a:xfrm>
            <a:off x="147013" y="779746"/>
            <a:ext cx="5009383" cy="1677944"/>
          </a:xfrm>
          <a:prstGeom prst="rect">
            <a:avLst/>
          </a:prstGeom>
          <a:noFill/>
        </p:spPr>
        <p:txBody>
          <a:bodyPr wrap="square" lIns="186521" tIns="149217" rIns="186521" bIns="149217" rtlCol="0">
            <a:spAutoFit/>
          </a:bodyPr>
          <a:lstStyle/>
          <a:p>
            <a:pPr>
              <a:lnSpc>
                <a:spcPct val="90000"/>
              </a:lnSpc>
              <a:spcAft>
                <a:spcPts val="612"/>
              </a:spcAft>
            </a:pPr>
            <a:r>
              <a:rPr lang="en-US" sz="4896" dirty="0">
                <a:solidFill>
                  <a:schemeClr val="bg1"/>
                </a:solidFill>
                <a:latin typeface="+mj-lt"/>
                <a:ea typeface="Segoe UI" pitchFamily="34" charset="0"/>
                <a:cs typeface="Segoe UI" pitchFamily="34" charset="0"/>
              </a:rPr>
              <a:t>U-</a:t>
            </a:r>
            <a:r>
              <a:rPr lang="en-US" sz="4896" dirty="0" err="1">
                <a:solidFill>
                  <a:schemeClr val="bg1"/>
                </a:solidFill>
                <a:latin typeface="+mj-lt"/>
                <a:ea typeface="Segoe UI" pitchFamily="34" charset="0"/>
                <a:cs typeface="Segoe UI" pitchFamily="34" charset="0"/>
              </a:rPr>
              <a:t>Sql</a:t>
            </a:r>
            <a:r>
              <a:rPr lang="en-US" sz="4896" dirty="0">
                <a:solidFill>
                  <a:schemeClr val="bg1"/>
                </a:solidFill>
                <a:latin typeface="+mj-lt"/>
                <a:ea typeface="Segoe UI" pitchFamily="34" charset="0"/>
                <a:cs typeface="Segoe UI" pitchFamily="34" charset="0"/>
              </a:rPr>
              <a:t> example</a:t>
            </a:r>
          </a:p>
          <a:p>
            <a:pPr>
              <a:lnSpc>
                <a:spcPct val="90000"/>
              </a:lnSpc>
              <a:spcAft>
                <a:spcPts val="612"/>
              </a:spcAft>
            </a:pPr>
            <a:endParaRPr lang="en-US" sz="4488" dirty="0">
              <a:solidFill>
                <a:schemeClr val="accent2"/>
              </a:solidFill>
              <a:latin typeface="+mj-lt"/>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pPr>
              <a:defRPr/>
            </a:pPr>
            <a:fld id="{F8A0AC42-AA1D-4944-8D96-660DE70C7E1B}" type="slidenum">
              <a:rPr lang="en-US" smtClean="0"/>
              <a:pPr>
                <a:defRPr/>
              </a:pPr>
              <a:t>25</a:t>
            </a:fld>
            <a:endParaRPr lang="en-US" dirty="0"/>
          </a:p>
        </p:txBody>
      </p:sp>
      <p:grpSp>
        <p:nvGrpSpPr>
          <p:cNvPr id="9" name="Group 8"/>
          <p:cNvGrpSpPr/>
          <p:nvPr/>
        </p:nvGrpSpPr>
        <p:grpSpPr>
          <a:xfrm>
            <a:off x="857536" y="2551836"/>
            <a:ext cx="1977626" cy="1911337"/>
            <a:chOff x="7780975" y="2716621"/>
            <a:chExt cx="2249434" cy="2174034"/>
          </a:xfrm>
        </p:grpSpPr>
        <p:sp>
          <p:nvSpPr>
            <p:cNvPr id="10" name="Rounded Rectangle 9"/>
            <p:cNvSpPr/>
            <p:nvPr/>
          </p:nvSpPr>
          <p:spPr bwMode="auto">
            <a:xfrm rot="1534581">
              <a:off x="7912418" y="2810683"/>
              <a:ext cx="1106050" cy="1915651"/>
            </a:xfrm>
            <a:prstGeom prst="roundRect">
              <a:avLst>
                <a:gd name="adj" fmla="val 8841"/>
              </a:avLst>
            </a:prstGeom>
            <a:solidFill>
              <a:srgbClr val="7A7A7A"/>
            </a:solidFill>
            <a:ln w="152400">
              <a:solidFill>
                <a:srgbClr val="7A7A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chemeClr val="bg1"/>
                </a:solidFill>
                <a:latin typeface="+mj-lt"/>
                <a:ea typeface="Segoe UI" pitchFamily="34" charset="0"/>
                <a:cs typeface="Segoe UI" pitchFamily="34" charset="0"/>
              </a:endParaRPr>
            </a:p>
          </p:txBody>
        </p:sp>
        <p:sp>
          <p:nvSpPr>
            <p:cNvPr id="12" name="Rounded Rectangle 11"/>
            <p:cNvSpPr/>
            <p:nvPr/>
          </p:nvSpPr>
          <p:spPr bwMode="auto">
            <a:xfrm rot="1534581">
              <a:off x="7954205" y="2845813"/>
              <a:ext cx="2051040" cy="1915651"/>
            </a:xfrm>
            <a:prstGeom prst="roundRect">
              <a:avLst>
                <a:gd name="adj" fmla="val 8841"/>
              </a:avLst>
            </a:prstGeom>
            <a:solidFill>
              <a:srgbClr val="7A7A7A"/>
            </a:solidFill>
            <a:ln w="152400">
              <a:solidFill>
                <a:srgbClr val="7A7A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chemeClr val="bg1"/>
                </a:solidFill>
                <a:latin typeface="+mj-lt"/>
                <a:ea typeface="Segoe UI" pitchFamily="34" charset="0"/>
                <a:cs typeface="Segoe UI" pitchFamily="34" charset="0"/>
              </a:endParaRPr>
            </a:p>
          </p:txBody>
        </p:sp>
        <p:sp>
          <p:nvSpPr>
            <p:cNvPr id="13" name="Rounded Rectangle 12"/>
            <p:cNvSpPr/>
            <p:nvPr/>
          </p:nvSpPr>
          <p:spPr bwMode="auto">
            <a:xfrm>
              <a:off x="7780975" y="2716621"/>
              <a:ext cx="2249434" cy="2174034"/>
            </a:xfrm>
            <a:prstGeom prst="roundRect">
              <a:avLst>
                <a:gd name="adj" fmla="val 8841"/>
              </a:avLst>
            </a:prstGeom>
            <a:solidFill>
              <a:schemeClr val="bg1"/>
            </a:solidFill>
            <a:ln w="152400">
              <a:solidFill>
                <a:srgbClr val="A0A1A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chemeClr val="bg1"/>
                </a:solidFill>
                <a:latin typeface="+mj-lt"/>
                <a:ea typeface="Segoe UI" pitchFamily="34" charset="0"/>
                <a:cs typeface="Segoe UI" pitchFamily="34" charset="0"/>
              </a:endParaRPr>
            </a:p>
          </p:txBody>
        </p:sp>
        <p:sp>
          <p:nvSpPr>
            <p:cNvPr id="15" name="Freeform 14"/>
            <p:cNvSpPr/>
            <p:nvPr/>
          </p:nvSpPr>
          <p:spPr bwMode="auto">
            <a:xfrm>
              <a:off x="8500707" y="3098244"/>
              <a:ext cx="877077" cy="1455575"/>
            </a:xfrm>
            <a:custGeom>
              <a:avLst/>
              <a:gdLst>
                <a:gd name="connsiteX0" fmla="*/ 559836 w 877077"/>
                <a:gd name="connsiteY0" fmla="*/ 37322 h 1418253"/>
                <a:gd name="connsiteX1" fmla="*/ 0 w 877077"/>
                <a:gd name="connsiteY1" fmla="*/ 895739 h 1418253"/>
                <a:gd name="connsiteX2" fmla="*/ 363894 w 877077"/>
                <a:gd name="connsiteY2" fmla="*/ 914400 h 1418253"/>
                <a:gd name="connsiteX3" fmla="*/ 242596 w 877077"/>
                <a:gd name="connsiteY3" fmla="*/ 1418253 h 1418253"/>
                <a:gd name="connsiteX4" fmla="*/ 877077 w 877077"/>
                <a:gd name="connsiteY4" fmla="*/ 541176 h 1418253"/>
                <a:gd name="connsiteX5" fmla="*/ 466530 w 877077"/>
                <a:gd name="connsiteY5" fmla="*/ 541176 h 1418253"/>
                <a:gd name="connsiteX6" fmla="*/ 615820 w 877077"/>
                <a:gd name="connsiteY6" fmla="*/ 0 h 1418253"/>
                <a:gd name="connsiteX0" fmla="*/ 559836 w 877077"/>
                <a:gd name="connsiteY0" fmla="*/ 74644 h 1455575"/>
                <a:gd name="connsiteX1" fmla="*/ 0 w 877077"/>
                <a:gd name="connsiteY1" fmla="*/ 933061 h 1455575"/>
                <a:gd name="connsiteX2" fmla="*/ 363894 w 877077"/>
                <a:gd name="connsiteY2" fmla="*/ 951722 h 1455575"/>
                <a:gd name="connsiteX3" fmla="*/ 242596 w 877077"/>
                <a:gd name="connsiteY3" fmla="*/ 1455575 h 1455575"/>
                <a:gd name="connsiteX4" fmla="*/ 877077 w 877077"/>
                <a:gd name="connsiteY4" fmla="*/ 578498 h 1455575"/>
                <a:gd name="connsiteX5" fmla="*/ 466530 w 877077"/>
                <a:gd name="connsiteY5" fmla="*/ 578498 h 1455575"/>
                <a:gd name="connsiteX6" fmla="*/ 615820 w 877077"/>
                <a:gd name="connsiteY6" fmla="*/ 0 h 1455575"/>
                <a:gd name="connsiteX0" fmla="*/ 597158 w 877077"/>
                <a:gd name="connsiteY0" fmla="*/ 9330 h 1455575"/>
                <a:gd name="connsiteX1" fmla="*/ 0 w 877077"/>
                <a:gd name="connsiteY1" fmla="*/ 933061 h 1455575"/>
                <a:gd name="connsiteX2" fmla="*/ 363894 w 877077"/>
                <a:gd name="connsiteY2" fmla="*/ 951722 h 1455575"/>
                <a:gd name="connsiteX3" fmla="*/ 242596 w 877077"/>
                <a:gd name="connsiteY3" fmla="*/ 1455575 h 1455575"/>
                <a:gd name="connsiteX4" fmla="*/ 877077 w 877077"/>
                <a:gd name="connsiteY4" fmla="*/ 578498 h 1455575"/>
                <a:gd name="connsiteX5" fmla="*/ 466530 w 877077"/>
                <a:gd name="connsiteY5" fmla="*/ 578498 h 1455575"/>
                <a:gd name="connsiteX6" fmla="*/ 615820 w 877077"/>
                <a:gd name="connsiteY6" fmla="*/ 0 h 145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7077" h="1455575">
                  <a:moveTo>
                    <a:pt x="597158" y="9330"/>
                  </a:moveTo>
                  <a:lnTo>
                    <a:pt x="0" y="933061"/>
                  </a:lnTo>
                  <a:lnTo>
                    <a:pt x="363894" y="951722"/>
                  </a:lnTo>
                  <a:lnTo>
                    <a:pt x="242596" y="1455575"/>
                  </a:lnTo>
                  <a:lnTo>
                    <a:pt x="877077" y="578498"/>
                  </a:lnTo>
                  <a:lnTo>
                    <a:pt x="466530" y="578498"/>
                  </a:lnTo>
                  <a:lnTo>
                    <a:pt x="615820" y="0"/>
                  </a:lnTo>
                </a:path>
              </a:pathLst>
            </a:cu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a:p>
          </p:txBody>
        </p:sp>
      </p:grpSp>
      <p:pic>
        <p:nvPicPr>
          <p:cNvPr id="6" name="Picture 5"/>
          <p:cNvPicPr>
            <a:picLocks noChangeAspect="1"/>
          </p:cNvPicPr>
          <p:nvPr/>
        </p:nvPicPr>
        <p:blipFill>
          <a:blip r:embed="rId7"/>
          <a:stretch>
            <a:fillRect/>
          </a:stretch>
        </p:blipFill>
        <p:spPr>
          <a:xfrm>
            <a:off x="4711699" y="525746"/>
            <a:ext cx="7010401" cy="5934636"/>
          </a:xfrm>
          <a:prstGeom prst="rect">
            <a:avLst/>
          </a:prstGeom>
        </p:spPr>
      </p:pic>
    </p:spTree>
    <p:extLst>
      <p:ext uri="{BB962C8B-B14F-4D97-AF65-F5344CB8AC3E}">
        <p14:creationId xmlns:p14="http://schemas.microsoft.com/office/powerpoint/2010/main" val="238584363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33102" y="1783085"/>
            <a:ext cx="12172637" cy="5003491"/>
          </a:xfrm>
          <a:prstGeom prst="roundRect">
            <a:avLst/>
          </a:prstGeom>
          <a:solidFill>
            <a:srgbClr val="00A4EF"/>
          </a:solid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cxnSp>
        <p:nvCxnSpPr>
          <p:cNvPr id="106" name="Straight Connector 105"/>
          <p:cNvCxnSpPr/>
          <p:nvPr/>
        </p:nvCxnSpPr>
        <p:spPr>
          <a:xfrm>
            <a:off x="3396102" y="1896596"/>
            <a:ext cx="0" cy="4927692"/>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276780" y="4399640"/>
            <a:ext cx="3119323" cy="1226646"/>
          </a:xfrm>
          <a:prstGeom prst="rect">
            <a:avLst/>
          </a:prstGeom>
          <a:noFill/>
        </p:spPr>
        <p:txBody>
          <a:bodyPr wrap="none" lIns="186441" tIns="149152" rIns="186441" bIns="149152" rtlCol="0">
            <a:spAutoFit/>
          </a:bodyPr>
          <a:lstStyle/>
          <a:p>
            <a:pPr defTabSz="951156" fontAlgn="base">
              <a:spcBef>
                <a:spcPct val="0"/>
              </a:spcBef>
              <a:spcAft>
                <a:spcPts val="612"/>
              </a:spcAft>
            </a:pPr>
            <a:r>
              <a:rPr lang="en-US" sz="1632" dirty="0">
                <a:gradFill>
                  <a:gsLst>
                    <a:gs pos="0">
                      <a:schemeClr val="bg1"/>
                    </a:gs>
                    <a:gs pos="100000">
                      <a:schemeClr val="bg1"/>
                    </a:gs>
                  </a:gsLst>
                  <a:lin ang="5400000" scaled="1"/>
                </a:gradFill>
                <a:latin typeface="Segoe UI" panose="020B0502040204020203" pitchFamily="34" charset="0"/>
                <a:cs typeface="Segoe UI" panose="020B0502040204020203" pitchFamily="34" charset="0"/>
              </a:rPr>
              <a:t>Blobs and Tables</a:t>
            </a:r>
          </a:p>
          <a:p>
            <a:pPr defTabSz="951156" fontAlgn="base">
              <a:spcBef>
                <a:spcPct val="0"/>
              </a:spcBef>
              <a:spcAft>
                <a:spcPts val="612"/>
              </a:spcAft>
            </a:pPr>
            <a:r>
              <a:rPr lang="en-US" sz="1632" dirty="0">
                <a:gradFill>
                  <a:gsLst>
                    <a:gs pos="0">
                      <a:schemeClr val="bg1"/>
                    </a:gs>
                    <a:gs pos="100000">
                      <a:schemeClr val="bg1"/>
                    </a:gs>
                  </a:gsLst>
                  <a:lin ang="5400000" scaled="1"/>
                </a:gradFill>
                <a:latin typeface="Segoe UI" panose="020B0502040204020203" pitchFamily="34" charset="0"/>
                <a:cs typeface="Segoe UI" panose="020B0502040204020203" pitchFamily="34" charset="0"/>
              </a:rPr>
              <a:t>Hadoop (HDInsight)</a:t>
            </a:r>
          </a:p>
          <a:p>
            <a:pPr defTabSz="951156" fontAlgn="base">
              <a:spcBef>
                <a:spcPct val="0"/>
              </a:spcBef>
              <a:spcAft>
                <a:spcPts val="612"/>
              </a:spcAft>
            </a:pPr>
            <a:r>
              <a:rPr lang="en-US" sz="1632" dirty="0">
                <a:gradFill>
                  <a:gsLst>
                    <a:gs pos="0">
                      <a:schemeClr val="bg1"/>
                    </a:gs>
                    <a:gs pos="100000">
                      <a:schemeClr val="bg1"/>
                    </a:gs>
                  </a:gsLst>
                  <a:lin ang="5400000" scaled="1"/>
                </a:gradFill>
                <a:latin typeface="Segoe UI" panose="020B0502040204020203" pitchFamily="34" charset="0"/>
                <a:cs typeface="Segoe UI" panose="020B0502040204020203" pitchFamily="34" charset="0"/>
              </a:rPr>
              <a:t>Relational DB (Azure SQL DB)</a:t>
            </a:r>
          </a:p>
        </p:txBody>
      </p:sp>
      <p:sp>
        <p:nvSpPr>
          <p:cNvPr id="108" name="Rectangle 107"/>
          <p:cNvSpPr/>
          <p:nvPr/>
        </p:nvSpPr>
        <p:spPr>
          <a:xfrm>
            <a:off x="878777" y="1891702"/>
            <a:ext cx="1461619" cy="730620"/>
          </a:xfrm>
          <a:prstGeom prst="rect">
            <a:avLst/>
          </a:prstGeom>
        </p:spPr>
        <p:txBody>
          <a:bodyPr wrap="square" lIns="186441" tIns="139830" rIns="186441" bIns="139830">
            <a:spAutoFit/>
          </a:bodyPr>
          <a:lstStyle/>
          <a:p>
            <a:pPr algn="ctr" defTabSz="932059"/>
            <a:r>
              <a:rPr lang="en-US" sz="2856" dirty="0">
                <a:gradFill>
                  <a:gsLst>
                    <a:gs pos="0">
                      <a:schemeClr val="bg1"/>
                    </a:gs>
                    <a:gs pos="100000">
                      <a:schemeClr val="bg1"/>
                    </a:gs>
                  </a:gsLst>
                  <a:lin ang="5400000" scaled="1"/>
                </a:gradFill>
                <a:latin typeface="Segoe UI Light"/>
                <a:ea typeface="Calibri" panose="020F0502020204030204" pitchFamily="34" charset="0"/>
              </a:rPr>
              <a:t>Data</a:t>
            </a:r>
          </a:p>
        </p:txBody>
      </p:sp>
      <p:grpSp>
        <p:nvGrpSpPr>
          <p:cNvPr id="109" name="Group 108"/>
          <p:cNvGrpSpPr/>
          <p:nvPr/>
        </p:nvGrpSpPr>
        <p:grpSpPr>
          <a:xfrm>
            <a:off x="10779562" y="3050911"/>
            <a:ext cx="475426" cy="816730"/>
            <a:chOff x="9384608" y="3646196"/>
            <a:chExt cx="466344" cy="801128"/>
          </a:xfrm>
        </p:grpSpPr>
        <p:grpSp>
          <p:nvGrpSpPr>
            <p:cNvPr id="110" name="Group 109"/>
            <p:cNvGrpSpPr/>
            <p:nvPr/>
          </p:nvGrpSpPr>
          <p:grpSpPr>
            <a:xfrm>
              <a:off x="9384608" y="3646196"/>
              <a:ext cx="466344" cy="801128"/>
              <a:chOff x="9384608" y="3646196"/>
              <a:chExt cx="466344" cy="801128"/>
            </a:xfrm>
          </p:grpSpPr>
          <p:sp>
            <p:nvSpPr>
              <p:cNvPr id="116" name="Freeform 10"/>
              <p:cNvSpPr>
                <a:spLocks/>
              </p:cNvSpPr>
              <p:nvPr/>
            </p:nvSpPr>
            <p:spPr bwMode="auto">
              <a:xfrm>
                <a:off x="9384608" y="3646196"/>
                <a:ext cx="466344" cy="80112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chemeClr val="bg1"/>
              </a:solidFill>
              <a:ln>
                <a:noFill/>
              </a:ln>
              <a:extLst/>
            </p:spPr>
            <p:txBody>
              <a:bodyPr vert="horz" wrap="square" lIns="93221" tIns="46610" rIns="93221" bIns="46610" numCol="1" anchor="t" anchorCtr="0" compatLnSpc="1">
                <a:prstTxWarp prst="textNoShape">
                  <a:avLst/>
                </a:prstTxWarp>
              </a:bodyPr>
              <a:lstStyle/>
              <a:p>
                <a:pPr defTabSz="951156"/>
                <a:endParaRPr lang="en-US" sz="1836" dirty="0">
                  <a:solidFill>
                    <a:srgbClr val="00B0F0"/>
                  </a:solidFill>
                </a:endParaRPr>
              </a:p>
            </p:txBody>
          </p:sp>
          <p:sp>
            <p:nvSpPr>
              <p:cNvPr id="117" name="Rectangle 11"/>
              <p:cNvSpPr>
                <a:spLocks noChangeArrowheads="1"/>
              </p:cNvSpPr>
              <p:nvPr/>
            </p:nvSpPr>
            <p:spPr bwMode="auto">
              <a:xfrm>
                <a:off x="9430600" y="3692189"/>
                <a:ext cx="374359" cy="629993"/>
              </a:xfrm>
              <a:prstGeom prst="rect">
                <a:avLst/>
              </a:prstGeom>
              <a:solidFill>
                <a:schemeClr val="tx1"/>
              </a:solidFill>
              <a:ln>
                <a:noFill/>
              </a:ln>
              <a:extLst/>
            </p:spPr>
            <p:txBody>
              <a:bodyPr vert="horz" wrap="square" lIns="93221" tIns="46610" rIns="93221" bIns="46610" numCol="1" anchor="t" anchorCtr="0" compatLnSpc="1">
                <a:prstTxWarp prst="textNoShape">
                  <a:avLst/>
                </a:prstTxWarp>
              </a:bodyPr>
              <a:lstStyle/>
              <a:p>
                <a:pPr defTabSz="951156"/>
                <a:endParaRPr lang="en-US" sz="1836" dirty="0">
                  <a:solidFill>
                    <a:srgbClr val="00B0F0"/>
                  </a:solidFill>
                </a:endParaRPr>
              </a:p>
            </p:txBody>
          </p:sp>
          <p:grpSp>
            <p:nvGrpSpPr>
              <p:cNvPr id="118" name="Group 117"/>
              <p:cNvGrpSpPr/>
              <p:nvPr/>
            </p:nvGrpSpPr>
            <p:grpSpPr>
              <a:xfrm>
                <a:off x="9484650" y="3817383"/>
                <a:ext cx="268769" cy="458657"/>
                <a:chOff x="10365212" y="5859572"/>
                <a:chExt cx="483110" cy="660040"/>
              </a:xfrm>
              <a:solidFill>
                <a:schemeClr val="bg1"/>
              </a:solidFill>
            </p:grpSpPr>
            <p:sp>
              <p:nvSpPr>
                <p:cNvPr id="119" name="Rectangle 9"/>
                <p:cNvSpPr>
                  <a:spLocks noChangeArrowheads="1"/>
                </p:cNvSpPr>
                <p:nvPr/>
              </p:nvSpPr>
              <p:spPr bwMode="auto">
                <a:xfrm>
                  <a:off x="10631433" y="6241326"/>
                  <a:ext cx="83515" cy="27828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defTabSz="951156"/>
                  <a:endParaRPr lang="en-US" sz="1836" dirty="0">
                    <a:solidFill>
                      <a:srgbClr val="00B0F0"/>
                    </a:solidFill>
                  </a:endParaRPr>
                </a:p>
              </p:txBody>
            </p:sp>
            <p:sp>
              <p:nvSpPr>
                <p:cNvPr id="120" name="Freeform 11"/>
                <p:cNvSpPr>
                  <a:spLocks/>
                </p:cNvSpPr>
                <p:nvPr/>
              </p:nvSpPr>
              <p:spPr bwMode="auto">
                <a:xfrm>
                  <a:off x="10365212" y="6063340"/>
                  <a:ext cx="84051" cy="456272"/>
                </a:xfrm>
                <a:custGeom>
                  <a:avLst/>
                  <a:gdLst>
                    <a:gd name="T0" fmla="*/ 0 w 314"/>
                    <a:gd name="T1" fmla="*/ 0 h 1292"/>
                    <a:gd name="T2" fmla="*/ 0 w 314"/>
                    <a:gd name="T3" fmla="*/ 641 h 1292"/>
                    <a:gd name="T4" fmla="*/ 0 w 314"/>
                    <a:gd name="T5" fmla="*/ 1292 h 1292"/>
                    <a:gd name="T6" fmla="*/ 314 w 314"/>
                    <a:gd name="T7" fmla="*/ 1292 h 1292"/>
                    <a:gd name="T8" fmla="*/ 314 w 314"/>
                    <a:gd name="T9" fmla="*/ 537 h 1292"/>
                    <a:gd name="T10" fmla="*/ 314 w 314"/>
                    <a:gd name="T11" fmla="*/ 0 h 1292"/>
                    <a:gd name="T12" fmla="*/ 0 w 314"/>
                    <a:gd name="T13" fmla="*/ 0 h 1292"/>
                  </a:gdLst>
                  <a:ahLst/>
                  <a:cxnLst>
                    <a:cxn ang="0">
                      <a:pos x="T0" y="T1"/>
                    </a:cxn>
                    <a:cxn ang="0">
                      <a:pos x="T2" y="T3"/>
                    </a:cxn>
                    <a:cxn ang="0">
                      <a:pos x="T4" y="T5"/>
                    </a:cxn>
                    <a:cxn ang="0">
                      <a:pos x="T6" y="T7"/>
                    </a:cxn>
                    <a:cxn ang="0">
                      <a:pos x="T8" y="T9"/>
                    </a:cxn>
                    <a:cxn ang="0">
                      <a:pos x="T10" y="T11"/>
                    </a:cxn>
                    <a:cxn ang="0">
                      <a:pos x="T12" y="T13"/>
                    </a:cxn>
                  </a:cxnLst>
                  <a:rect l="0" t="0" r="r" b="b"/>
                  <a:pathLst>
                    <a:path w="314" h="1292">
                      <a:moveTo>
                        <a:pt x="0" y="0"/>
                      </a:moveTo>
                      <a:lnTo>
                        <a:pt x="0" y="641"/>
                      </a:lnTo>
                      <a:lnTo>
                        <a:pt x="0" y="1292"/>
                      </a:lnTo>
                      <a:lnTo>
                        <a:pt x="314" y="1292"/>
                      </a:lnTo>
                      <a:lnTo>
                        <a:pt x="314" y="537"/>
                      </a:lnTo>
                      <a:lnTo>
                        <a:pt x="314"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defTabSz="951156"/>
                  <a:endParaRPr lang="en-US" sz="1836" dirty="0">
                    <a:solidFill>
                      <a:srgbClr val="00B0F0"/>
                    </a:solidFill>
                  </a:endParaRPr>
                </a:p>
              </p:txBody>
            </p:sp>
            <p:sp>
              <p:nvSpPr>
                <p:cNvPr id="121" name="Freeform 12"/>
                <p:cNvSpPr>
                  <a:spLocks/>
                </p:cNvSpPr>
                <p:nvPr/>
              </p:nvSpPr>
              <p:spPr bwMode="auto">
                <a:xfrm>
                  <a:off x="10497994" y="5859572"/>
                  <a:ext cx="84051" cy="660040"/>
                </a:xfrm>
                <a:custGeom>
                  <a:avLst/>
                  <a:gdLst>
                    <a:gd name="T0" fmla="*/ 0 w 314"/>
                    <a:gd name="T1" fmla="*/ 0 h 1869"/>
                    <a:gd name="T2" fmla="*/ 0 w 314"/>
                    <a:gd name="T3" fmla="*/ 1093 h 1869"/>
                    <a:gd name="T4" fmla="*/ 0 w 314"/>
                    <a:gd name="T5" fmla="*/ 1869 h 1869"/>
                    <a:gd name="T6" fmla="*/ 314 w 314"/>
                    <a:gd name="T7" fmla="*/ 1869 h 1869"/>
                    <a:gd name="T8" fmla="*/ 314 w 314"/>
                    <a:gd name="T9" fmla="*/ 991 h 1869"/>
                    <a:gd name="T10" fmla="*/ 314 w 314"/>
                    <a:gd name="T11" fmla="*/ 0 h 1869"/>
                    <a:gd name="T12" fmla="*/ 0 w 314"/>
                    <a:gd name="T13" fmla="*/ 0 h 1869"/>
                  </a:gdLst>
                  <a:ahLst/>
                  <a:cxnLst>
                    <a:cxn ang="0">
                      <a:pos x="T0" y="T1"/>
                    </a:cxn>
                    <a:cxn ang="0">
                      <a:pos x="T2" y="T3"/>
                    </a:cxn>
                    <a:cxn ang="0">
                      <a:pos x="T4" y="T5"/>
                    </a:cxn>
                    <a:cxn ang="0">
                      <a:pos x="T6" y="T7"/>
                    </a:cxn>
                    <a:cxn ang="0">
                      <a:pos x="T8" y="T9"/>
                    </a:cxn>
                    <a:cxn ang="0">
                      <a:pos x="T10" y="T11"/>
                    </a:cxn>
                    <a:cxn ang="0">
                      <a:pos x="T12" y="T13"/>
                    </a:cxn>
                  </a:cxnLst>
                  <a:rect l="0" t="0" r="r" b="b"/>
                  <a:pathLst>
                    <a:path w="314" h="1869">
                      <a:moveTo>
                        <a:pt x="0" y="0"/>
                      </a:moveTo>
                      <a:lnTo>
                        <a:pt x="0" y="1093"/>
                      </a:lnTo>
                      <a:lnTo>
                        <a:pt x="0" y="1869"/>
                      </a:lnTo>
                      <a:lnTo>
                        <a:pt x="314" y="1869"/>
                      </a:lnTo>
                      <a:lnTo>
                        <a:pt x="314" y="991"/>
                      </a:lnTo>
                      <a:lnTo>
                        <a:pt x="314"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defTabSz="951156"/>
                  <a:endParaRPr lang="en-US" sz="1836" dirty="0">
                    <a:solidFill>
                      <a:srgbClr val="00B0F0"/>
                    </a:solidFill>
                  </a:endParaRPr>
                </a:p>
              </p:txBody>
            </p:sp>
            <p:sp>
              <p:nvSpPr>
                <p:cNvPr id="122" name="Freeform 13"/>
                <p:cNvSpPr>
                  <a:spLocks/>
                </p:cNvSpPr>
                <p:nvPr/>
              </p:nvSpPr>
              <p:spPr bwMode="auto">
                <a:xfrm>
                  <a:off x="10764271" y="6070049"/>
                  <a:ext cx="84051" cy="449561"/>
                </a:xfrm>
                <a:custGeom>
                  <a:avLst/>
                  <a:gdLst>
                    <a:gd name="T0" fmla="*/ 0 w 314"/>
                    <a:gd name="T1" fmla="*/ 0 h 1273"/>
                    <a:gd name="T2" fmla="*/ 0 w 314"/>
                    <a:gd name="T3" fmla="*/ 251 h 1273"/>
                    <a:gd name="T4" fmla="*/ 0 w 314"/>
                    <a:gd name="T5" fmla="*/ 1273 h 1273"/>
                    <a:gd name="T6" fmla="*/ 314 w 314"/>
                    <a:gd name="T7" fmla="*/ 1273 h 1273"/>
                    <a:gd name="T8" fmla="*/ 314 w 314"/>
                    <a:gd name="T9" fmla="*/ 149 h 1273"/>
                    <a:gd name="T10" fmla="*/ 314 w 314"/>
                    <a:gd name="T11" fmla="*/ 0 h 1273"/>
                    <a:gd name="T12" fmla="*/ 0 w 314"/>
                    <a:gd name="T13" fmla="*/ 0 h 1273"/>
                  </a:gdLst>
                  <a:ahLst/>
                  <a:cxnLst>
                    <a:cxn ang="0">
                      <a:pos x="T0" y="T1"/>
                    </a:cxn>
                    <a:cxn ang="0">
                      <a:pos x="T2" y="T3"/>
                    </a:cxn>
                    <a:cxn ang="0">
                      <a:pos x="T4" y="T5"/>
                    </a:cxn>
                    <a:cxn ang="0">
                      <a:pos x="T6" y="T7"/>
                    </a:cxn>
                    <a:cxn ang="0">
                      <a:pos x="T8" y="T9"/>
                    </a:cxn>
                    <a:cxn ang="0">
                      <a:pos x="T10" y="T11"/>
                    </a:cxn>
                    <a:cxn ang="0">
                      <a:pos x="T12" y="T13"/>
                    </a:cxn>
                  </a:cxnLst>
                  <a:rect l="0" t="0" r="r" b="b"/>
                  <a:pathLst>
                    <a:path w="314" h="1273">
                      <a:moveTo>
                        <a:pt x="0" y="0"/>
                      </a:moveTo>
                      <a:lnTo>
                        <a:pt x="0" y="251"/>
                      </a:lnTo>
                      <a:lnTo>
                        <a:pt x="0" y="1273"/>
                      </a:lnTo>
                      <a:lnTo>
                        <a:pt x="314" y="1273"/>
                      </a:lnTo>
                      <a:lnTo>
                        <a:pt x="314" y="149"/>
                      </a:lnTo>
                      <a:lnTo>
                        <a:pt x="314"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defTabSz="951156"/>
                  <a:endParaRPr lang="en-US" sz="1836" dirty="0">
                    <a:solidFill>
                      <a:srgbClr val="00B0F0"/>
                    </a:solidFill>
                  </a:endParaRPr>
                </a:p>
              </p:txBody>
            </p:sp>
          </p:grpSp>
        </p:grpSp>
        <p:sp>
          <p:nvSpPr>
            <p:cNvPr id="111" name="Rectangle 12"/>
            <p:cNvSpPr>
              <a:spLocks noChangeArrowheads="1"/>
            </p:cNvSpPr>
            <p:nvPr/>
          </p:nvSpPr>
          <p:spPr bwMode="auto">
            <a:xfrm>
              <a:off x="9430600" y="3692189"/>
              <a:ext cx="374359" cy="6299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defTabSz="951156"/>
              <a:endParaRPr lang="en-US" sz="1836" dirty="0">
                <a:solidFill>
                  <a:srgbClr val="00B0F0"/>
                </a:solidFill>
              </a:endParaRPr>
            </a:p>
          </p:txBody>
        </p:sp>
        <p:sp>
          <p:nvSpPr>
            <p:cNvPr id="112" name="Freeform 13"/>
            <p:cNvSpPr>
              <a:spLocks/>
            </p:cNvSpPr>
            <p:nvPr/>
          </p:nvSpPr>
          <p:spPr bwMode="auto">
            <a:xfrm>
              <a:off x="9547187" y="4360686"/>
              <a:ext cx="141187" cy="18183"/>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chemeClr val="accent4"/>
            </a:solidFill>
            <a:ln>
              <a:noFill/>
            </a:ln>
            <a:extLst/>
          </p:spPr>
          <p:txBody>
            <a:bodyPr vert="horz" wrap="square" lIns="93221" tIns="46610" rIns="93221" bIns="46610" numCol="1" anchor="t" anchorCtr="0" compatLnSpc="1">
              <a:prstTxWarp prst="textNoShape">
                <a:avLst/>
              </a:prstTxWarp>
            </a:bodyPr>
            <a:lstStyle/>
            <a:p>
              <a:pPr defTabSz="951156"/>
              <a:endParaRPr lang="en-US" sz="1836" dirty="0">
                <a:solidFill>
                  <a:srgbClr val="00B0F0"/>
                </a:solidFill>
              </a:endParaRPr>
            </a:p>
          </p:txBody>
        </p:sp>
        <p:sp>
          <p:nvSpPr>
            <p:cNvPr id="113" name="Rectangle 14"/>
            <p:cNvSpPr>
              <a:spLocks noChangeArrowheads="1"/>
            </p:cNvSpPr>
            <p:nvPr/>
          </p:nvSpPr>
          <p:spPr bwMode="auto">
            <a:xfrm>
              <a:off x="9430600" y="4322181"/>
              <a:ext cx="124073" cy="1070"/>
            </a:xfrm>
            <a:prstGeom prst="rect">
              <a:avLst/>
            </a:prstGeom>
            <a:solidFill>
              <a:srgbClr val="5C476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defTabSz="951156"/>
              <a:endParaRPr lang="en-US" sz="1836" dirty="0">
                <a:solidFill>
                  <a:srgbClr val="00B0F0"/>
                </a:solidFill>
              </a:endParaRPr>
            </a:p>
          </p:txBody>
        </p:sp>
        <p:sp>
          <p:nvSpPr>
            <p:cNvPr id="114" name="Freeform 15"/>
            <p:cNvSpPr>
              <a:spLocks/>
            </p:cNvSpPr>
            <p:nvPr/>
          </p:nvSpPr>
          <p:spPr bwMode="auto">
            <a:xfrm>
              <a:off x="9430600" y="4322181"/>
              <a:ext cx="124073"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defTabSz="951156"/>
              <a:endParaRPr lang="en-US" sz="1836" dirty="0">
                <a:solidFill>
                  <a:srgbClr val="00B0F0"/>
                </a:solidFill>
              </a:endParaRPr>
            </a:p>
          </p:txBody>
        </p:sp>
        <p:sp>
          <p:nvSpPr>
            <p:cNvPr id="115" name="Freeform 17"/>
            <p:cNvSpPr>
              <a:spLocks/>
            </p:cNvSpPr>
            <p:nvPr/>
          </p:nvSpPr>
          <p:spPr bwMode="auto">
            <a:xfrm>
              <a:off x="9430600" y="3692189"/>
              <a:ext cx="220337" cy="629993"/>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defTabSz="951156"/>
              <a:endParaRPr lang="en-US" sz="1836" dirty="0">
                <a:solidFill>
                  <a:srgbClr val="00B0F0"/>
                </a:solidFill>
              </a:endParaRPr>
            </a:p>
          </p:txBody>
        </p:sp>
      </p:grpSp>
      <p:grpSp>
        <p:nvGrpSpPr>
          <p:cNvPr id="123" name="Group 122"/>
          <p:cNvGrpSpPr/>
          <p:nvPr/>
        </p:nvGrpSpPr>
        <p:grpSpPr>
          <a:xfrm>
            <a:off x="10160929" y="4171354"/>
            <a:ext cx="1743226" cy="890728"/>
            <a:chOff x="9708797" y="4105152"/>
            <a:chExt cx="1709928" cy="873714"/>
          </a:xfrm>
        </p:grpSpPr>
        <p:grpSp>
          <p:nvGrpSpPr>
            <p:cNvPr id="124" name="Group 123"/>
            <p:cNvGrpSpPr/>
            <p:nvPr/>
          </p:nvGrpSpPr>
          <p:grpSpPr>
            <a:xfrm>
              <a:off x="9708797" y="4105152"/>
              <a:ext cx="1709928" cy="873714"/>
              <a:chOff x="13377563" y="2176438"/>
              <a:chExt cx="1709928" cy="873714"/>
            </a:xfrm>
          </p:grpSpPr>
          <p:sp>
            <p:nvSpPr>
              <p:cNvPr id="137" name="Freeform 5"/>
              <p:cNvSpPr>
                <a:spLocks/>
              </p:cNvSpPr>
              <p:nvPr/>
            </p:nvSpPr>
            <p:spPr bwMode="auto">
              <a:xfrm>
                <a:off x="13377563" y="2981404"/>
                <a:ext cx="1709928" cy="68748"/>
              </a:xfrm>
              <a:custGeom>
                <a:avLst/>
                <a:gdLst>
                  <a:gd name="T0" fmla="*/ 0 w 578"/>
                  <a:gd name="T1" fmla="*/ 6 h 23"/>
                  <a:gd name="T2" fmla="*/ 0 w 578"/>
                  <a:gd name="T3" fmla="*/ 11 h 23"/>
                  <a:gd name="T4" fmla="*/ 0 w 578"/>
                  <a:gd name="T5" fmla="*/ 12 h 23"/>
                  <a:gd name="T6" fmla="*/ 0 w 578"/>
                  <a:gd name="T7" fmla="*/ 12 h 23"/>
                  <a:gd name="T8" fmla="*/ 0 w 578"/>
                  <a:gd name="T9" fmla="*/ 13 h 23"/>
                  <a:gd name="T10" fmla="*/ 0 w 578"/>
                  <a:gd name="T11" fmla="*/ 14 h 23"/>
                  <a:gd name="T12" fmla="*/ 11 w 578"/>
                  <a:gd name="T13" fmla="*/ 23 h 23"/>
                  <a:gd name="T14" fmla="*/ 566 w 578"/>
                  <a:gd name="T15" fmla="*/ 23 h 23"/>
                  <a:gd name="T16" fmla="*/ 578 w 578"/>
                  <a:gd name="T17" fmla="*/ 15 h 23"/>
                  <a:gd name="T18" fmla="*/ 578 w 578"/>
                  <a:gd name="T19" fmla="*/ 14 h 23"/>
                  <a:gd name="T20" fmla="*/ 578 w 578"/>
                  <a:gd name="T21" fmla="*/ 6 h 23"/>
                  <a:gd name="T22" fmla="*/ 0 w 578"/>
                  <a:gd name="T23"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23">
                    <a:moveTo>
                      <a:pt x="0" y="6"/>
                    </a:moveTo>
                    <a:cubicBezTo>
                      <a:pt x="0" y="18"/>
                      <a:pt x="0" y="11"/>
                      <a:pt x="0" y="11"/>
                    </a:cubicBezTo>
                    <a:cubicBezTo>
                      <a:pt x="0" y="12"/>
                      <a:pt x="0" y="12"/>
                      <a:pt x="0" y="12"/>
                    </a:cubicBezTo>
                    <a:cubicBezTo>
                      <a:pt x="0" y="12"/>
                      <a:pt x="0" y="12"/>
                      <a:pt x="0" y="12"/>
                    </a:cubicBezTo>
                    <a:cubicBezTo>
                      <a:pt x="0" y="13"/>
                      <a:pt x="0" y="13"/>
                      <a:pt x="0" y="13"/>
                    </a:cubicBezTo>
                    <a:cubicBezTo>
                      <a:pt x="0" y="14"/>
                      <a:pt x="0" y="14"/>
                      <a:pt x="0" y="14"/>
                    </a:cubicBezTo>
                    <a:cubicBezTo>
                      <a:pt x="0" y="19"/>
                      <a:pt x="6" y="23"/>
                      <a:pt x="11" y="23"/>
                    </a:cubicBezTo>
                    <a:cubicBezTo>
                      <a:pt x="566" y="23"/>
                      <a:pt x="566" y="23"/>
                      <a:pt x="566" y="23"/>
                    </a:cubicBezTo>
                    <a:cubicBezTo>
                      <a:pt x="572" y="23"/>
                      <a:pt x="576" y="20"/>
                      <a:pt x="578" y="15"/>
                    </a:cubicBezTo>
                    <a:cubicBezTo>
                      <a:pt x="578" y="14"/>
                      <a:pt x="578" y="14"/>
                      <a:pt x="578" y="14"/>
                    </a:cubicBezTo>
                    <a:cubicBezTo>
                      <a:pt x="578" y="0"/>
                      <a:pt x="578" y="6"/>
                      <a:pt x="578" y="6"/>
                    </a:cubicBezTo>
                    <a:lnTo>
                      <a:pt x="0" y="6"/>
                    </a:lnTo>
                    <a:close/>
                  </a:path>
                </a:pathLst>
              </a:custGeom>
              <a:solidFill>
                <a:schemeClr val="bg1"/>
              </a:solidFill>
              <a:ln>
                <a:noFill/>
              </a:ln>
            </p:spPr>
            <p:txBody>
              <a:bodyPr vert="horz" wrap="square" lIns="93221" tIns="46610" rIns="93221" bIns="46610" numCol="1" anchor="t" anchorCtr="0" compatLnSpc="1">
                <a:prstTxWarp prst="textNoShape">
                  <a:avLst/>
                </a:prstTxWarp>
              </a:bodyPr>
              <a:lstStyle/>
              <a:p>
                <a:pPr defTabSz="951156"/>
                <a:endParaRPr lang="en-US" sz="1836" dirty="0">
                  <a:solidFill>
                    <a:srgbClr val="00B0F0"/>
                  </a:solidFill>
                </a:endParaRPr>
              </a:p>
            </p:txBody>
          </p:sp>
          <p:sp>
            <p:nvSpPr>
              <p:cNvPr id="138" name="Freeform 6"/>
              <p:cNvSpPr>
                <a:spLocks/>
              </p:cNvSpPr>
              <p:nvPr/>
            </p:nvSpPr>
            <p:spPr bwMode="auto">
              <a:xfrm>
                <a:off x="13593804" y="2176438"/>
                <a:ext cx="1277446" cy="828716"/>
              </a:xfrm>
              <a:custGeom>
                <a:avLst/>
                <a:gdLst>
                  <a:gd name="T0" fmla="*/ 15 w 432"/>
                  <a:gd name="T1" fmla="*/ 278 h 278"/>
                  <a:gd name="T2" fmla="*/ 418 w 432"/>
                  <a:gd name="T3" fmla="*/ 278 h 278"/>
                  <a:gd name="T4" fmla="*/ 432 w 432"/>
                  <a:gd name="T5" fmla="*/ 263 h 278"/>
                  <a:gd name="T6" fmla="*/ 432 w 432"/>
                  <a:gd name="T7" fmla="*/ 15 h 278"/>
                  <a:gd name="T8" fmla="*/ 418 w 432"/>
                  <a:gd name="T9" fmla="*/ 0 h 278"/>
                  <a:gd name="T10" fmla="*/ 15 w 432"/>
                  <a:gd name="T11" fmla="*/ 0 h 278"/>
                  <a:gd name="T12" fmla="*/ 0 w 432"/>
                  <a:gd name="T13" fmla="*/ 15 h 278"/>
                  <a:gd name="T14" fmla="*/ 0 w 432"/>
                  <a:gd name="T15" fmla="*/ 263 h 278"/>
                  <a:gd name="T16" fmla="*/ 15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5"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5" y="0"/>
                      <a:pt x="15" y="0"/>
                      <a:pt x="15" y="0"/>
                    </a:cubicBezTo>
                    <a:cubicBezTo>
                      <a:pt x="8" y="0"/>
                      <a:pt x="0" y="6"/>
                      <a:pt x="0" y="15"/>
                    </a:cubicBezTo>
                    <a:cubicBezTo>
                      <a:pt x="0" y="263"/>
                      <a:pt x="0" y="263"/>
                      <a:pt x="0" y="263"/>
                    </a:cubicBezTo>
                    <a:cubicBezTo>
                      <a:pt x="0" y="272"/>
                      <a:pt x="8" y="278"/>
                      <a:pt x="15" y="278"/>
                    </a:cubicBezTo>
                  </a:path>
                </a:pathLst>
              </a:custGeom>
              <a:solidFill>
                <a:schemeClr val="bg1"/>
              </a:solidFill>
              <a:ln>
                <a:noFill/>
              </a:ln>
            </p:spPr>
            <p:txBody>
              <a:bodyPr vert="horz" wrap="square" lIns="93221" tIns="46610" rIns="93221" bIns="46610" numCol="1" anchor="t" anchorCtr="0" compatLnSpc="1">
                <a:prstTxWarp prst="textNoShape">
                  <a:avLst/>
                </a:prstTxWarp>
              </a:bodyPr>
              <a:lstStyle/>
              <a:p>
                <a:pPr defTabSz="951156"/>
                <a:endParaRPr lang="en-US" sz="1836" dirty="0">
                  <a:solidFill>
                    <a:srgbClr val="00B0F0"/>
                  </a:solidFill>
                </a:endParaRPr>
              </a:p>
            </p:txBody>
          </p:sp>
          <p:sp>
            <p:nvSpPr>
              <p:cNvPr id="139" name="Freeform 7"/>
              <p:cNvSpPr>
                <a:spLocks/>
              </p:cNvSpPr>
              <p:nvPr/>
            </p:nvSpPr>
            <p:spPr bwMode="auto">
              <a:xfrm>
                <a:off x="13650052" y="2223936"/>
                <a:ext cx="1167451" cy="727470"/>
              </a:xfrm>
              <a:custGeom>
                <a:avLst/>
                <a:gdLst>
                  <a:gd name="T0" fmla="*/ 0 w 395"/>
                  <a:gd name="T1" fmla="*/ 0 h 244"/>
                  <a:gd name="T2" fmla="*/ 395 w 395"/>
                  <a:gd name="T3" fmla="*/ 0 h 244"/>
                  <a:gd name="T4" fmla="*/ 395 w 395"/>
                  <a:gd name="T5" fmla="*/ 244 h 244"/>
                  <a:gd name="T6" fmla="*/ 0 w 395"/>
                  <a:gd name="T7" fmla="*/ 244 h 244"/>
                  <a:gd name="T8" fmla="*/ 0 w 395"/>
                  <a:gd name="T9" fmla="*/ 0 h 244"/>
                </a:gdLst>
                <a:ahLst/>
                <a:cxnLst>
                  <a:cxn ang="0">
                    <a:pos x="T0" y="T1"/>
                  </a:cxn>
                  <a:cxn ang="0">
                    <a:pos x="T2" y="T3"/>
                  </a:cxn>
                  <a:cxn ang="0">
                    <a:pos x="T4" y="T5"/>
                  </a:cxn>
                  <a:cxn ang="0">
                    <a:pos x="T6" y="T7"/>
                  </a:cxn>
                  <a:cxn ang="0">
                    <a:pos x="T8" y="T9"/>
                  </a:cxn>
                </a:cxnLst>
                <a:rect l="0" t="0" r="r" b="b"/>
                <a:pathLst>
                  <a:path w="395" h="244">
                    <a:moveTo>
                      <a:pt x="0" y="0"/>
                    </a:moveTo>
                    <a:cubicBezTo>
                      <a:pt x="395" y="0"/>
                      <a:pt x="395" y="0"/>
                      <a:pt x="395" y="0"/>
                    </a:cubicBezTo>
                    <a:cubicBezTo>
                      <a:pt x="395" y="244"/>
                      <a:pt x="395" y="244"/>
                      <a:pt x="395" y="244"/>
                    </a:cubicBezTo>
                    <a:cubicBezTo>
                      <a:pt x="0" y="244"/>
                      <a:pt x="0" y="244"/>
                      <a:pt x="0" y="244"/>
                    </a:cubicBezTo>
                    <a:cubicBezTo>
                      <a:pt x="0" y="0"/>
                      <a:pt x="0" y="0"/>
                      <a:pt x="0" y="0"/>
                    </a:cubicBezTo>
                  </a:path>
                </a:pathLst>
              </a:custGeom>
              <a:solidFill>
                <a:schemeClr val="tx1"/>
              </a:solidFill>
              <a:ln>
                <a:solidFill>
                  <a:schemeClr val="tx2">
                    <a:lumMod val="50000"/>
                  </a:schemeClr>
                </a:solidFill>
              </a:ln>
            </p:spPr>
            <p:txBody>
              <a:bodyPr vert="horz" wrap="square" lIns="93221" tIns="46610" rIns="93221" bIns="46610" numCol="1" anchor="t" anchorCtr="0" compatLnSpc="1">
                <a:prstTxWarp prst="textNoShape">
                  <a:avLst/>
                </a:prstTxWarp>
              </a:bodyPr>
              <a:lstStyle/>
              <a:p>
                <a:pPr defTabSz="951156"/>
                <a:endParaRPr lang="en-US" sz="1836" dirty="0">
                  <a:solidFill>
                    <a:srgbClr val="00B0F0"/>
                  </a:solidFill>
                </a:endParaRPr>
              </a:p>
            </p:txBody>
          </p:sp>
        </p:grpSp>
        <p:grpSp>
          <p:nvGrpSpPr>
            <p:cNvPr id="125" name="Group 1031"/>
            <p:cNvGrpSpPr>
              <a:grpSpLocks/>
            </p:cNvGrpSpPr>
            <p:nvPr/>
          </p:nvGrpSpPr>
          <p:grpSpPr bwMode="auto">
            <a:xfrm>
              <a:off x="10118108" y="4299632"/>
              <a:ext cx="923472" cy="460684"/>
              <a:chOff x="4841436" y="5510539"/>
              <a:chExt cx="1049696" cy="523224"/>
            </a:xfrm>
            <a:solidFill>
              <a:schemeClr val="bg1"/>
            </a:solidFill>
          </p:grpSpPr>
          <p:sp>
            <p:nvSpPr>
              <p:cNvPr id="126" name="Freeform 67"/>
              <p:cNvSpPr>
                <a:spLocks/>
              </p:cNvSpPr>
              <p:nvPr/>
            </p:nvSpPr>
            <p:spPr bwMode="auto">
              <a:xfrm>
                <a:off x="5030334" y="5852188"/>
                <a:ext cx="59777" cy="181575"/>
              </a:xfrm>
              <a:custGeom>
                <a:avLst/>
                <a:gdLst>
                  <a:gd name="T0" fmla="*/ 0 w 222"/>
                  <a:gd name="T1" fmla="*/ 0 h 674"/>
                  <a:gd name="T2" fmla="*/ 0 w 222"/>
                  <a:gd name="T3" fmla="*/ 135 h 674"/>
                  <a:gd name="T4" fmla="*/ 0 w 222"/>
                  <a:gd name="T5" fmla="*/ 674 h 674"/>
                  <a:gd name="T6" fmla="*/ 222 w 222"/>
                  <a:gd name="T7" fmla="*/ 674 h 674"/>
                  <a:gd name="T8" fmla="*/ 222 w 222"/>
                  <a:gd name="T9" fmla="*/ 29 h 674"/>
                  <a:gd name="T10" fmla="*/ 222 w 222"/>
                  <a:gd name="T11" fmla="*/ 0 h 674"/>
                  <a:gd name="T12" fmla="*/ 0 w 222"/>
                  <a:gd name="T13" fmla="*/ 0 h 674"/>
                </a:gdLst>
                <a:ahLst/>
                <a:cxnLst>
                  <a:cxn ang="0">
                    <a:pos x="T0" y="T1"/>
                  </a:cxn>
                  <a:cxn ang="0">
                    <a:pos x="T2" y="T3"/>
                  </a:cxn>
                  <a:cxn ang="0">
                    <a:pos x="T4" y="T5"/>
                  </a:cxn>
                  <a:cxn ang="0">
                    <a:pos x="T6" y="T7"/>
                  </a:cxn>
                  <a:cxn ang="0">
                    <a:pos x="T8" y="T9"/>
                  </a:cxn>
                  <a:cxn ang="0">
                    <a:pos x="T10" y="T11"/>
                  </a:cxn>
                  <a:cxn ang="0">
                    <a:pos x="T12" y="T13"/>
                  </a:cxn>
                </a:cxnLst>
                <a:rect l="0" t="0" r="r" b="b"/>
                <a:pathLst>
                  <a:path w="222" h="674">
                    <a:moveTo>
                      <a:pt x="0" y="0"/>
                    </a:moveTo>
                    <a:lnTo>
                      <a:pt x="0" y="135"/>
                    </a:lnTo>
                    <a:lnTo>
                      <a:pt x="0" y="674"/>
                    </a:lnTo>
                    <a:lnTo>
                      <a:pt x="222" y="674"/>
                    </a:lnTo>
                    <a:lnTo>
                      <a:pt x="222" y="29"/>
                    </a:lnTo>
                    <a:lnTo>
                      <a:pt x="222" y="0"/>
                    </a:lnTo>
                    <a:lnTo>
                      <a:pt x="0" y="0"/>
                    </a:lnTo>
                    <a:close/>
                  </a:path>
                </a:pathLst>
              </a:custGeom>
              <a:grpFill/>
              <a:ln>
                <a:noFill/>
              </a:ln>
            </p:spPr>
            <p:txBody>
              <a:bodyPr/>
              <a:lstStyle/>
              <a:p>
                <a:pPr defTabSz="950701">
                  <a:defRPr/>
                </a:pPr>
                <a:endParaRPr lang="en-US" sz="1873" dirty="0">
                  <a:solidFill>
                    <a:srgbClr val="00B0F0"/>
                  </a:solidFill>
                </a:endParaRPr>
              </a:p>
            </p:txBody>
          </p:sp>
          <p:sp>
            <p:nvSpPr>
              <p:cNvPr id="127" name="Freeform 68"/>
              <p:cNvSpPr>
                <a:spLocks/>
              </p:cNvSpPr>
              <p:nvPr/>
            </p:nvSpPr>
            <p:spPr bwMode="auto">
              <a:xfrm>
                <a:off x="5125978" y="5677779"/>
                <a:ext cx="59777" cy="355984"/>
              </a:xfrm>
              <a:custGeom>
                <a:avLst/>
                <a:gdLst>
                  <a:gd name="T0" fmla="*/ 0 w 223"/>
                  <a:gd name="T1" fmla="*/ 0 h 1319"/>
                  <a:gd name="T2" fmla="*/ 0 w 223"/>
                  <a:gd name="T3" fmla="*/ 652 h 1319"/>
                  <a:gd name="T4" fmla="*/ 0 w 223"/>
                  <a:gd name="T5" fmla="*/ 1319 h 1319"/>
                  <a:gd name="T6" fmla="*/ 223 w 223"/>
                  <a:gd name="T7" fmla="*/ 1319 h 1319"/>
                  <a:gd name="T8" fmla="*/ 223 w 223"/>
                  <a:gd name="T9" fmla="*/ 548 h 1319"/>
                  <a:gd name="T10" fmla="*/ 223 w 223"/>
                  <a:gd name="T11" fmla="*/ 0 h 1319"/>
                  <a:gd name="T12" fmla="*/ 0 w 223"/>
                  <a:gd name="T13" fmla="*/ 0 h 1319"/>
                </a:gdLst>
                <a:ahLst/>
                <a:cxnLst>
                  <a:cxn ang="0">
                    <a:pos x="T0" y="T1"/>
                  </a:cxn>
                  <a:cxn ang="0">
                    <a:pos x="T2" y="T3"/>
                  </a:cxn>
                  <a:cxn ang="0">
                    <a:pos x="T4" y="T5"/>
                  </a:cxn>
                  <a:cxn ang="0">
                    <a:pos x="T6" y="T7"/>
                  </a:cxn>
                  <a:cxn ang="0">
                    <a:pos x="T8" y="T9"/>
                  </a:cxn>
                  <a:cxn ang="0">
                    <a:pos x="T10" y="T11"/>
                  </a:cxn>
                  <a:cxn ang="0">
                    <a:pos x="T12" y="T13"/>
                  </a:cxn>
                </a:cxnLst>
                <a:rect l="0" t="0" r="r" b="b"/>
                <a:pathLst>
                  <a:path w="223" h="1319">
                    <a:moveTo>
                      <a:pt x="0" y="0"/>
                    </a:moveTo>
                    <a:lnTo>
                      <a:pt x="0" y="652"/>
                    </a:lnTo>
                    <a:lnTo>
                      <a:pt x="0" y="1319"/>
                    </a:lnTo>
                    <a:lnTo>
                      <a:pt x="223" y="1319"/>
                    </a:lnTo>
                    <a:lnTo>
                      <a:pt x="223" y="548"/>
                    </a:lnTo>
                    <a:lnTo>
                      <a:pt x="223" y="0"/>
                    </a:lnTo>
                    <a:lnTo>
                      <a:pt x="0" y="0"/>
                    </a:lnTo>
                    <a:close/>
                  </a:path>
                </a:pathLst>
              </a:custGeom>
              <a:grpFill/>
              <a:ln>
                <a:noFill/>
              </a:ln>
            </p:spPr>
            <p:txBody>
              <a:bodyPr/>
              <a:lstStyle/>
              <a:p>
                <a:pPr defTabSz="950701">
                  <a:defRPr/>
                </a:pPr>
                <a:endParaRPr lang="en-US" sz="1873" dirty="0">
                  <a:solidFill>
                    <a:srgbClr val="00B0F0"/>
                  </a:solidFill>
                </a:endParaRPr>
              </a:p>
            </p:txBody>
          </p:sp>
          <p:sp>
            <p:nvSpPr>
              <p:cNvPr id="128" name="Freeform 69"/>
              <p:cNvSpPr>
                <a:spLocks/>
              </p:cNvSpPr>
              <p:nvPr/>
            </p:nvSpPr>
            <p:spPr bwMode="auto">
              <a:xfrm>
                <a:off x="5219231" y="5517707"/>
                <a:ext cx="62169" cy="516056"/>
              </a:xfrm>
              <a:custGeom>
                <a:avLst/>
                <a:gdLst>
                  <a:gd name="T0" fmla="*/ 0 w 223"/>
                  <a:gd name="T1" fmla="*/ 0 h 1909"/>
                  <a:gd name="T2" fmla="*/ 0 w 223"/>
                  <a:gd name="T3" fmla="*/ 1117 h 1909"/>
                  <a:gd name="T4" fmla="*/ 0 w 223"/>
                  <a:gd name="T5" fmla="*/ 1909 h 1909"/>
                  <a:gd name="T6" fmla="*/ 223 w 223"/>
                  <a:gd name="T7" fmla="*/ 1909 h 1909"/>
                  <a:gd name="T8" fmla="*/ 223 w 223"/>
                  <a:gd name="T9" fmla="*/ 1012 h 1909"/>
                  <a:gd name="T10" fmla="*/ 223 w 223"/>
                  <a:gd name="T11" fmla="*/ 0 h 1909"/>
                  <a:gd name="T12" fmla="*/ 0 w 223"/>
                  <a:gd name="T13" fmla="*/ 0 h 1909"/>
                </a:gdLst>
                <a:ahLst/>
                <a:cxnLst>
                  <a:cxn ang="0">
                    <a:pos x="T0" y="T1"/>
                  </a:cxn>
                  <a:cxn ang="0">
                    <a:pos x="T2" y="T3"/>
                  </a:cxn>
                  <a:cxn ang="0">
                    <a:pos x="T4" y="T5"/>
                  </a:cxn>
                  <a:cxn ang="0">
                    <a:pos x="T6" y="T7"/>
                  </a:cxn>
                  <a:cxn ang="0">
                    <a:pos x="T8" y="T9"/>
                  </a:cxn>
                  <a:cxn ang="0">
                    <a:pos x="T10" y="T11"/>
                  </a:cxn>
                  <a:cxn ang="0">
                    <a:pos x="T12" y="T13"/>
                  </a:cxn>
                </a:cxnLst>
                <a:rect l="0" t="0" r="r" b="b"/>
                <a:pathLst>
                  <a:path w="223" h="1909">
                    <a:moveTo>
                      <a:pt x="0" y="0"/>
                    </a:moveTo>
                    <a:lnTo>
                      <a:pt x="0" y="1117"/>
                    </a:lnTo>
                    <a:lnTo>
                      <a:pt x="0" y="1909"/>
                    </a:lnTo>
                    <a:lnTo>
                      <a:pt x="223" y="1909"/>
                    </a:lnTo>
                    <a:lnTo>
                      <a:pt x="223" y="1012"/>
                    </a:lnTo>
                    <a:lnTo>
                      <a:pt x="223" y="0"/>
                    </a:lnTo>
                    <a:lnTo>
                      <a:pt x="0" y="0"/>
                    </a:lnTo>
                    <a:close/>
                  </a:path>
                </a:pathLst>
              </a:custGeom>
              <a:grpFill/>
              <a:ln>
                <a:noFill/>
              </a:ln>
            </p:spPr>
            <p:txBody>
              <a:bodyPr/>
              <a:lstStyle/>
              <a:p>
                <a:pPr defTabSz="950701">
                  <a:defRPr/>
                </a:pPr>
                <a:endParaRPr lang="en-US" sz="1873" dirty="0">
                  <a:solidFill>
                    <a:srgbClr val="00B0F0"/>
                  </a:solidFill>
                </a:endParaRPr>
              </a:p>
            </p:txBody>
          </p:sp>
          <p:sp>
            <p:nvSpPr>
              <p:cNvPr id="129" name="Freeform 70"/>
              <p:cNvSpPr>
                <a:spLocks/>
              </p:cNvSpPr>
              <p:nvPr/>
            </p:nvSpPr>
            <p:spPr bwMode="auto">
              <a:xfrm>
                <a:off x="4841436" y="5859354"/>
                <a:ext cx="59778" cy="174409"/>
              </a:xfrm>
              <a:custGeom>
                <a:avLst/>
                <a:gdLst>
                  <a:gd name="T0" fmla="*/ 0 w 222"/>
                  <a:gd name="T1" fmla="*/ 0 h 648"/>
                  <a:gd name="T2" fmla="*/ 0 w 222"/>
                  <a:gd name="T3" fmla="*/ 361 h 648"/>
                  <a:gd name="T4" fmla="*/ 0 w 222"/>
                  <a:gd name="T5" fmla="*/ 648 h 648"/>
                  <a:gd name="T6" fmla="*/ 222 w 222"/>
                  <a:gd name="T7" fmla="*/ 648 h 648"/>
                  <a:gd name="T8" fmla="*/ 222 w 222"/>
                  <a:gd name="T9" fmla="*/ 256 h 648"/>
                  <a:gd name="T10" fmla="*/ 222 w 222"/>
                  <a:gd name="T11" fmla="*/ 0 h 648"/>
                  <a:gd name="T12" fmla="*/ 0 w 222"/>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22" h="648">
                    <a:moveTo>
                      <a:pt x="0" y="0"/>
                    </a:moveTo>
                    <a:lnTo>
                      <a:pt x="0" y="361"/>
                    </a:lnTo>
                    <a:lnTo>
                      <a:pt x="0" y="648"/>
                    </a:lnTo>
                    <a:lnTo>
                      <a:pt x="222" y="648"/>
                    </a:lnTo>
                    <a:lnTo>
                      <a:pt x="222" y="256"/>
                    </a:lnTo>
                    <a:lnTo>
                      <a:pt x="222" y="0"/>
                    </a:lnTo>
                    <a:lnTo>
                      <a:pt x="0" y="0"/>
                    </a:lnTo>
                    <a:close/>
                  </a:path>
                </a:pathLst>
              </a:custGeom>
              <a:grpFill/>
              <a:ln>
                <a:noFill/>
              </a:ln>
            </p:spPr>
            <p:txBody>
              <a:bodyPr/>
              <a:lstStyle/>
              <a:p>
                <a:pPr defTabSz="950701">
                  <a:defRPr/>
                </a:pPr>
                <a:endParaRPr lang="en-US" sz="1873" dirty="0">
                  <a:solidFill>
                    <a:srgbClr val="00B0F0"/>
                  </a:solidFill>
                </a:endParaRPr>
              </a:p>
            </p:txBody>
          </p:sp>
          <p:sp>
            <p:nvSpPr>
              <p:cNvPr id="130" name="Freeform 71"/>
              <p:cNvSpPr>
                <a:spLocks/>
              </p:cNvSpPr>
              <p:nvPr/>
            </p:nvSpPr>
            <p:spPr bwMode="auto">
              <a:xfrm>
                <a:off x="4937080" y="5653888"/>
                <a:ext cx="59778" cy="379875"/>
              </a:xfrm>
              <a:custGeom>
                <a:avLst/>
                <a:gdLst>
                  <a:gd name="T0" fmla="*/ 0 w 222"/>
                  <a:gd name="T1" fmla="*/ 0 h 1402"/>
                  <a:gd name="T2" fmla="*/ 0 w 222"/>
                  <a:gd name="T3" fmla="*/ 1062 h 1402"/>
                  <a:gd name="T4" fmla="*/ 0 w 222"/>
                  <a:gd name="T5" fmla="*/ 1402 h 1402"/>
                  <a:gd name="T6" fmla="*/ 222 w 222"/>
                  <a:gd name="T7" fmla="*/ 1402 h 1402"/>
                  <a:gd name="T8" fmla="*/ 222 w 222"/>
                  <a:gd name="T9" fmla="*/ 977 h 1402"/>
                  <a:gd name="T10" fmla="*/ 222 w 222"/>
                  <a:gd name="T11" fmla="*/ 0 h 1402"/>
                  <a:gd name="T12" fmla="*/ 0 w 222"/>
                  <a:gd name="T13" fmla="*/ 0 h 1402"/>
                </a:gdLst>
                <a:ahLst/>
                <a:cxnLst>
                  <a:cxn ang="0">
                    <a:pos x="T0" y="T1"/>
                  </a:cxn>
                  <a:cxn ang="0">
                    <a:pos x="T2" y="T3"/>
                  </a:cxn>
                  <a:cxn ang="0">
                    <a:pos x="T4" y="T5"/>
                  </a:cxn>
                  <a:cxn ang="0">
                    <a:pos x="T6" y="T7"/>
                  </a:cxn>
                  <a:cxn ang="0">
                    <a:pos x="T8" y="T9"/>
                  </a:cxn>
                  <a:cxn ang="0">
                    <a:pos x="T10" y="T11"/>
                  </a:cxn>
                  <a:cxn ang="0">
                    <a:pos x="T12" y="T13"/>
                  </a:cxn>
                </a:cxnLst>
                <a:rect l="0" t="0" r="r" b="b"/>
                <a:pathLst>
                  <a:path w="222" h="1402">
                    <a:moveTo>
                      <a:pt x="0" y="0"/>
                    </a:moveTo>
                    <a:lnTo>
                      <a:pt x="0" y="1062"/>
                    </a:lnTo>
                    <a:lnTo>
                      <a:pt x="0" y="1402"/>
                    </a:lnTo>
                    <a:lnTo>
                      <a:pt x="222" y="1402"/>
                    </a:lnTo>
                    <a:lnTo>
                      <a:pt x="222" y="977"/>
                    </a:lnTo>
                    <a:lnTo>
                      <a:pt x="222" y="0"/>
                    </a:lnTo>
                    <a:lnTo>
                      <a:pt x="0" y="0"/>
                    </a:lnTo>
                    <a:close/>
                  </a:path>
                </a:pathLst>
              </a:custGeom>
              <a:grpFill/>
              <a:ln>
                <a:noFill/>
              </a:ln>
            </p:spPr>
            <p:txBody>
              <a:bodyPr/>
              <a:lstStyle/>
              <a:p>
                <a:pPr defTabSz="950701">
                  <a:defRPr/>
                </a:pPr>
                <a:endParaRPr lang="en-US" sz="1873" dirty="0">
                  <a:solidFill>
                    <a:srgbClr val="00B0F0"/>
                  </a:solidFill>
                </a:endParaRPr>
              </a:p>
            </p:txBody>
          </p:sp>
          <p:sp>
            <p:nvSpPr>
              <p:cNvPr id="131" name="Freeform 72"/>
              <p:cNvSpPr>
                <a:spLocks/>
              </p:cNvSpPr>
              <p:nvPr/>
            </p:nvSpPr>
            <p:spPr bwMode="auto">
              <a:xfrm>
                <a:off x="5534857" y="5510539"/>
                <a:ext cx="258239" cy="229358"/>
              </a:xfrm>
              <a:custGeom>
                <a:avLst/>
                <a:gdLst>
                  <a:gd name="T0" fmla="*/ 0 w 401"/>
                  <a:gd name="T1" fmla="*/ 28 h 359"/>
                  <a:gd name="T2" fmla="*/ 149 w 401"/>
                  <a:gd name="T3" fmla="*/ 0 h 359"/>
                  <a:gd name="T4" fmla="*/ 401 w 401"/>
                  <a:gd name="T5" fmla="*/ 88 h 359"/>
                  <a:gd name="T6" fmla="*/ 156 w 401"/>
                  <a:gd name="T7" fmla="*/ 359 h 359"/>
                  <a:gd name="T8" fmla="*/ 0 w 401"/>
                  <a:gd name="T9" fmla="*/ 28 h 359"/>
                </a:gdLst>
                <a:ahLst/>
                <a:cxnLst>
                  <a:cxn ang="0">
                    <a:pos x="T0" y="T1"/>
                  </a:cxn>
                  <a:cxn ang="0">
                    <a:pos x="T2" y="T3"/>
                  </a:cxn>
                  <a:cxn ang="0">
                    <a:pos x="T4" y="T5"/>
                  </a:cxn>
                  <a:cxn ang="0">
                    <a:pos x="T6" y="T7"/>
                  </a:cxn>
                  <a:cxn ang="0">
                    <a:pos x="T8" y="T9"/>
                  </a:cxn>
                </a:cxnLst>
                <a:rect l="0" t="0" r="r" b="b"/>
                <a:pathLst>
                  <a:path w="401" h="359">
                    <a:moveTo>
                      <a:pt x="0" y="28"/>
                    </a:moveTo>
                    <a:cubicBezTo>
                      <a:pt x="47" y="9"/>
                      <a:pt x="97" y="0"/>
                      <a:pt x="149" y="0"/>
                    </a:cubicBezTo>
                    <a:cubicBezTo>
                      <a:pt x="241" y="0"/>
                      <a:pt x="330" y="31"/>
                      <a:pt x="401" y="88"/>
                    </a:cubicBezTo>
                    <a:cubicBezTo>
                      <a:pt x="156" y="359"/>
                      <a:pt x="156" y="359"/>
                      <a:pt x="156" y="359"/>
                    </a:cubicBezTo>
                    <a:lnTo>
                      <a:pt x="0" y="28"/>
                    </a:lnTo>
                    <a:close/>
                  </a:path>
                </a:pathLst>
              </a:custGeom>
              <a:grpFill/>
              <a:ln>
                <a:noFill/>
              </a:ln>
            </p:spPr>
            <p:txBody>
              <a:bodyPr/>
              <a:lstStyle/>
              <a:p>
                <a:pPr defTabSz="950701">
                  <a:defRPr/>
                </a:pPr>
                <a:endParaRPr lang="en-US" sz="1873" dirty="0">
                  <a:solidFill>
                    <a:srgbClr val="00B0F0"/>
                  </a:solidFill>
                </a:endParaRPr>
              </a:p>
            </p:txBody>
          </p:sp>
          <p:sp>
            <p:nvSpPr>
              <p:cNvPr id="132" name="Freeform 73"/>
              <p:cNvSpPr>
                <a:spLocks/>
              </p:cNvSpPr>
              <p:nvPr/>
            </p:nvSpPr>
            <p:spPr bwMode="auto">
              <a:xfrm>
                <a:off x="5695061" y="5589382"/>
                <a:ext cx="169768" cy="138571"/>
              </a:xfrm>
              <a:custGeom>
                <a:avLst/>
                <a:gdLst>
                  <a:gd name="T0" fmla="*/ 192 w 266"/>
                  <a:gd name="T1" fmla="*/ 0 h 213"/>
                  <a:gd name="T2" fmla="*/ 266 w 266"/>
                  <a:gd name="T3" fmla="*/ 104 h 213"/>
                  <a:gd name="T4" fmla="*/ 0 w 266"/>
                  <a:gd name="T5" fmla="*/ 213 h 213"/>
                  <a:gd name="T6" fmla="*/ 192 w 266"/>
                  <a:gd name="T7" fmla="*/ 0 h 213"/>
                </a:gdLst>
                <a:ahLst/>
                <a:cxnLst>
                  <a:cxn ang="0">
                    <a:pos x="T0" y="T1"/>
                  </a:cxn>
                  <a:cxn ang="0">
                    <a:pos x="T2" y="T3"/>
                  </a:cxn>
                  <a:cxn ang="0">
                    <a:pos x="T4" y="T5"/>
                  </a:cxn>
                  <a:cxn ang="0">
                    <a:pos x="T6" y="T7"/>
                  </a:cxn>
                </a:cxnLst>
                <a:rect l="0" t="0" r="r" b="b"/>
                <a:pathLst>
                  <a:path w="266" h="213">
                    <a:moveTo>
                      <a:pt x="192" y="0"/>
                    </a:moveTo>
                    <a:cubicBezTo>
                      <a:pt x="222" y="30"/>
                      <a:pt x="247" y="66"/>
                      <a:pt x="266" y="104"/>
                    </a:cubicBezTo>
                    <a:cubicBezTo>
                      <a:pt x="0" y="213"/>
                      <a:pt x="0" y="213"/>
                      <a:pt x="0" y="213"/>
                    </a:cubicBezTo>
                    <a:lnTo>
                      <a:pt x="192" y="0"/>
                    </a:lnTo>
                    <a:close/>
                  </a:path>
                </a:pathLst>
              </a:custGeom>
              <a:grpFill/>
              <a:ln>
                <a:noFill/>
              </a:ln>
            </p:spPr>
            <p:txBody>
              <a:bodyPr/>
              <a:lstStyle/>
              <a:p>
                <a:pPr defTabSz="950701">
                  <a:defRPr/>
                </a:pPr>
                <a:endParaRPr lang="en-US" sz="1873" dirty="0">
                  <a:solidFill>
                    <a:srgbClr val="00B0F0"/>
                  </a:solidFill>
                </a:endParaRPr>
              </a:p>
            </p:txBody>
          </p:sp>
          <p:sp>
            <p:nvSpPr>
              <p:cNvPr id="133" name="Freeform 74"/>
              <p:cNvSpPr>
                <a:spLocks/>
              </p:cNvSpPr>
              <p:nvPr/>
            </p:nvSpPr>
            <p:spPr bwMode="auto">
              <a:xfrm>
                <a:off x="5369871" y="5543987"/>
                <a:ext cx="239111" cy="398988"/>
              </a:xfrm>
              <a:custGeom>
                <a:avLst/>
                <a:gdLst>
                  <a:gd name="T0" fmla="*/ 99 w 375"/>
                  <a:gd name="T1" fmla="*/ 622 h 622"/>
                  <a:gd name="T2" fmla="*/ 0 w 375"/>
                  <a:gd name="T3" fmla="*/ 356 h 622"/>
                  <a:gd name="T4" fmla="*/ 210 w 375"/>
                  <a:gd name="T5" fmla="*/ 0 h 622"/>
                  <a:gd name="T6" fmla="*/ 375 w 375"/>
                  <a:gd name="T7" fmla="*/ 351 h 622"/>
                  <a:gd name="T8" fmla="*/ 99 w 375"/>
                  <a:gd name="T9" fmla="*/ 622 h 622"/>
                </a:gdLst>
                <a:ahLst/>
                <a:cxnLst>
                  <a:cxn ang="0">
                    <a:pos x="T0" y="T1"/>
                  </a:cxn>
                  <a:cxn ang="0">
                    <a:pos x="T2" y="T3"/>
                  </a:cxn>
                  <a:cxn ang="0">
                    <a:pos x="T4" y="T5"/>
                  </a:cxn>
                  <a:cxn ang="0">
                    <a:pos x="T6" y="T7"/>
                  </a:cxn>
                  <a:cxn ang="0">
                    <a:pos x="T8" y="T9"/>
                  </a:cxn>
                </a:cxnLst>
                <a:rect l="0" t="0" r="r" b="b"/>
                <a:pathLst>
                  <a:path w="375" h="622">
                    <a:moveTo>
                      <a:pt x="99" y="622"/>
                    </a:moveTo>
                    <a:cubicBezTo>
                      <a:pt x="35" y="548"/>
                      <a:pt x="0" y="455"/>
                      <a:pt x="0" y="356"/>
                    </a:cubicBezTo>
                    <a:cubicBezTo>
                      <a:pt x="0" y="208"/>
                      <a:pt x="82" y="71"/>
                      <a:pt x="210" y="0"/>
                    </a:cubicBezTo>
                    <a:cubicBezTo>
                      <a:pt x="375" y="351"/>
                      <a:pt x="375" y="351"/>
                      <a:pt x="375" y="351"/>
                    </a:cubicBezTo>
                    <a:lnTo>
                      <a:pt x="99" y="622"/>
                    </a:lnTo>
                    <a:close/>
                  </a:path>
                </a:pathLst>
              </a:custGeom>
              <a:grpFill/>
              <a:ln>
                <a:noFill/>
              </a:ln>
            </p:spPr>
            <p:txBody>
              <a:bodyPr/>
              <a:lstStyle/>
              <a:p>
                <a:pPr defTabSz="950701">
                  <a:defRPr/>
                </a:pPr>
                <a:endParaRPr lang="en-US" sz="1873" dirty="0">
                  <a:solidFill>
                    <a:srgbClr val="00B0F0"/>
                  </a:solidFill>
                </a:endParaRPr>
              </a:p>
            </p:txBody>
          </p:sp>
          <p:sp>
            <p:nvSpPr>
              <p:cNvPr id="134" name="Freeform 75"/>
              <p:cNvSpPr>
                <a:spLocks/>
              </p:cNvSpPr>
              <p:nvPr/>
            </p:nvSpPr>
            <p:spPr bwMode="auto">
              <a:xfrm>
                <a:off x="5718972" y="5689726"/>
                <a:ext cx="172160" cy="64506"/>
              </a:xfrm>
              <a:custGeom>
                <a:avLst/>
                <a:gdLst>
                  <a:gd name="T0" fmla="*/ 0 w 269"/>
                  <a:gd name="T1" fmla="*/ 102 h 102"/>
                  <a:gd name="T2" fmla="*/ 249 w 269"/>
                  <a:gd name="T3" fmla="*/ 0 h 102"/>
                  <a:gd name="T4" fmla="*/ 269 w 269"/>
                  <a:gd name="T5" fmla="*/ 102 h 102"/>
                  <a:gd name="T6" fmla="*/ 0 w 269"/>
                  <a:gd name="T7" fmla="*/ 102 h 102"/>
                </a:gdLst>
                <a:ahLst/>
                <a:cxnLst>
                  <a:cxn ang="0">
                    <a:pos x="T0" y="T1"/>
                  </a:cxn>
                  <a:cxn ang="0">
                    <a:pos x="T2" y="T3"/>
                  </a:cxn>
                  <a:cxn ang="0">
                    <a:pos x="T4" y="T5"/>
                  </a:cxn>
                  <a:cxn ang="0">
                    <a:pos x="T6" y="T7"/>
                  </a:cxn>
                </a:cxnLst>
                <a:rect l="0" t="0" r="r" b="b"/>
                <a:pathLst>
                  <a:path w="269" h="102">
                    <a:moveTo>
                      <a:pt x="0" y="102"/>
                    </a:moveTo>
                    <a:cubicBezTo>
                      <a:pt x="249" y="0"/>
                      <a:pt x="249" y="0"/>
                      <a:pt x="249" y="0"/>
                    </a:cubicBezTo>
                    <a:cubicBezTo>
                      <a:pt x="260" y="33"/>
                      <a:pt x="267" y="67"/>
                      <a:pt x="269" y="102"/>
                    </a:cubicBezTo>
                    <a:lnTo>
                      <a:pt x="0" y="102"/>
                    </a:lnTo>
                    <a:close/>
                  </a:path>
                </a:pathLst>
              </a:custGeom>
              <a:grpFill/>
              <a:ln>
                <a:noFill/>
              </a:ln>
            </p:spPr>
            <p:txBody>
              <a:bodyPr/>
              <a:lstStyle/>
              <a:p>
                <a:pPr defTabSz="950701">
                  <a:defRPr/>
                </a:pPr>
                <a:endParaRPr lang="en-US" sz="1873" dirty="0">
                  <a:solidFill>
                    <a:srgbClr val="00B0F0"/>
                  </a:solidFill>
                </a:endParaRPr>
              </a:p>
            </p:txBody>
          </p:sp>
          <p:sp>
            <p:nvSpPr>
              <p:cNvPr id="135" name="Freeform 76"/>
              <p:cNvSpPr>
                <a:spLocks/>
              </p:cNvSpPr>
              <p:nvPr/>
            </p:nvSpPr>
            <p:spPr bwMode="auto">
              <a:xfrm>
                <a:off x="5458341" y="5859354"/>
                <a:ext cx="107600" cy="138571"/>
              </a:xfrm>
              <a:custGeom>
                <a:avLst/>
                <a:gdLst>
                  <a:gd name="T0" fmla="*/ 62 w 171"/>
                  <a:gd name="T1" fmla="*/ 215 h 215"/>
                  <a:gd name="T2" fmla="*/ 0 w 171"/>
                  <a:gd name="T3" fmla="*/ 169 h 215"/>
                  <a:gd name="T4" fmla="*/ 171 w 171"/>
                  <a:gd name="T5" fmla="*/ 0 h 215"/>
                  <a:gd name="T6" fmla="*/ 62 w 171"/>
                  <a:gd name="T7" fmla="*/ 215 h 215"/>
                </a:gdLst>
                <a:ahLst/>
                <a:cxnLst>
                  <a:cxn ang="0">
                    <a:pos x="T0" y="T1"/>
                  </a:cxn>
                  <a:cxn ang="0">
                    <a:pos x="T2" y="T3"/>
                  </a:cxn>
                  <a:cxn ang="0">
                    <a:pos x="T4" y="T5"/>
                  </a:cxn>
                  <a:cxn ang="0">
                    <a:pos x="T6" y="T7"/>
                  </a:cxn>
                </a:cxnLst>
                <a:rect l="0" t="0" r="r" b="b"/>
                <a:pathLst>
                  <a:path w="171" h="215">
                    <a:moveTo>
                      <a:pt x="62" y="215"/>
                    </a:moveTo>
                    <a:cubicBezTo>
                      <a:pt x="40" y="201"/>
                      <a:pt x="19" y="186"/>
                      <a:pt x="0" y="169"/>
                    </a:cubicBezTo>
                    <a:cubicBezTo>
                      <a:pt x="171" y="0"/>
                      <a:pt x="171" y="0"/>
                      <a:pt x="171" y="0"/>
                    </a:cubicBezTo>
                    <a:lnTo>
                      <a:pt x="62" y="215"/>
                    </a:lnTo>
                    <a:close/>
                  </a:path>
                </a:pathLst>
              </a:custGeom>
              <a:grpFill/>
              <a:ln>
                <a:noFill/>
              </a:ln>
            </p:spPr>
            <p:txBody>
              <a:bodyPr/>
              <a:lstStyle/>
              <a:p>
                <a:pPr defTabSz="950701">
                  <a:defRPr/>
                </a:pPr>
                <a:endParaRPr lang="en-US" sz="1873" dirty="0">
                  <a:solidFill>
                    <a:srgbClr val="00B0F0"/>
                  </a:solidFill>
                </a:endParaRPr>
              </a:p>
            </p:txBody>
          </p:sp>
          <p:sp>
            <p:nvSpPr>
              <p:cNvPr id="136" name="Freeform 77"/>
              <p:cNvSpPr>
                <a:spLocks/>
              </p:cNvSpPr>
              <p:nvPr/>
            </p:nvSpPr>
            <p:spPr bwMode="auto">
              <a:xfrm>
                <a:off x="5527684" y="5790070"/>
                <a:ext cx="363448" cy="243693"/>
              </a:xfrm>
              <a:custGeom>
                <a:avLst/>
                <a:gdLst>
                  <a:gd name="T0" fmla="*/ 160 w 566"/>
                  <a:gd name="T1" fmla="*/ 381 h 381"/>
                  <a:gd name="T2" fmla="*/ 0 w 566"/>
                  <a:gd name="T3" fmla="*/ 348 h 381"/>
                  <a:gd name="T4" fmla="*/ 176 w 566"/>
                  <a:gd name="T5" fmla="*/ 0 h 381"/>
                  <a:gd name="T6" fmla="*/ 566 w 566"/>
                  <a:gd name="T7" fmla="*/ 0 h 381"/>
                  <a:gd name="T8" fmla="*/ 160 w 566"/>
                  <a:gd name="T9" fmla="*/ 381 h 381"/>
                </a:gdLst>
                <a:ahLst/>
                <a:cxnLst>
                  <a:cxn ang="0">
                    <a:pos x="T0" y="T1"/>
                  </a:cxn>
                  <a:cxn ang="0">
                    <a:pos x="T2" y="T3"/>
                  </a:cxn>
                  <a:cxn ang="0">
                    <a:pos x="T4" y="T5"/>
                  </a:cxn>
                  <a:cxn ang="0">
                    <a:pos x="T6" y="T7"/>
                  </a:cxn>
                  <a:cxn ang="0">
                    <a:pos x="T8" y="T9"/>
                  </a:cxn>
                </a:cxnLst>
                <a:rect l="0" t="0" r="r" b="b"/>
                <a:pathLst>
                  <a:path w="566" h="381">
                    <a:moveTo>
                      <a:pt x="160" y="381"/>
                    </a:moveTo>
                    <a:cubicBezTo>
                      <a:pt x="104" y="381"/>
                      <a:pt x="50" y="370"/>
                      <a:pt x="0" y="348"/>
                    </a:cubicBezTo>
                    <a:cubicBezTo>
                      <a:pt x="176" y="0"/>
                      <a:pt x="176" y="0"/>
                      <a:pt x="176" y="0"/>
                    </a:cubicBezTo>
                    <a:cubicBezTo>
                      <a:pt x="566" y="0"/>
                      <a:pt x="566" y="0"/>
                      <a:pt x="566" y="0"/>
                    </a:cubicBezTo>
                    <a:cubicBezTo>
                      <a:pt x="552" y="213"/>
                      <a:pt x="375" y="381"/>
                      <a:pt x="160" y="381"/>
                    </a:cubicBezTo>
                    <a:close/>
                  </a:path>
                </a:pathLst>
              </a:custGeom>
              <a:grpFill/>
              <a:ln>
                <a:noFill/>
              </a:ln>
            </p:spPr>
            <p:txBody>
              <a:bodyPr/>
              <a:lstStyle/>
              <a:p>
                <a:pPr defTabSz="950701">
                  <a:defRPr/>
                </a:pPr>
                <a:endParaRPr lang="en-US" sz="1873" dirty="0">
                  <a:solidFill>
                    <a:srgbClr val="00B0F0"/>
                  </a:solidFill>
                </a:endParaRPr>
              </a:p>
            </p:txBody>
          </p:sp>
        </p:grpSp>
      </p:grpSp>
      <p:grpSp>
        <p:nvGrpSpPr>
          <p:cNvPr id="140" name="Group 139"/>
          <p:cNvGrpSpPr/>
          <p:nvPr/>
        </p:nvGrpSpPr>
        <p:grpSpPr>
          <a:xfrm>
            <a:off x="10490650" y="5382952"/>
            <a:ext cx="1131152" cy="734917"/>
            <a:chOff x="10355354" y="2960609"/>
            <a:chExt cx="1109544" cy="720878"/>
          </a:xfrm>
        </p:grpSpPr>
        <p:grpSp>
          <p:nvGrpSpPr>
            <p:cNvPr id="141" name="Group 140"/>
            <p:cNvGrpSpPr/>
            <p:nvPr/>
          </p:nvGrpSpPr>
          <p:grpSpPr>
            <a:xfrm>
              <a:off x="10355354" y="2960609"/>
              <a:ext cx="1109544" cy="720878"/>
              <a:chOff x="10355354" y="2831936"/>
              <a:chExt cx="1307592" cy="849551"/>
            </a:xfrm>
          </p:grpSpPr>
          <p:sp>
            <p:nvSpPr>
              <p:cNvPr id="154" name="Freeform 18"/>
              <p:cNvSpPr>
                <a:spLocks/>
              </p:cNvSpPr>
              <p:nvPr/>
            </p:nvSpPr>
            <p:spPr bwMode="auto">
              <a:xfrm>
                <a:off x="10355354" y="2831936"/>
                <a:ext cx="1307592" cy="849551"/>
              </a:xfrm>
              <a:custGeom>
                <a:avLst/>
                <a:gdLst>
                  <a:gd name="T0" fmla="*/ 14 w 432"/>
                  <a:gd name="T1" fmla="*/ 278 h 278"/>
                  <a:gd name="T2" fmla="*/ 418 w 432"/>
                  <a:gd name="T3" fmla="*/ 278 h 278"/>
                  <a:gd name="T4" fmla="*/ 432 w 432"/>
                  <a:gd name="T5" fmla="*/ 263 h 278"/>
                  <a:gd name="T6" fmla="*/ 432 w 432"/>
                  <a:gd name="T7" fmla="*/ 15 h 278"/>
                  <a:gd name="T8" fmla="*/ 418 w 432"/>
                  <a:gd name="T9" fmla="*/ 0 h 278"/>
                  <a:gd name="T10" fmla="*/ 14 w 432"/>
                  <a:gd name="T11" fmla="*/ 0 h 278"/>
                  <a:gd name="T12" fmla="*/ 0 w 432"/>
                  <a:gd name="T13" fmla="*/ 15 h 278"/>
                  <a:gd name="T14" fmla="*/ 0 w 432"/>
                  <a:gd name="T15" fmla="*/ 263 h 278"/>
                  <a:gd name="T16" fmla="*/ 14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4"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4" y="0"/>
                      <a:pt x="14" y="0"/>
                      <a:pt x="14" y="0"/>
                    </a:cubicBezTo>
                    <a:cubicBezTo>
                      <a:pt x="7" y="0"/>
                      <a:pt x="0" y="6"/>
                      <a:pt x="0" y="15"/>
                    </a:cubicBezTo>
                    <a:cubicBezTo>
                      <a:pt x="0" y="263"/>
                      <a:pt x="0" y="263"/>
                      <a:pt x="0" y="263"/>
                    </a:cubicBezTo>
                    <a:cubicBezTo>
                      <a:pt x="0" y="272"/>
                      <a:pt x="7" y="278"/>
                      <a:pt x="14" y="278"/>
                    </a:cubicBezTo>
                  </a:path>
                </a:pathLst>
              </a:custGeom>
              <a:solidFill>
                <a:schemeClr val="bg1"/>
              </a:solidFill>
              <a:ln>
                <a:noFill/>
              </a:ln>
            </p:spPr>
            <p:txBody>
              <a:bodyPr vert="horz" wrap="square" lIns="93221" tIns="46610" rIns="93221" bIns="46610" numCol="1" anchor="t" anchorCtr="0" compatLnSpc="1">
                <a:prstTxWarp prst="textNoShape">
                  <a:avLst/>
                </a:prstTxWarp>
              </a:bodyPr>
              <a:lstStyle/>
              <a:p>
                <a:pPr defTabSz="951156"/>
                <a:endParaRPr lang="en-US" sz="1836" dirty="0">
                  <a:solidFill>
                    <a:srgbClr val="00B0F0"/>
                  </a:solidFill>
                </a:endParaRPr>
              </a:p>
            </p:txBody>
          </p:sp>
          <p:sp>
            <p:nvSpPr>
              <p:cNvPr id="155" name="Freeform 19"/>
              <p:cNvSpPr>
                <a:spLocks/>
              </p:cNvSpPr>
              <p:nvPr/>
            </p:nvSpPr>
            <p:spPr bwMode="auto">
              <a:xfrm>
                <a:off x="10412929" y="2847289"/>
                <a:ext cx="1192442" cy="742078"/>
              </a:xfrm>
              <a:custGeom>
                <a:avLst/>
                <a:gdLst>
                  <a:gd name="T0" fmla="*/ 0 w 394"/>
                  <a:gd name="T1" fmla="*/ 12 h 243"/>
                  <a:gd name="T2" fmla="*/ 394 w 394"/>
                  <a:gd name="T3" fmla="*/ 12 h 243"/>
                  <a:gd name="T4" fmla="*/ 394 w 394"/>
                  <a:gd name="T5" fmla="*/ 243 h 243"/>
                  <a:gd name="T6" fmla="*/ 0 w 394"/>
                  <a:gd name="T7" fmla="*/ 243 h 243"/>
                  <a:gd name="T8" fmla="*/ 0 w 394"/>
                  <a:gd name="T9" fmla="*/ 12 h 243"/>
                </a:gdLst>
                <a:ahLst/>
                <a:cxnLst>
                  <a:cxn ang="0">
                    <a:pos x="T0" y="T1"/>
                  </a:cxn>
                  <a:cxn ang="0">
                    <a:pos x="T2" y="T3"/>
                  </a:cxn>
                  <a:cxn ang="0">
                    <a:pos x="T4" y="T5"/>
                  </a:cxn>
                  <a:cxn ang="0">
                    <a:pos x="T6" y="T7"/>
                  </a:cxn>
                  <a:cxn ang="0">
                    <a:pos x="T8" y="T9"/>
                  </a:cxn>
                </a:cxnLst>
                <a:rect l="0" t="0" r="r" b="b"/>
                <a:pathLst>
                  <a:path w="394" h="243">
                    <a:moveTo>
                      <a:pt x="0" y="12"/>
                    </a:moveTo>
                    <a:cubicBezTo>
                      <a:pt x="394" y="12"/>
                      <a:pt x="394" y="12"/>
                      <a:pt x="394" y="12"/>
                    </a:cubicBezTo>
                    <a:cubicBezTo>
                      <a:pt x="394" y="173"/>
                      <a:pt x="394" y="243"/>
                      <a:pt x="394" y="243"/>
                    </a:cubicBezTo>
                    <a:cubicBezTo>
                      <a:pt x="0" y="243"/>
                      <a:pt x="0" y="243"/>
                      <a:pt x="0" y="243"/>
                    </a:cubicBezTo>
                    <a:cubicBezTo>
                      <a:pt x="0" y="0"/>
                      <a:pt x="0" y="12"/>
                      <a:pt x="0" y="12"/>
                    </a:cubicBezTo>
                  </a:path>
                </a:pathLst>
              </a:custGeom>
              <a:solidFill>
                <a:schemeClr val="tx1"/>
              </a:solidFill>
              <a:ln>
                <a:noFill/>
              </a:ln>
            </p:spPr>
            <p:txBody>
              <a:bodyPr vert="horz" wrap="square" lIns="93221" tIns="46610" rIns="93221" bIns="46610" numCol="1" anchor="t" anchorCtr="0" compatLnSpc="1">
                <a:prstTxWarp prst="textNoShape">
                  <a:avLst/>
                </a:prstTxWarp>
              </a:bodyPr>
              <a:lstStyle/>
              <a:p>
                <a:pPr defTabSz="951156"/>
                <a:endParaRPr lang="en-US" sz="1836" dirty="0">
                  <a:solidFill>
                    <a:srgbClr val="00B0F0"/>
                  </a:solidFill>
                </a:endParaRPr>
              </a:p>
            </p:txBody>
          </p:sp>
        </p:grpSp>
        <p:grpSp>
          <p:nvGrpSpPr>
            <p:cNvPr id="142" name="Group 1031"/>
            <p:cNvGrpSpPr>
              <a:grpSpLocks/>
            </p:cNvGrpSpPr>
            <p:nvPr/>
          </p:nvGrpSpPr>
          <p:grpSpPr bwMode="auto">
            <a:xfrm>
              <a:off x="10599291" y="3157951"/>
              <a:ext cx="595154" cy="296900"/>
              <a:chOff x="4841436" y="5510539"/>
              <a:chExt cx="1049696" cy="523224"/>
            </a:xfrm>
            <a:solidFill>
              <a:schemeClr val="bg1"/>
            </a:solidFill>
          </p:grpSpPr>
          <p:sp>
            <p:nvSpPr>
              <p:cNvPr id="143" name="Freeform 67"/>
              <p:cNvSpPr>
                <a:spLocks/>
              </p:cNvSpPr>
              <p:nvPr/>
            </p:nvSpPr>
            <p:spPr bwMode="auto">
              <a:xfrm>
                <a:off x="5030334" y="5852188"/>
                <a:ext cx="59777" cy="181575"/>
              </a:xfrm>
              <a:custGeom>
                <a:avLst/>
                <a:gdLst>
                  <a:gd name="T0" fmla="*/ 0 w 222"/>
                  <a:gd name="T1" fmla="*/ 0 h 674"/>
                  <a:gd name="T2" fmla="*/ 0 w 222"/>
                  <a:gd name="T3" fmla="*/ 135 h 674"/>
                  <a:gd name="T4" fmla="*/ 0 w 222"/>
                  <a:gd name="T5" fmla="*/ 674 h 674"/>
                  <a:gd name="T6" fmla="*/ 222 w 222"/>
                  <a:gd name="T7" fmla="*/ 674 h 674"/>
                  <a:gd name="T8" fmla="*/ 222 w 222"/>
                  <a:gd name="T9" fmla="*/ 29 h 674"/>
                  <a:gd name="T10" fmla="*/ 222 w 222"/>
                  <a:gd name="T11" fmla="*/ 0 h 674"/>
                  <a:gd name="T12" fmla="*/ 0 w 222"/>
                  <a:gd name="T13" fmla="*/ 0 h 674"/>
                </a:gdLst>
                <a:ahLst/>
                <a:cxnLst>
                  <a:cxn ang="0">
                    <a:pos x="T0" y="T1"/>
                  </a:cxn>
                  <a:cxn ang="0">
                    <a:pos x="T2" y="T3"/>
                  </a:cxn>
                  <a:cxn ang="0">
                    <a:pos x="T4" y="T5"/>
                  </a:cxn>
                  <a:cxn ang="0">
                    <a:pos x="T6" y="T7"/>
                  </a:cxn>
                  <a:cxn ang="0">
                    <a:pos x="T8" y="T9"/>
                  </a:cxn>
                  <a:cxn ang="0">
                    <a:pos x="T10" y="T11"/>
                  </a:cxn>
                  <a:cxn ang="0">
                    <a:pos x="T12" y="T13"/>
                  </a:cxn>
                </a:cxnLst>
                <a:rect l="0" t="0" r="r" b="b"/>
                <a:pathLst>
                  <a:path w="222" h="674">
                    <a:moveTo>
                      <a:pt x="0" y="0"/>
                    </a:moveTo>
                    <a:lnTo>
                      <a:pt x="0" y="135"/>
                    </a:lnTo>
                    <a:lnTo>
                      <a:pt x="0" y="674"/>
                    </a:lnTo>
                    <a:lnTo>
                      <a:pt x="222" y="674"/>
                    </a:lnTo>
                    <a:lnTo>
                      <a:pt x="222" y="29"/>
                    </a:lnTo>
                    <a:lnTo>
                      <a:pt x="222" y="0"/>
                    </a:lnTo>
                    <a:lnTo>
                      <a:pt x="0" y="0"/>
                    </a:lnTo>
                    <a:close/>
                  </a:path>
                </a:pathLst>
              </a:custGeom>
              <a:grpFill/>
              <a:ln>
                <a:noFill/>
              </a:ln>
            </p:spPr>
            <p:txBody>
              <a:bodyPr/>
              <a:lstStyle/>
              <a:p>
                <a:pPr defTabSz="950701">
                  <a:defRPr/>
                </a:pPr>
                <a:endParaRPr lang="en-US" sz="1873" dirty="0">
                  <a:solidFill>
                    <a:srgbClr val="00B0F0"/>
                  </a:solidFill>
                </a:endParaRPr>
              </a:p>
            </p:txBody>
          </p:sp>
          <p:sp>
            <p:nvSpPr>
              <p:cNvPr id="144" name="Freeform 68"/>
              <p:cNvSpPr>
                <a:spLocks/>
              </p:cNvSpPr>
              <p:nvPr/>
            </p:nvSpPr>
            <p:spPr bwMode="auto">
              <a:xfrm>
                <a:off x="5125978" y="5677779"/>
                <a:ext cx="59777" cy="355984"/>
              </a:xfrm>
              <a:custGeom>
                <a:avLst/>
                <a:gdLst>
                  <a:gd name="T0" fmla="*/ 0 w 223"/>
                  <a:gd name="T1" fmla="*/ 0 h 1319"/>
                  <a:gd name="T2" fmla="*/ 0 w 223"/>
                  <a:gd name="T3" fmla="*/ 652 h 1319"/>
                  <a:gd name="T4" fmla="*/ 0 w 223"/>
                  <a:gd name="T5" fmla="*/ 1319 h 1319"/>
                  <a:gd name="T6" fmla="*/ 223 w 223"/>
                  <a:gd name="T7" fmla="*/ 1319 h 1319"/>
                  <a:gd name="T8" fmla="*/ 223 w 223"/>
                  <a:gd name="T9" fmla="*/ 548 h 1319"/>
                  <a:gd name="T10" fmla="*/ 223 w 223"/>
                  <a:gd name="T11" fmla="*/ 0 h 1319"/>
                  <a:gd name="T12" fmla="*/ 0 w 223"/>
                  <a:gd name="T13" fmla="*/ 0 h 1319"/>
                </a:gdLst>
                <a:ahLst/>
                <a:cxnLst>
                  <a:cxn ang="0">
                    <a:pos x="T0" y="T1"/>
                  </a:cxn>
                  <a:cxn ang="0">
                    <a:pos x="T2" y="T3"/>
                  </a:cxn>
                  <a:cxn ang="0">
                    <a:pos x="T4" y="T5"/>
                  </a:cxn>
                  <a:cxn ang="0">
                    <a:pos x="T6" y="T7"/>
                  </a:cxn>
                  <a:cxn ang="0">
                    <a:pos x="T8" y="T9"/>
                  </a:cxn>
                  <a:cxn ang="0">
                    <a:pos x="T10" y="T11"/>
                  </a:cxn>
                  <a:cxn ang="0">
                    <a:pos x="T12" y="T13"/>
                  </a:cxn>
                </a:cxnLst>
                <a:rect l="0" t="0" r="r" b="b"/>
                <a:pathLst>
                  <a:path w="223" h="1319">
                    <a:moveTo>
                      <a:pt x="0" y="0"/>
                    </a:moveTo>
                    <a:lnTo>
                      <a:pt x="0" y="652"/>
                    </a:lnTo>
                    <a:lnTo>
                      <a:pt x="0" y="1319"/>
                    </a:lnTo>
                    <a:lnTo>
                      <a:pt x="223" y="1319"/>
                    </a:lnTo>
                    <a:lnTo>
                      <a:pt x="223" y="548"/>
                    </a:lnTo>
                    <a:lnTo>
                      <a:pt x="223" y="0"/>
                    </a:lnTo>
                    <a:lnTo>
                      <a:pt x="0" y="0"/>
                    </a:lnTo>
                    <a:close/>
                  </a:path>
                </a:pathLst>
              </a:custGeom>
              <a:grpFill/>
              <a:ln>
                <a:noFill/>
              </a:ln>
            </p:spPr>
            <p:txBody>
              <a:bodyPr/>
              <a:lstStyle/>
              <a:p>
                <a:pPr defTabSz="950701">
                  <a:defRPr/>
                </a:pPr>
                <a:endParaRPr lang="en-US" sz="1873" dirty="0">
                  <a:solidFill>
                    <a:srgbClr val="00B0F0"/>
                  </a:solidFill>
                </a:endParaRPr>
              </a:p>
            </p:txBody>
          </p:sp>
          <p:sp>
            <p:nvSpPr>
              <p:cNvPr id="145" name="Freeform 69"/>
              <p:cNvSpPr>
                <a:spLocks/>
              </p:cNvSpPr>
              <p:nvPr/>
            </p:nvSpPr>
            <p:spPr bwMode="auto">
              <a:xfrm>
                <a:off x="5219231" y="5517707"/>
                <a:ext cx="62169" cy="516056"/>
              </a:xfrm>
              <a:custGeom>
                <a:avLst/>
                <a:gdLst>
                  <a:gd name="T0" fmla="*/ 0 w 223"/>
                  <a:gd name="T1" fmla="*/ 0 h 1909"/>
                  <a:gd name="T2" fmla="*/ 0 w 223"/>
                  <a:gd name="T3" fmla="*/ 1117 h 1909"/>
                  <a:gd name="T4" fmla="*/ 0 w 223"/>
                  <a:gd name="T5" fmla="*/ 1909 h 1909"/>
                  <a:gd name="T6" fmla="*/ 223 w 223"/>
                  <a:gd name="T7" fmla="*/ 1909 h 1909"/>
                  <a:gd name="T8" fmla="*/ 223 w 223"/>
                  <a:gd name="T9" fmla="*/ 1012 h 1909"/>
                  <a:gd name="T10" fmla="*/ 223 w 223"/>
                  <a:gd name="T11" fmla="*/ 0 h 1909"/>
                  <a:gd name="T12" fmla="*/ 0 w 223"/>
                  <a:gd name="T13" fmla="*/ 0 h 1909"/>
                </a:gdLst>
                <a:ahLst/>
                <a:cxnLst>
                  <a:cxn ang="0">
                    <a:pos x="T0" y="T1"/>
                  </a:cxn>
                  <a:cxn ang="0">
                    <a:pos x="T2" y="T3"/>
                  </a:cxn>
                  <a:cxn ang="0">
                    <a:pos x="T4" y="T5"/>
                  </a:cxn>
                  <a:cxn ang="0">
                    <a:pos x="T6" y="T7"/>
                  </a:cxn>
                  <a:cxn ang="0">
                    <a:pos x="T8" y="T9"/>
                  </a:cxn>
                  <a:cxn ang="0">
                    <a:pos x="T10" y="T11"/>
                  </a:cxn>
                  <a:cxn ang="0">
                    <a:pos x="T12" y="T13"/>
                  </a:cxn>
                </a:cxnLst>
                <a:rect l="0" t="0" r="r" b="b"/>
                <a:pathLst>
                  <a:path w="223" h="1909">
                    <a:moveTo>
                      <a:pt x="0" y="0"/>
                    </a:moveTo>
                    <a:lnTo>
                      <a:pt x="0" y="1117"/>
                    </a:lnTo>
                    <a:lnTo>
                      <a:pt x="0" y="1909"/>
                    </a:lnTo>
                    <a:lnTo>
                      <a:pt x="223" y="1909"/>
                    </a:lnTo>
                    <a:lnTo>
                      <a:pt x="223" y="1012"/>
                    </a:lnTo>
                    <a:lnTo>
                      <a:pt x="223" y="0"/>
                    </a:lnTo>
                    <a:lnTo>
                      <a:pt x="0" y="0"/>
                    </a:lnTo>
                    <a:close/>
                  </a:path>
                </a:pathLst>
              </a:custGeom>
              <a:grpFill/>
              <a:ln>
                <a:noFill/>
              </a:ln>
            </p:spPr>
            <p:txBody>
              <a:bodyPr/>
              <a:lstStyle/>
              <a:p>
                <a:pPr defTabSz="950701">
                  <a:defRPr/>
                </a:pPr>
                <a:endParaRPr lang="en-US" sz="1873" dirty="0">
                  <a:solidFill>
                    <a:srgbClr val="00B0F0"/>
                  </a:solidFill>
                </a:endParaRPr>
              </a:p>
            </p:txBody>
          </p:sp>
          <p:sp>
            <p:nvSpPr>
              <p:cNvPr id="146" name="Freeform 70"/>
              <p:cNvSpPr>
                <a:spLocks/>
              </p:cNvSpPr>
              <p:nvPr/>
            </p:nvSpPr>
            <p:spPr bwMode="auto">
              <a:xfrm>
                <a:off x="4841436" y="5859354"/>
                <a:ext cx="59778" cy="174409"/>
              </a:xfrm>
              <a:custGeom>
                <a:avLst/>
                <a:gdLst>
                  <a:gd name="T0" fmla="*/ 0 w 222"/>
                  <a:gd name="T1" fmla="*/ 0 h 648"/>
                  <a:gd name="T2" fmla="*/ 0 w 222"/>
                  <a:gd name="T3" fmla="*/ 361 h 648"/>
                  <a:gd name="T4" fmla="*/ 0 w 222"/>
                  <a:gd name="T5" fmla="*/ 648 h 648"/>
                  <a:gd name="T6" fmla="*/ 222 w 222"/>
                  <a:gd name="T7" fmla="*/ 648 h 648"/>
                  <a:gd name="T8" fmla="*/ 222 w 222"/>
                  <a:gd name="T9" fmla="*/ 256 h 648"/>
                  <a:gd name="T10" fmla="*/ 222 w 222"/>
                  <a:gd name="T11" fmla="*/ 0 h 648"/>
                  <a:gd name="T12" fmla="*/ 0 w 222"/>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22" h="648">
                    <a:moveTo>
                      <a:pt x="0" y="0"/>
                    </a:moveTo>
                    <a:lnTo>
                      <a:pt x="0" y="361"/>
                    </a:lnTo>
                    <a:lnTo>
                      <a:pt x="0" y="648"/>
                    </a:lnTo>
                    <a:lnTo>
                      <a:pt x="222" y="648"/>
                    </a:lnTo>
                    <a:lnTo>
                      <a:pt x="222" y="256"/>
                    </a:lnTo>
                    <a:lnTo>
                      <a:pt x="222" y="0"/>
                    </a:lnTo>
                    <a:lnTo>
                      <a:pt x="0" y="0"/>
                    </a:lnTo>
                    <a:close/>
                  </a:path>
                </a:pathLst>
              </a:custGeom>
              <a:grpFill/>
              <a:ln>
                <a:noFill/>
              </a:ln>
            </p:spPr>
            <p:txBody>
              <a:bodyPr/>
              <a:lstStyle/>
              <a:p>
                <a:pPr defTabSz="950701">
                  <a:defRPr/>
                </a:pPr>
                <a:endParaRPr lang="en-US" sz="1873" dirty="0">
                  <a:solidFill>
                    <a:srgbClr val="00B0F0"/>
                  </a:solidFill>
                </a:endParaRPr>
              </a:p>
            </p:txBody>
          </p:sp>
          <p:sp>
            <p:nvSpPr>
              <p:cNvPr id="147" name="Freeform 71"/>
              <p:cNvSpPr>
                <a:spLocks/>
              </p:cNvSpPr>
              <p:nvPr/>
            </p:nvSpPr>
            <p:spPr bwMode="auto">
              <a:xfrm>
                <a:off x="4937080" y="5653888"/>
                <a:ext cx="59778" cy="379875"/>
              </a:xfrm>
              <a:custGeom>
                <a:avLst/>
                <a:gdLst>
                  <a:gd name="T0" fmla="*/ 0 w 222"/>
                  <a:gd name="T1" fmla="*/ 0 h 1402"/>
                  <a:gd name="T2" fmla="*/ 0 w 222"/>
                  <a:gd name="T3" fmla="*/ 1062 h 1402"/>
                  <a:gd name="T4" fmla="*/ 0 w 222"/>
                  <a:gd name="T5" fmla="*/ 1402 h 1402"/>
                  <a:gd name="T6" fmla="*/ 222 w 222"/>
                  <a:gd name="T7" fmla="*/ 1402 h 1402"/>
                  <a:gd name="T8" fmla="*/ 222 w 222"/>
                  <a:gd name="T9" fmla="*/ 977 h 1402"/>
                  <a:gd name="T10" fmla="*/ 222 w 222"/>
                  <a:gd name="T11" fmla="*/ 0 h 1402"/>
                  <a:gd name="T12" fmla="*/ 0 w 222"/>
                  <a:gd name="T13" fmla="*/ 0 h 1402"/>
                </a:gdLst>
                <a:ahLst/>
                <a:cxnLst>
                  <a:cxn ang="0">
                    <a:pos x="T0" y="T1"/>
                  </a:cxn>
                  <a:cxn ang="0">
                    <a:pos x="T2" y="T3"/>
                  </a:cxn>
                  <a:cxn ang="0">
                    <a:pos x="T4" y="T5"/>
                  </a:cxn>
                  <a:cxn ang="0">
                    <a:pos x="T6" y="T7"/>
                  </a:cxn>
                  <a:cxn ang="0">
                    <a:pos x="T8" y="T9"/>
                  </a:cxn>
                  <a:cxn ang="0">
                    <a:pos x="T10" y="T11"/>
                  </a:cxn>
                  <a:cxn ang="0">
                    <a:pos x="T12" y="T13"/>
                  </a:cxn>
                </a:cxnLst>
                <a:rect l="0" t="0" r="r" b="b"/>
                <a:pathLst>
                  <a:path w="222" h="1402">
                    <a:moveTo>
                      <a:pt x="0" y="0"/>
                    </a:moveTo>
                    <a:lnTo>
                      <a:pt x="0" y="1062"/>
                    </a:lnTo>
                    <a:lnTo>
                      <a:pt x="0" y="1402"/>
                    </a:lnTo>
                    <a:lnTo>
                      <a:pt x="222" y="1402"/>
                    </a:lnTo>
                    <a:lnTo>
                      <a:pt x="222" y="977"/>
                    </a:lnTo>
                    <a:lnTo>
                      <a:pt x="222" y="0"/>
                    </a:lnTo>
                    <a:lnTo>
                      <a:pt x="0" y="0"/>
                    </a:lnTo>
                    <a:close/>
                  </a:path>
                </a:pathLst>
              </a:custGeom>
              <a:grpFill/>
              <a:ln>
                <a:noFill/>
              </a:ln>
            </p:spPr>
            <p:txBody>
              <a:bodyPr/>
              <a:lstStyle/>
              <a:p>
                <a:pPr defTabSz="950701">
                  <a:defRPr/>
                </a:pPr>
                <a:endParaRPr lang="en-US" sz="1873" dirty="0">
                  <a:solidFill>
                    <a:srgbClr val="00B0F0"/>
                  </a:solidFill>
                </a:endParaRPr>
              </a:p>
            </p:txBody>
          </p:sp>
          <p:sp>
            <p:nvSpPr>
              <p:cNvPr id="148" name="Freeform 72"/>
              <p:cNvSpPr>
                <a:spLocks/>
              </p:cNvSpPr>
              <p:nvPr/>
            </p:nvSpPr>
            <p:spPr bwMode="auto">
              <a:xfrm>
                <a:off x="5534857" y="5510539"/>
                <a:ext cx="258239" cy="229358"/>
              </a:xfrm>
              <a:custGeom>
                <a:avLst/>
                <a:gdLst>
                  <a:gd name="T0" fmla="*/ 0 w 401"/>
                  <a:gd name="T1" fmla="*/ 28 h 359"/>
                  <a:gd name="T2" fmla="*/ 149 w 401"/>
                  <a:gd name="T3" fmla="*/ 0 h 359"/>
                  <a:gd name="T4" fmla="*/ 401 w 401"/>
                  <a:gd name="T5" fmla="*/ 88 h 359"/>
                  <a:gd name="T6" fmla="*/ 156 w 401"/>
                  <a:gd name="T7" fmla="*/ 359 h 359"/>
                  <a:gd name="T8" fmla="*/ 0 w 401"/>
                  <a:gd name="T9" fmla="*/ 28 h 359"/>
                </a:gdLst>
                <a:ahLst/>
                <a:cxnLst>
                  <a:cxn ang="0">
                    <a:pos x="T0" y="T1"/>
                  </a:cxn>
                  <a:cxn ang="0">
                    <a:pos x="T2" y="T3"/>
                  </a:cxn>
                  <a:cxn ang="0">
                    <a:pos x="T4" y="T5"/>
                  </a:cxn>
                  <a:cxn ang="0">
                    <a:pos x="T6" y="T7"/>
                  </a:cxn>
                  <a:cxn ang="0">
                    <a:pos x="T8" y="T9"/>
                  </a:cxn>
                </a:cxnLst>
                <a:rect l="0" t="0" r="r" b="b"/>
                <a:pathLst>
                  <a:path w="401" h="359">
                    <a:moveTo>
                      <a:pt x="0" y="28"/>
                    </a:moveTo>
                    <a:cubicBezTo>
                      <a:pt x="47" y="9"/>
                      <a:pt x="97" y="0"/>
                      <a:pt x="149" y="0"/>
                    </a:cubicBezTo>
                    <a:cubicBezTo>
                      <a:pt x="241" y="0"/>
                      <a:pt x="330" y="31"/>
                      <a:pt x="401" y="88"/>
                    </a:cubicBezTo>
                    <a:cubicBezTo>
                      <a:pt x="156" y="359"/>
                      <a:pt x="156" y="359"/>
                      <a:pt x="156" y="359"/>
                    </a:cubicBezTo>
                    <a:lnTo>
                      <a:pt x="0" y="28"/>
                    </a:lnTo>
                    <a:close/>
                  </a:path>
                </a:pathLst>
              </a:custGeom>
              <a:grpFill/>
              <a:ln>
                <a:noFill/>
              </a:ln>
            </p:spPr>
            <p:txBody>
              <a:bodyPr/>
              <a:lstStyle/>
              <a:p>
                <a:pPr defTabSz="950701">
                  <a:defRPr/>
                </a:pPr>
                <a:endParaRPr lang="en-US" sz="1873" dirty="0">
                  <a:solidFill>
                    <a:srgbClr val="00B0F0"/>
                  </a:solidFill>
                </a:endParaRPr>
              </a:p>
            </p:txBody>
          </p:sp>
          <p:sp>
            <p:nvSpPr>
              <p:cNvPr id="149" name="Freeform 73"/>
              <p:cNvSpPr>
                <a:spLocks/>
              </p:cNvSpPr>
              <p:nvPr/>
            </p:nvSpPr>
            <p:spPr bwMode="auto">
              <a:xfrm>
                <a:off x="5695061" y="5589382"/>
                <a:ext cx="169768" cy="138571"/>
              </a:xfrm>
              <a:custGeom>
                <a:avLst/>
                <a:gdLst>
                  <a:gd name="T0" fmla="*/ 192 w 266"/>
                  <a:gd name="T1" fmla="*/ 0 h 213"/>
                  <a:gd name="T2" fmla="*/ 266 w 266"/>
                  <a:gd name="T3" fmla="*/ 104 h 213"/>
                  <a:gd name="T4" fmla="*/ 0 w 266"/>
                  <a:gd name="T5" fmla="*/ 213 h 213"/>
                  <a:gd name="T6" fmla="*/ 192 w 266"/>
                  <a:gd name="T7" fmla="*/ 0 h 213"/>
                </a:gdLst>
                <a:ahLst/>
                <a:cxnLst>
                  <a:cxn ang="0">
                    <a:pos x="T0" y="T1"/>
                  </a:cxn>
                  <a:cxn ang="0">
                    <a:pos x="T2" y="T3"/>
                  </a:cxn>
                  <a:cxn ang="0">
                    <a:pos x="T4" y="T5"/>
                  </a:cxn>
                  <a:cxn ang="0">
                    <a:pos x="T6" y="T7"/>
                  </a:cxn>
                </a:cxnLst>
                <a:rect l="0" t="0" r="r" b="b"/>
                <a:pathLst>
                  <a:path w="266" h="213">
                    <a:moveTo>
                      <a:pt x="192" y="0"/>
                    </a:moveTo>
                    <a:cubicBezTo>
                      <a:pt x="222" y="30"/>
                      <a:pt x="247" y="66"/>
                      <a:pt x="266" y="104"/>
                    </a:cubicBezTo>
                    <a:cubicBezTo>
                      <a:pt x="0" y="213"/>
                      <a:pt x="0" y="213"/>
                      <a:pt x="0" y="213"/>
                    </a:cubicBezTo>
                    <a:lnTo>
                      <a:pt x="192" y="0"/>
                    </a:lnTo>
                    <a:close/>
                  </a:path>
                </a:pathLst>
              </a:custGeom>
              <a:grpFill/>
              <a:ln>
                <a:noFill/>
              </a:ln>
            </p:spPr>
            <p:txBody>
              <a:bodyPr/>
              <a:lstStyle/>
              <a:p>
                <a:pPr defTabSz="950701">
                  <a:defRPr/>
                </a:pPr>
                <a:endParaRPr lang="en-US" sz="1873" dirty="0">
                  <a:solidFill>
                    <a:srgbClr val="00B0F0"/>
                  </a:solidFill>
                </a:endParaRPr>
              </a:p>
            </p:txBody>
          </p:sp>
          <p:sp>
            <p:nvSpPr>
              <p:cNvPr id="150" name="Freeform 74"/>
              <p:cNvSpPr>
                <a:spLocks/>
              </p:cNvSpPr>
              <p:nvPr/>
            </p:nvSpPr>
            <p:spPr bwMode="auto">
              <a:xfrm>
                <a:off x="5369871" y="5543987"/>
                <a:ext cx="239111" cy="398988"/>
              </a:xfrm>
              <a:custGeom>
                <a:avLst/>
                <a:gdLst>
                  <a:gd name="T0" fmla="*/ 99 w 375"/>
                  <a:gd name="T1" fmla="*/ 622 h 622"/>
                  <a:gd name="T2" fmla="*/ 0 w 375"/>
                  <a:gd name="T3" fmla="*/ 356 h 622"/>
                  <a:gd name="T4" fmla="*/ 210 w 375"/>
                  <a:gd name="T5" fmla="*/ 0 h 622"/>
                  <a:gd name="T6" fmla="*/ 375 w 375"/>
                  <a:gd name="T7" fmla="*/ 351 h 622"/>
                  <a:gd name="T8" fmla="*/ 99 w 375"/>
                  <a:gd name="T9" fmla="*/ 622 h 622"/>
                </a:gdLst>
                <a:ahLst/>
                <a:cxnLst>
                  <a:cxn ang="0">
                    <a:pos x="T0" y="T1"/>
                  </a:cxn>
                  <a:cxn ang="0">
                    <a:pos x="T2" y="T3"/>
                  </a:cxn>
                  <a:cxn ang="0">
                    <a:pos x="T4" y="T5"/>
                  </a:cxn>
                  <a:cxn ang="0">
                    <a:pos x="T6" y="T7"/>
                  </a:cxn>
                  <a:cxn ang="0">
                    <a:pos x="T8" y="T9"/>
                  </a:cxn>
                </a:cxnLst>
                <a:rect l="0" t="0" r="r" b="b"/>
                <a:pathLst>
                  <a:path w="375" h="622">
                    <a:moveTo>
                      <a:pt x="99" y="622"/>
                    </a:moveTo>
                    <a:cubicBezTo>
                      <a:pt x="35" y="548"/>
                      <a:pt x="0" y="455"/>
                      <a:pt x="0" y="356"/>
                    </a:cubicBezTo>
                    <a:cubicBezTo>
                      <a:pt x="0" y="208"/>
                      <a:pt x="82" y="71"/>
                      <a:pt x="210" y="0"/>
                    </a:cubicBezTo>
                    <a:cubicBezTo>
                      <a:pt x="375" y="351"/>
                      <a:pt x="375" y="351"/>
                      <a:pt x="375" y="351"/>
                    </a:cubicBezTo>
                    <a:lnTo>
                      <a:pt x="99" y="622"/>
                    </a:lnTo>
                    <a:close/>
                  </a:path>
                </a:pathLst>
              </a:custGeom>
              <a:grpFill/>
              <a:ln>
                <a:noFill/>
              </a:ln>
            </p:spPr>
            <p:txBody>
              <a:bodyPr/>
              <a:lstStyle/>
              <a:p>
                <a:pPr defTabSz="950701">
                  <a:defRPr/>
                </a:pPr>
                <a:endParaRPr lang="en-US" sz="1873" dirty="0">
                  <a:solidFill>
                    <a:srgbClr val="00B0F0"/>
                  </a:solidFill>
                </a:endParaRPr>
              </a:p>
            </p:txBody>
          </p:sp>
          <p:sp>
            <p:nvSpPr>
              <p:cNvPr id="151" name="Freeform 75"/>
              <p:cNvSpPr>
                <a:spLocks/>
              </p:cNvSpPr>
              <p:nvPr/>
            </p:nvSpPr>
            <p:spPr bwMode="auto">
              <a:xfrm>
                <a:off x="5718972" y="5689726"/>
                <a:ext cx="172160" cy="64506"/>
              </a:xfrm>
              <a:custGeom>
                <a:avLst/>
                <a:gdLst>
                  <a:gd name="T0" fmla="*/ 0 w 269"/>
                  <a:gd name="T1" fmla="*/ 102 h 102"/>
                  <a:gd name="T2" fmla="*/ 249 w 269"/>
                  <a:gd name="T3" fmla="*/ 0 h 102"/>
                  <a:gd name="T4" fmla="*/ 269 w 269"/>
                  <a:gd name="T5" fmla="*/ 102 h 102"/>
                  <a:gd name="T6" fmla="*/ 0 w 269"/>
                  <a:gd name="T7" fmla="*/ 102 h 102"/>
                </a:gdLst>
                <a:ahLst/>
                <a:cxnLst>
                  <a:cxn ang="0">
                    <a:pos x="T0" y="T1"/>
                  </a:cxn>
                  <a:cxn ang="0">
                    <a:pos x="T2" y="T3"/>
                  </a:cxn>
                  <a:cxn ang="0">
                    <a:pos x="T4" y="T5"/>
                  </a:cxn>
                  <a:cxn ang="0">
                    <a:pos x="T6" y="T7"/>
                  </a:cxn>
                </a:cxnLst>
                <a:rect l="0" t="0" r="r" b="b"/>
                <a:pathLst>
                  <a:path w="269" h="102">
                    <a:moveTo>
                      <a:pt x="0" y="102"/>
                    </a:moveTo>
                    <a:cubicBezTo>
                      <a:pt x="249" y="0"/>
                      <a:pt x="249" y="0"/>
                      <a:pt x="249" y="0"/>
                    </a:cubicBezTo>
                    <a:cubicBezTo>
                      <a:pt x="260" y="33"/>
                      <a:pt x="267" y="67"/>
                      <a:pt x="269" y="102"/>
                    </a:cubicBezTo>
                    <a:lnTo>
                      <a:pt x="0" y="102"/>
                    </a:lnTo>
                    <a:close/>
                  </a:path>
                </a:pathLst>
              </a:custGeom>
              <a:grpFill/>
              <a:ln>
                <a:noFill/>
              </a:ln>
            </p:spPr>
            <p:txBody>
              <a:bodyPr/>
              <a:lstStyle/>
              <a:p>
                <a:pPr defTabSz="950701">
                  <a:defRPr/>
                </a:pPr>
                <a:endParaRPr lang="en-US" sz="1873" dirty="0">
                  <a:solidFill>
                    <a:srgbClr val="00B0F0"/>
                  </a:solidFill>
                </a:endParaRPr>
              </a:p>
            </p:txBody>
          </p:sp>
          <p:sp>
            <p:nvSpPr>
              <p:cNvPr id="152" name="Freeform 76"/>
              <p:cNvSpPr>
                <a:spLocks/>
              </p:cNvSpPr>
              <p:nvPr/>
            </p:nvSpPr>
            <p:spPr bwMode="auto">
              <a:xfrm>
                <a:off x="5458341" y="5859354"/>
                <a:ext cx="107600" cy="138571"/>
              </a:xfrm>
              <a:custGeom>
                <a:avLst/>
                <a:gdLst>
                  <a:gd name="T0" fmla="*/ 62 w 171"/>
                  <a:gd name="T1" fmla="*/ 215 h 215"/>
                  <a:gd name="T2" fmla="*/ 0 w 171"/>
                  <a:gd name="T3" fmla="*/ 169 h 215"/>
                  <a:gd name="T4" fmla="*/ 171 w 171"/>
                  <a:gd name="T5" fmla="*/ 0 h 215"/>
                  <a:gd name="T6" fmla="*/ 62 w 171"/>
                  <a:gd name="T7" fmla="*/ 215 h 215"/>
                </a:gdLst>
                <a:ahLst/>
                <a:cxnLst>
                  <a:cxn ang="0">
                    <a:pos x="T0" y="T1"/>
                  </a:cxn>
                  <a:cxn ang="0">
                    <a:pos x="T2" y="T3"/>
                  </a:cxn>
                  <a:cxn ang="0">
                    <a:pos x="T4" y="T5"/>
                  </a:cxn>
                  <a:cxn ang="0">
                    <a:pos x="T6" y="T7"/>
                  </a:cxn>
                </a:cxnLst>
                <a:rect l="0" t="0" r="r" b="b"/>
                <a:pathLst>
                  <a:path w="171" h="215">
                    <a:moveTo>
                      <a:pt x="62" y="215"/>
                    </a:moveTo>
                    <a:cubicBezTo>
                      <a:pt x="40" y="201"/>
                      <a:pt x="19" y="186"/>
                      <a:pt x="0" y="169"/>
                    </a:cubicBezTo>
                    <a:cubicBezTo>
                      <a:pt x="171" y="0"/>
                      <a:pt x="171" y="0"/>
                      <a:pt x="171" y="0"/>
                    </a:cubicBezTo>
                    <a:lnTo>
                      <a:pt x="62" y="215"/>
                    </a:lnTo>
                    <a:close/>
                  </a:path>
                </a:pathLst>
              </a:custGeom>
              <a:grpFill/>
              <a:ln>
                <a:noFill/>
              </a:ln>
            </p:spPr>
            <p:txBody>
              <a:bodyPr/>
              <a:lstStyle/>
              <a:p>
                <a:pPr defTabSz="950701">
                  <a:defRPr/>
                </a:pPr>
                <a:endParaRPr lang="en-US" sz="1873" dirty="0">
                  <a:solidFill>
                    <a:srgbClr val="00B0F0"/>
                  </a:solidFill>
                </a:endParaRPr>
              </a:p>
            </p:txBody>
          </p:sp>
          <p:sp>
            <p:nvSpPr>
              <p:cNvPr id="153" name="Freeform 77"/>
              <p:cNvSpPr>
                <a:spLocks/>
              </p:cNvSpPr>
              <p:nvPr/>
            </p:nvSpPr>
            <p:spPr bwMode="auto">
              <a:xfrm>
                <a:off x="5527684" y="5790070"/>
                <a:ext cx="363448" cy="243693"/>
              </a:xfrm>
              <a:custGeom>
                <a:avLst/>
                <a:gdLst>
                  <a:gd name="T0" fmla="*/ 160 w 566"/>
                  <a:gd name="T1" fmla="*/ 381 h 381"/>
                  <a:gd name="T2" fmla="*/ 0 w 566"/>
                  <a:gd name="T3" fmla="*/ 348 h 381"/>
                  <a:gd name="T4" fmla="*/ 176 w 566"/>
                  <a:gd name="T5" fmla="*/ 0 h 381"/>
                  <a:gd name="T6" fmla="*/ 566 w 566"/>
                  <a:gd name="T7" fmla="*/ 0 h 381"/>
                  <a:gd name="T8" fmla="*/ 160 w 566"/>
                  <a:gd name="T9" fmla="*/ 381 h 381"/>
                </a:gdLst>
                <a:ahLst/>
                <a:cxnLst>
                  <a:cxn ang="0">
                    <a:pos x="T0" y="T1"/>
                  </a:cxn>
                  <a:cxn ang="0">
                    <a:pos x="T2" y="T3"/>
                  </a:cxn>
                  <a:cxn ang="0">
                    <a:pos x="T4" y="T5"/>
                  </a:cxn>
                  <a:cxn ang="0">
                    <a:pos x="T6" y="T7"/>
                  </a:cxn>
                  <a:cxn ang="0">
                    <a:pos x="T8" y="T9"/>
                  </a:cxn>
                </a:cxnLst>
                <a:rect l="0" t="0" r="r" b="b"/>
                <a:pathLst>
                  <a:path w="566" h="381">
                    <a:moveTo>
                      <a:pt x="160" y="381"/>
                    </a:moveTo>
                    <a:cubicBezTo>
                      <a:pt x="104" y="381"/>
                      <a:pt x="50" y="370"/>
                      <a:pt x="0" y="348"/>
                    </a:cubicBezTo>
                    <a:cubicBezTo>
                      <a:pt x="176" y="0"/>
                      <a:pt x="176" y="0"/>
                      <a:pt x="176" y="0"/>
                    </a:cubicBezTo>
                    <a:cubicBezTo>
                      <a:pt x="566" y="0"/>
                      <a:pt x="566" y="0"/>
                      <a:pt x="566" y="0"/>
                    </a:cubicBezTo>
                    <a:cubicBezTo>
                      <a:pt x="552" y="213"/>
                      <a:pt x="375" y="381"/>
                      <a:pt x="160" y="381"/>
                    </a:cubicBezTo>
                    <a:close/>
                  </a:path>
                </a:pathLst>
              </a:custGeom>
              <a:grpFill/>
              <a:ln>
                <a:noFill/>
              </a:ln>
            </p:spPr>
            <p:txBody>
              <a:bodyPr/>
              <a:lstStyle/>
              <a:p>
                <a:pPr defTabSz="950701">
                  <a:defRPr/>
                </a:pPr>
                <a:endParaRPr lang="en-US" sz="1873" dirty="0">
                  <a:solidFill>
                    <a:srgbClr val="00B0F0"/>
                  </a:solidFill>
                </a:endParaRPr>
              </a:p>
            </p:txBody>
          </p:sp>
        </p:grpSp>
      </p:grpSp>
      <p:sp>
        <p:nvSpPr>
          <p:cNvPr id="156" name="Rectangle 155"/>
          <p:cNvSpPr/>
          <p:nvPr/>
        </p:nvSpPr>
        <p:spPr>
          <a:xfrm>
            <a:off x="10308142" y="1895364"/>
            <a:ext cx="1406520" cy="730620"/>
          </a:xfrm>
          <a:prstGeom prst="rect">
            <a:avLst/>
          </a:prstGeom>
        </p:spPr>
        <p:txBody>
          <a:bodyPr wrap="none" lIns="186441" tIns="139830" rIns="186441" bIns="139830">
            <a:spAutoFit/>
          </a:bodyPr>
          <a:lstStyle/>
          <a:p>
            <a:pPr defTabSz="932059"/>
            <a:r>
              <a:rPr lang="en-US" sz="2856" dirty="0">
                <a:gradFill>
                  <a:gsLst>
                    <a:gs pos="0">
                      <a:schemeClr val="bg1"/>
                    </a:gs>
                    <a:gs pos="100000">
                      <a:schemeClr val="bg1"/>
                    </a:gs>
                  </a:gsLst>
                  <a:lin ang="5400000" scaled="1"/>
                </a:gradFill>
                <a:latin typeface="Segoe UI Light"/>
                <a:ea typeface="Calibri" panose="020F0502020204030204" pitchFamily="34" charset="0"/>
              </a:rPr>
              <a:t>Clients</a:t>
            </a:r>
          </a:p>
        </p:txBody>
      </p:sp>
      <p:sp>
        <p:nvSpPr>
          <p:cNvPr id="157" name="Rectangle 156"/>
          <p:cNvSpPr>
            <a:spLocks noChangeAspect="1"/>
          </p:cNvSpPr>
          <p:nvPr/>
        </p:nvSpPr>
        <p:spPr bwMode="auto">
          <a:xfrm>
            <a:off x="7339408" y="4175773"/>
            <a:ext cx="1897486" cy="403365"/>
          </a:xfrm>
          <a:prstGeom prst="rect">
            <a:avLst/>
          </a:prstGeom>
          <a:noFill/>
          <a:ln w="38100" cap="flat" cmpd="sng" algn="ctr">
            <a:noFill/>
            <a:prstDash val="solid"/>
            <a:headEnd type="none" w="med" len="med"/>
            <a:tailEnd type="none" w="med" len="med"/>
          </a:ln>
          <a:effectLst/>
        </p:spPr>
        <p:txBody>
          <a:bodyPr vert="horz" wrap="square" lIns="95072" tIns="93221" rIns="95072" bIns="93221" numCol="1" rtlCol="0" anchor="t" anchorCtr="0" compatLnSpc="1">
            <a:prstTxWarp prst="textNoShape">
              <a:avLst/>
            </a:prstTxWarp>
          </a:bodyPr>
          <a:lstStyle/>
          <a:p>
            <a:pPr algn="ctr" defTabSz="951156" fontAlgn="base">
              <a:lnSpc>
                <a:spcPct val="90000"/>
              </a:lnSpc>
              <a:spcBef>
                <a:spcPct val="0"/>
              </a:spcBef>
              <a:spcAft>
                <a:spcPts val="612"/>
              </a:spcAft>
            </a:pPr>
            <a:r>
              <a:rPr lang="en-US" sz="1224" dirty="0">
                <a:gradFill>
                  <a:gsLst>
                    <a:gs pos="0">
                      <a:schemeClr val="bg1"/>
                    </a:gs>
                    <a:gs pos="100000">
                      <a:schemeClr val="bg1"/>
                    </a:gs>
                  </a:gsLst>
                  <a:lin ang="5400000" scaled="1"/>
                </a:gradFill>
              </a:rPr>
              <a:t>Model is now a web service that is callable</a:t>
            </a:r>
          </a:p>
        </p:txBody>
      </p:sp>
      <p:pic>
        <p:nvPicPr>
          <p:cNvPr id="158" name="Picture 157"/>
          <p:cNvPicPr>
            <a:picLocks noChangeAspect="1"/>
          </p:cNvPicPr>
          <p:nvPr/>
        </p:nvPicPr>
        <p:blipFill>
          <a:blip r:embed="rId3"/>
          <a:stretch>
            <a:fillRect/>
          </a:stretch>
        </p:blipFill>
        <p:spPr>
          <a:xfrm>
            <a:off x="663425" y="2827268"/>
            <a:ext cx="2082884" cy="1186620"/>
          </a:xfrm>
          <a:prstGeom prst="rect">
            <a:avLst/>
          </a:prstGeom>
        </p:spPr>
      </p:pic>
      <p:cxnSp>
        <p:nvCxnSpPr>
          <p:cNvPr id="161" name="Straight Connector 160"/>
          <p:cNvCxnSpPr/>
          <p:nvPr/>
        </p:nvCxnSpPr>
        <p:spPr>
          <a:xfrm>
            <a:off x="9671386" y="1896596"/>
            <a:ext cx="0" cy="4927692"/>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62" name="Group 161"/>
          <p:cNvGrpSpPr/>
          <p:nvPr/>
        </p:nvGrpSpPr>
        <p:grpSpPr>
          <a:xfrm>
            <a:off x="7236507" y="5526701"/>
            <a:ext cx="2112262" cy="1245110"/>
            <a:chOff x="6508199" y="5380459"/>
            <a:chExt cx="2030609" cy="1196978"/>
          </a:xfrm>
        </p:grpSpPr>
        <p:sp>
          <p:nvSpPr>
            <p:cNvPr id="163" name="Rectangle 162"/>
            <p:cNvSpPr>
              <a:spLocks noChangeAspect="1"/>
            </p:cNvSpPr>
            <p:nvPr/>
          </p:nvSpPr>
          <p:spPr bwMode="auto">
            <a:xfrm>
              <a:off x="6508199" y="6189665"/>
              <a:ext cx="2030609" cy="387772"/>
            </a:xfrm>
            <a:prstGeom prst="rect">
              <a:avLst/>
            </a:prstGeom>
            <a:noFill/>
            <a:ln w="38100" cap="flat" cmpd="sng" algn="ctr">
              <a:noFill/>
              <a:prstDash val="solid"/>
              <a:headEnd type="none" w="med" len="med"/>
              <a:tailEnd type="none" w="med" len="med"/>
            </a:ln>
            <a:effectLst/>
          </p:spPr>
          <p:txBody>
            <a:bodyPr vert="horz" wrap="square" lIns="95072" tIns="93221" rIns="95072" bIns="93221" numCol="1" rtlCol="0" anchor="t" anchorCtr="0" compatLnSpc="1">
              <a:prstTxWarp prst="textNoShape">
                <a:avLst/>
              </a:prstTxWarp>
            </a:bodyPr>
            <a:lstStyle/>
            <a:p>
              <a:pPr algn="ctr" defTabSz="951156" fontAlgn="base">
                <a:lnSpc>
                  <a:spcPct val="90000"/>
                </a:lnSpc>
                <a:spcBef>
                  <a:spcPct val="0"/>
                </a:spcBef>
                <a:spcAft>
                  <a:spcPts val="612"/>
                </a:spcAft>
              </a:pPr>
              <a:r>
                <a:rPr lang="en-US" sz="1221" dirty="0">
                  <a:gradFill>
                    <a:gsLst>
                      <a:gs pos="0">
                        <a:schemeClr val="bg1"/>
                      </a:gs>
                      <a:gs pos="100000">
                        <a:schemeClr val="bg1"/>
                      </a:gs>
                    </a:gsLst>
                    <a:lin ang="5400000" scaled="1"/>
                  </a:gradFill>
                </a:rPr>
                <a:t>Monetize the API through our marketplace</a:t>
              </a:r>
            </a:p>
          </p:txBody>
        </p:sp>
        <p:pic>
          <p:nvPicPr>
            <p:cNvPr id="164" name="Picture 163"/>
            <p:cNvPicPr>
              <a:picLocks noChangeAspect="1"/>
            </p:cNvPicPr>
            <p:nvPr/>
          </p:nvPicPr>
          <p:blipFill>
            <a:blip r:embed="rId4"/>
            <a:stretch>
              <a:fillRect/>
            </a:stretch>
          </p:blipFill>
          <p:spPr>
            <a:xfrm>
              <a:off x="6922450" y="5380459"/>
              <a:ext cx="1210733" cy="722475"/>
            </a:xfrm>
            <a:prstGeom prst="rect">
              <a:avLst/>
            </a:prstGeom>
          </p:spPr>
        </p:pic>
        <p:cxnSp>
          <p:nvCxnSpPr>
            <p:cNvPr id="165" name="Straight Connector 164"/>
            <p:cNvCxnSpPr/>
            <p:nvPr/>
          </p:nvCxnSpPr>
          <p:spPr>
            <a:xfrm>
              <a:off x="6516825" y="6186126"/>
              <a:ext cx="2021983"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66" name="Group 165"/>
          <p:cNvGrpSpPr/>
          <p:nvPr/>
        </p:nvGrpSpPr>
        <p:grpSpPr>
          <a:xfrm>
            <a:off x="7627616" y="2487665"/>
            <a:ext cx="1321068" cy="1608528"/>
            <a:chOff x="6954979" y="2097980"/>
            <a:chExt cx="1270000" cy="1546347"/>
          </a:xfrm>
        </p:grpSpPr>
        <p:sp>
          <p:nvSpPr>
            <p:cNvPr id="167" name="Oval 166"/>
            <p:cNvSpPr/>
            <p:nvPr/>
          </p:nvSpPr>
          <p:spPr>
            <a:xfrm>
              <a:off x="7188226" y="2097980"/>
              <a:ext cx="780956" cy="780956"/>
            </a:xfrm>
            <a:prstGeom prst="ellipse">
              <a:avLst/>
            </a:prstGeom>
            <a:solidFill>
              <a:srgbClr val="00B0F0">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1156"/>
              <a:endParaRPr lang="en-US" sz="1873" dirty="0">
                <a:solidFill>
                  <a:srgbClr val="FFFFFF"/>
                </a:solidFill>
              </a:endParaRPr>
            </a:p>
          </p:txBody>
        </p:sp>
        <p:grpSp>
          <p:nvGrpSpPr>
            <p:cNvPr id="168" name="Group 167"/>
            <p:cNvGrpSpPr/>
            <p:nvPr/>
          </p:nvGrpSpPr>
          <p:grpSpPr>
            <a:xfrm>
              <a:off x="6954979" y="2453658"/>
              <a:ext cx="1270000" cy="1190669"/>
              <a:chOff x="6444986" y="2494569"/>
              <a:chExt cx="1270000" cy="1190669"/>
            </a:xfrm>
          </p:grpSpPr>
          <p:pic>
            <p:nvPicPr>
              <p:cNvPr id="169" name="Picture 168"/>
              <p:cNvPicPr>
                <a:picLocks noChangeAspect="1"/>
              </p:cNvPicPr>
              <p:nvPr/>
            </p:nvPicPr>
            <p:blipFill>
              <a:blip r:embed="rId5"/>
              <a:stretch>
                <a:fillRect/>
              </a:stretch>
            </p:blipFill>
            <p:spPr>
              <a:xfrm>
                <a:off x="6444986" y="2494569"/>
                <a:ext cx="1270000" cy="1187225"/>
              </a:xfrm>
              <a:prstGeom prst="rect">
                <a:avLst/>
              </a:prstGeom>
            </p:spPr>
          </p:pic>
          <p:sp>
            <p:nvSpPr>
              <p:cNvPr id="170" name="Rectangle 169"/>
              <p:cNvSpPr/>
              <p:nvPr/>
            </p:nvSpPr>
            <p:spPr>
              <a:xfrm>
                <a:off x="6672560" y="3075302"/>
                <a:ext cx="757799" cy="609936"/>
              </a:xfrm>
              <a:prstGeom prst="rect">
                <a:avLst/>
              </a:prstGeom>
            </p:spPr>
            <p:txBody>
              <a:bodyPr wrap="none" lIns="186441" tIns="139830" rIns="186441" bIns="139830">
                <a:spAutoFit/>
              </a:bodyPr>
              <a:lstStyle/>
              <a:p>
                <a:pPr defTabSz="932059"/>
                <a:r>
                  <a:rPr lang="en-US" sz="2244" dirty="0">
                    <a:solidFill>
                      <a:srgbClr val="0070C0"/>
                    </a:solidFill>
                    <a:latin typeface="Segoe UI Light"/>
                    <a:ea typeface="Calibri" panose="020F0502020204030204" pitchFamily="34" charset="0"/>
                  </a:rPr>
                  <a:t>API</a:t>
                </a:r>
              </a:p>
            </p:txBody>
          </p:sp>
        </p:grpSp>
      </p:grpSp>
      <p:cxnSp>
        <p:nvCxnSpPr>
          <p:cNvPr id="172" name="Straight Connector 171"/>
          <p:cNvCxnSpPr/>
          <p:nvPr/>
        </p:nvCxnSpPr>
        <p:spPr>
          <a:xfrm>
            <a:off x="7236507" y="4184251"/>
            <a:ext cx="2103289"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75" name="Group 4"/>
          <p:cNvGrpSpPr>
            <a:grpSpLocks noChangeAspect="1"/>
          </p:cNvGrpSpPr>
          <p:nvPr/>
        </p:nvGrpSpPr>
        <p:grpSpPr bwMode="auto">
          <a:xfrm>
            <a:off x="4212201" y="2742111"/>
            <a:ext cx="2856810" cy="1836286"/>
            <a:chOff x="2254" y="1703"/>
            <a:chExt cx="1730" cy="1112"/>
          </a:xfrm>
        </p:grpSpPr>
        <p:sp>
          <p:nvSpPr>
            <p:cNvPr id="176" name="AutoShape 3"/>
            <p:cNvSpPr>
              <a:spLocks noChangeAspect="1" noChangeArrowheads="1" noTextEdit="1"/>
            </p:cNvSpPr>
            <p:nvPr/>
          </p:nvSpPr>
          <p:spPr bwMode="auto">
            <a:xfrm>
              <a:off x="2254" y="1704"/>
              <a:ext cx="1730" cy="1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sp>
          <p:nvSpPr>
            <p:cNvPr id="177" name="Freeform 5"/>
            <p:cNvSpPr>
              <a:spLocks noEditPoints="1"/>
            </p:cNvSpPr>
            <p:nvPr/>
          </p:nvSpPr>
          <p:spPr bwMode="auto">
            <a:xfrm>
              <a:off x="2254" y="1703"/>
              <a:ext cx="1233" cy="1112"/>
            </a:xfrm>
            <a:custGeom>
              <a:avLst/>
              <a:gdLst>
                <a:gd name="T0" fmla="*/ 923 w 977"/>
                <a:gd name="T1" fmla="*/ 0 h 883"/>
                <a:gd name="T2" fmla="*/ 54 w 977"/>
                <a:gd name="T3" fmla="*/ 0 h 883"/>
                <a:gd name="T4" fmla="*/ 0 w 977"/>
                <a:gd name="T5" fmla="*/ 53 h 883"/>
                <a:gd name="T6" fmla="*/ 0 w 977"/>
                <a:gd name="T7" fmla="*/ 646 h 883"/>
                <a:gd name="T8" fmla="*/ 54 w 977"/>
                <a:gd name="T9" fmla="*/ 700 h 883"/>
                <a:gd name="T10" fmla="*/ 355 w 977"/>
                <a:gd name="T11" fmla="*/ 700 h 883"/>
                <a:gd name="T12" fmla="*/ 168 w 977"/>
                <a:gd name="T13" fmla="*/ 834 h 883"/>
                <a:gd name="T14" fmla="*/ 168 w 977"/>
                <a:gd name="T15" fmla="*/ 883 h 883"/>
                <a:gd name="T16" fmla="*/ 393 w 977"/>
                <a:gd name="T17" fmla="*/ 883 h 883"/>
                <a:gd name="T18" fmla="*/ 568 w 977"/>
                <a:gd name="T19" fmla="*/ 883 h 883"/>
                <a:gd name="T20" fmla="*/ 808 w 977"/>
                <a:gd name="T21" fmla="*/ 883 h 883"/>
                <a:gd name="T22" fmla="*/ 808 w 977"/>
                <a:gd name="T23" fmla="*/ 834 h 883"/>
                <a:gd name="T24" fmla="*/ 618 w 977"/>
                <a:gd name="T25" fmla="*/ 700 h 883"/>
                <a:gd name="T26" fmla="*/ 923 w 977"/>
                <a:gd name="T27" fmla="*/ 700 h 883"/>
                <a:gd name="T28" fmla="*/ 977 w 977"/>
                <a:gd name="T29" fmla="*/ 646 h 883"/>
                <a:gd name="T30" fmla="*/ 977 w 977"/>
                <a:gd name="T31" fmla="*/ 53 h 883"/>
                <a:gd name="T32" fmla="*/ 923 w 977"/>
                <a:gd name="T33" fmla="*/ 0 h 883"/>
                <a:gd name="T34" fmla="*/ 915 w 977"/>
                <a:gd name="T35" fmla="*/ 639 h 883"/>
                <a:gd name="T36" fmla="*/ 61 w 977"/>
                <a:gd name="T37" fmla="*/ 639 h 883"/>
                <a:gd name="T38" fmla="*/ 61 w 977"/>
                <a:gd name="T39" fmla="*/ 61 h 883"/>
                <a:gd name="T40" fmla="*/ 915 w 977"/>
                <a:gd name="T41" fmla="*/ 61 h 883"/>
                <a:gd name="T42" fmla="*/ 915 w 977"/>
                <a:gd name="T43" fmla="*/ 639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7" h="883">
                  <a:moveTo>
                    <a:pt x="923" y="0"/>
                  </a:moveTo>
                  <a:cubicBezTo>
                    <a:pt x="54" y="0"/>
                    <a:pt x="54" y="0"/>
                    <a:pt x="54" y="0"/>
                  </a:cubicBezTo>
                  <a:cubicBezTo>
                    <a:pt x="24" y="0"/>
                    <a:pt x="0" y="24"/>
                    <a:pt x="0" y="53"/>
                  </a:cubicBezTo>
                  <a:cubicBezTo>
                    <a:pt x="0" y="646"/>
                    <a:pt x="0" y="646"/>
                    <a:pt x="0" y="646"/>
                  </a:cubicBezTo>
                  <a:cubicBezTo>
                    <a:pt x="0" y="676"/>
                    <a:pt x="24" y="700"/>
                    <a:pt x="54" y="700"/>
                  </a:cubicBezTo>
                  <a:cubicBezTo>
                    <a:pt x="355" y="700"/>
                    <a:pt x="355" y="700"/>
                    <a:pt x="355" y="700"/>
                  </a:cubicBezTo>
                  <a:cubicBezTo>
                    <a:pt x="384" y="819"/>
                    <a:pt x="353" y="834"/>
                    <a:pt x="168" y="834"/>
                  </a:cubicBezTo>
                  <a:cubicBezTo>
                    <a:pt x="168" y="883"/>
                    <a:pt x="168" y="883"/>
                    <a:pt x="168" y="883"/>
                  </a:cubicBezTo>
                  <a:cubicBezTo>
                    <a:pt x="393" y="883"/>
                    <a:pt x="393" y="883"/>
                    <a:pt x="393" y="883"/>
                  </a:cubicBezTo>
                  <a:cubicBezTo>
                    <a:pt x="568" y="883"/>
                    <a:pt x="568" y="883"/>
                    <a:pt x="568" y="883"/>
                  </a:cubicBezTo>
                  <a:cubicBezTo>
                    <a:pt x="808" y="883"/>
                    <a:pt x="808" y="883"/>
                    <a:pt x="808" y="883"/>
                  </a:cubicBezTo>
                  <a:cubicBezTo>
                    <a:pt x="808" y="834"/>
                    <a:pt x="808" y="834"/>
                    <a:pt x="808" y="834"/>
                  </a:cubicBezTo>
                  <a:cubicBezTo>
                    <a:pt x="603" y="834"/>
                    <a:pt x="589" y="819"/>
                    <a:pt x="618" y="700"/>
                  </a:cubicBezTo>
                  <a:cubicBezTo>
                    <a:pt x="923" y="700"/>
                    <a:pt x="923" y="700"/>
                    <a:pt x="923" y="700"/>
                  </a:cubicBezTo>
                  <a:cubicBezTo>
                    <a:pt x="953" y="700"/>
                    <a:pt x="977" y="676"/>
                    <a:pt x="977" y="646"/>
                  </a:cubicBezTo>
                  <a:cubicBezTo>
                    <a:pt x="977" y="53"/>
                    <a:pt x="977" y="53"/>
                    <a:pt x="977" y="53"/>
                  </a:cubicBezTo>
                  <a:cubicBezTo>
                    <a:pt x="977" y="24"/>
                    <a:pt x="953" y="0"/>
                    <a:pt x="923" y="0"/>
                  </a:cubicBezTo>
                  <a:close/>
                  <a:moveTo>
                    <a:pt x="915" y="639"/>
                  </a:moveTo>
                  <a:cubicBezTo>
                    <a:pt x="61" y="639"/>
                    <a:pt x="61" y="639"/>
                    <a:pt x="61" y="639"/>
                  </a:cubicBezTo>
                  <a:cubicBezTo>
                    <a:pt x="61" y="61"/>
                    <a:pt x="61" y="61"/>
                    <a:pt x="61" y="61"/>
                  </a:cubicBezTo>
                  <a:cubicBezTo>
                    <a:pt x="915" y="61"/>
                    <a:pt x="915" y="61"/>
                    <a:pt x="915" y="61"/>
                  </a:cubicBezTo>
                  <a:lnTo>
                    <a:pt x="915" y="63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sp>
          <p:nvSpPr>
            <p:cNvPr id="178" name="Rectangle 6"/>
            <p:cNvSpPr>
              <a:spLocks noChangeArrowheads="1"/>
            </p:cNvSpPr>
            <p:nvPr/>
          </p:nvSpPr>
          <p:spPr bwMode="auto">
            <a:xfrm>
              <a:off x="2331" y="1780"/>
              <a:ext cx="1078" cy="728"/>
            </a:xfrm>
            <a:prstGeom prst="rect">
              <a:avLst/>
            </a:prstGeom>
            <a:solidFill>
              <a:srgbClr val="4C4C4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sp>
          <p:nvSpPr>
            <p:cNvPr id="179" name="Rectangle 7"/>
            <p:cNvSpPr>
              <a:spLocks noChangeArrowheads="1"/>
            </p:cNvSpPr>
            <p:nvPr/>
          </p:nvSpPr>
          <p:spPr bwMode="auto">
            <a:xfrm>
              <a:off x="2331" y="1780"/>
              <a:ext cx="1078" cy="110"/>
            </a:xfrm>
            <a:prstGeom prst="rect">
              <a:avLst/>
            </a:prstGeom>
            <a:solidFill>
              <a:srgbClr val="9999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sp>
          <p:nvSpPr>
            <p:cNvPr id="180" name="Oval 8"/>
            <p:cNvSpPr>
              <a:spLocks noChangeArrowheads="1"/>
            </p:cNvSpPr>
            <p:nvPr/>
          </p:nvSpPr>
          <p:spPr bwMode="auto">
            <a:xfrm>
              <a:off x="2358" y="1796"/>
              <a:ext cx="77" cy="77"/>
            </a:xfrm>
            <a:prstGeom prst="ellipse">
              <a:avLst/>
            </a:prstGeom>
            <a:solidFill>
              <a:srgbClr val="0070C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sp>
          <p:nvSpPr>
            <p:cNvPr id="181" name="Line 9"/>
            <p:cNvSpPr>
              <a:spLocks noChangeShapeType="1"/>
            </p:cNvSpPr>
            <p:nvPr/>
          </p:nvSpPr>
          <p:spPr bwMode="auto">
            <a:xfrm flipH="1">
              <a:off x="2379" y="1835"/>
              <a:ext cx="42" cy="0"/>
            </a:xfrm>
            <a:prstGeom prst="line">
              <a:avLst/>
            </a:prstGeom>
            <a:noFill/>
            <a:ln w="6350" cap="flat">
              <a:solidFill>
                <a:srgbClr val="E6E6E6"/>
              </a:solidFill>
              <a:prstDash val="solid"/>
              <a:miter lim="800000"/>
              <a:headEnd/>
              <a:tailEnd/>
            </a:ln>
            <a:extLst>
              <a:ext uri="{909E8E84-426E-40dd-AFC4-6F175D3DCCD1}">
                <a14:hiddenFill xmlns="" xmlns:a14="http://schemas.microsoft.com/office/drawing/2010/main">
                  <a:noFill/>
                </a14:hiddenFill>
              </a:ext>
            </a:extLst>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sp>
          <p:nvSpPr>
            <p:cNvPr id="182" name="Line 10"/>
            <p:cNvSpPr>
              <a:spLocks noChangeShapeType="1"/>
            </p:cNvSpPr>
            <p:nvPr/>
          </p:nvSpPr>
          <p:spPr bwMode="auto">
            <a:xfrm>
              <a:off x="2412" y="1835"/>
              <a:ext cx="0" cy="0"/>
            </a:xfrm>
            <a:prstGeom prst="line">
              <a:avLst/>
            </a:prstGeom>
            <a:noFill/>
            <a:ln w="6350" cap="flat">
              <a:solidFill>
                <a:srgbClr val="E6E6E6"/>
              </a:solidFill>
              <a:prstDash val="solid"/>
              <a:miter lim="800000"/>
              <a:headEnd/>
              <a:tailEnd/>
            </a:ln>
            <a:extLst>
              <a:ext uri="{909E8E84-426E-40dd-AFC4-6F175D3DCCD1}">
                <a14:hiddenFill xmlns="" xmlns:a14="http://schemas.microsoft.com/office/drawing/2010/main">
                  <a:noFill/>
                </a14:hiddenFill>
              </a:ext>
            </a:extLst>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sp>
          <p:nvSpPr>
            <p:cNvPr id="183" name="Freeform 11"/>
            <p:cNvSpPr>
              <a:spLocks/>
            </p:cNvSpPr>
            <p:nvPr/>
          </p:nvSpPr>
          <p:spPr bwMode="auto">
            <a:xfrm>
              <a:off x="2378" y="1819"/>
              <a:ext cx="17" cy="32"/>
            </a:xfrm>
            <a:custGeom>
              <a:avLst/>
              <a:gdLst>
                <a:gd name="T0" fmla="*/ 17 w 17"/>
                <a:gd name="T1" fmla="*/ 32 h 32"/>
                <a:gd name="T2" fmla="*/ 0 w 17"/>
                <a:gd name="T3" fmla="*/ 16 h 32"/>
                <a:gd name="T4" fmla="*/ 17 w 17"/>
                <a:gd name="T5" fmla="*/ 0 h 32"/>
              </a:gdLst>
              <a:ahLst/>
              <a:cxnLst>
                <a:cxn ang="0">
                  <a:pos x="T0" y="T1"/>
                </a:cxn>
                <a:cxn ang="0">
                  <a:pos x="T2" y="T3"/>
                </a:cxn>
                <a:cxn ang="0">
                  <a:pos x="T4" y="T5"/>
                </a:cxn>
              </a:cxnLst>
              <a:rect l="0" t="0" r="r" b="b"/>
              <a:pathLst>
                <a:path w="17" h="32">
                  <a:moveTo>
                    <a:pt x="17" y="32"/>
                  </a:moveTo>
                  <a:lnTo>
                    <a:pt x="0" y="16"/>
                  </a:lnTo>
                  <a:lnTo>
                    <a:pt x="17" y="0"/>
                  </a:lnTo>
                </a:path>
              </a:pathLst>
            </a:custGeom>
            <a:noFill/>
            <a:ln w="6350" cap="flat">
              <a:solidFill>
                <a:srgbClr val="E6E6E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sp>
          <p:nvSpPr>
            <p:cNvPr id="184" name="Rectangle 12"/>
            <p:cNvSpPr>
              <a:spLocks noChangeArrowheads="1"/>
            </p:cNvSpPr>
            <p:nvPr/>
          </p:nvSpPr>
          <p:spPr bwMode="auto">
            <a:xfrm>
              <a:off x="3338" y="1780"/>
              <a:ext cx="71" cy="65"/>
            </a:xfrm>
            <a:prstGeom prst="rect">
              <a:avLst/>
            </a:prstGeom>
            <a:solidFill>
              <a:srgbClr val="DD5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sp>
          <p:nvSpPr>
            <p:cNvPr id="185" name="Line 13"/>
            <p:cNvSpPr>
              <a:spLocks noChangeShapeType="1"/>
            </p:cNvSpPr>
            <p:nvPr/>
          </p:nvSpPr>
          <p:spPr bwMode="auto">
            <a:xfrm>
              <a:off x="3358" y="1796"/>
              <a:ext cx="34" cy="34"/>
            </a:xfrm>
            <a:prstGeom prst="line">
              <a:avLst/>
            </a:prstGeom>
            <a:noFill/>
            <a:ln w="3175" cap="flat">
              <a:solidFill>
                <a:srgbClr val="E6E6E6"/>
              </a:solidFill>
              <a:prstDash val="solid"/>
              <a:miter lim="800000"/>
              <a:headEnd/>
              <a:tailEnd/>
            </a:ln>
            <a:extLst>
              <a:ext uri="{909E8E84-426E-40dd-AFC4-6F175D3DCCD1}">
                <a14:hiddenFill xmlns="" xmlns:a14="http://schemas.microsoft.com/office/drawing/2010/main">
                  <a:noFill/>
                </a14:hiddenFill>
              </a:ext>
            </a:extLst>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sp>
          <p:nvSpPr>
            <p:cNvPr id="186" name="Line 14"/>
            <p:cNvSpPr>
              <a:spLocks noChangeShapeType="1"/>
            </p:cNvSpPr>
            <p:nvPr/>
          </p:nvSpPr>
          <p:spPr bwMode="auto">
            <a:xfrm flipH="1">
              <a:off x="3358" y="1796"/>
              <a:ext cx="34" cy="34"/>
            </a:xfrm>
            <a:prstGeom prst="line">
              <a:avLst/>
            </a:prstGeom>
            <a:noFill/>
            <a:ln w="3175" cap="flat">
              <a:solidFill>
                <a:srgbClr val="E6E6E6"/>
              </a:solidFill>
              <a:prstDash val="solid"/>
              <a:miter lim="800000"/>
              <a:headEnd/>
              <a:tailEnd/>
            </a:ln>
            <a:extLst>
              <a:ext uri="{909E8E84-426E-40dd-AFC4-6F175D3DCCD1}">
                <a14:hiddenFill xmlns="" xmlns:a14="http://schemas.microsoft.com/office/drawing/2010/main">
                  <a:noFill/>
                </a14:hiddenFill>
              </a:ext>
            </a:extLst>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sp>
          <p:nvSpPr>
            <p:cNvPr id="187" name="Rectangle 15"/>
            <p:cNvSpPr>
              <a:spLocks noChangeArrowheads="1"/>
            </p:cNvSpPr>
            <p:nvPr/>
          </p:nvSpPr>
          <p:spPr bwMode="auto">
            <a:xfrm>
              <a:off x="2474" y="1807"/>
              <a:ext cx="824" cy="57"/>
            </a:xfrm>
            <a:prstGeom prst="rect">
              <a:avLst/>
            </a:prstGeom>
            <a:solidFill>
              <a:srgbClr val="FFFFFF"/>
            </a:solidFill>
            <a:ln w="6350" cap="flat">
              <a:solidFill>
                <a:srgbClr val="E6E6E6"/>
              </a:solidFill>
              <a:prstDash val="solid"/>
              <a:miter lim="800000"/>
              <a:headEnd/>
              <a:tailEnd/>
            </a:ln>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sp>
          <p:nvSpPr>
            <p:cNvPr id="188" name="Freeform 16"/>
            <p:cNvSpPr>
              <a:spLocks/>
            </p:cNvSpPr>
            <p:nvPr/>
          </p:nvSpPr>
          <p:spPr bwMode="auto">
            <a:xfrm>
              <a:off x="2624" y="1981"/>
              <a:ext cx="464" cy="78"/>
            </a:xfrm>
            <a:custGeom>
              <a:avLst/>
              <a:gdLst>
                <a:gd name="T0" fmla="*/ 346 w 368"/>
                <a:gd name="T1" fmla="*/ 62 h 62"/>
                <a:gd name="T2" fmla="*/ 22 w 368"/>
                <a:gd name="T3" fmla="*/ 62 h 62"/>
                <a:gd name="T4" fmla="*/ 0 w 368"/>
                <a:gd name="T5" fmla="*/ 40 h 62"/>
                <a:gd name="T6" fmla="*/ 0 w 368"/>
                <a:gd name="T7" fmla="*/ 22 h 62"/>
                <a:gd name="T8" fmla="*/ 22 w 368"/>
                <a:gd name="T9" fmla="*/ 0 h 62"/>
                <a:gd name="T10" fmla="*/ 346 w 368"/>
                <a:gd name="T11" fmla="*/ 0 h 62"/>
                <a:gd name="T12" fmla="*/ 368 w 368"/>
                <a:gd name="T13" fmla="*/ 22 h 62"/>
                <a:gd name="T14" fmla="*/ 368 w 368"/>
                <a:gd name="T15" fmla="*/ 40 h 62"/>
                <a:gd name="T16" fmla="*/ 346 w 368"/>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62">
                  <a:moveTo>
                    <a:pt x="346" y="62"/>
                  </a:moveTo>
                  <a:cubicBezTo>
                    <a:pt x="22" y="62"/>
                    <a:pt x="22" y="62"/>
                    <a:pt x="22" y="62"/>
                  </a:cubicBezTo>
                  <a:cubicBezTo>
                    <a:pt x="10" y="62"/>
                    <a:pt x="0" y="52"/>
                    <a:pt x="0" y="40"/>
                  </a:cubicBezTo>
                  <a:cubicBezTo>
                    <a:pt x="0" y="22"/>
                    <a:pt x="0" y="22"/>
                    <a:pt x="0" y="22"/>
                  </a:cubicBezTo>
                  <a:cubicBezTo>
                    <a:pt x="0" y="10"/>
                    <a:pt x="10" y="0"/>
                    <a:pt x="22" y="0"/>
                  </a:cubicBezTo>
                  <a:cubicBezTo>
                    <a:pt x="346" y="0"/>
                    <a:pt x="346" y="0"/>
                    <a:pt x="346" y="0"/>
                  </a:cubicBezTo>
                  <a:cubicBezTo>
                    <a:pt x="358" y="0"/>
                    <a:pt x="368" y="10"/>
                    <a:pt x="368" y="22"/>
                  </a:cubicBezTo>
                  <a:cubicBezTo>
                    <a:pt x="368" y="40"/>
                    <a:pt x="368" y="40"/>
                    <a:pt x="368" y="40"/>
                  </a:cubicBezTo>
                  <a:cubicBezTo>
                    <a:pt x="368" y="52"/>
                    <a:pt x="358" y="62"/>
                    <a:pt x="346" y="62"/>
                  </a:cubicBezTo>
                  <a:close/>
                </a:path>
              </a:pathLst>
            </a:custGeom>
            <a:solidFill>
              <a:srgbClr val="FFFFFF"/>
            </a:solidFill>
            <a:ln w="6350" cap="flat">
              <a:solidFill>
                <a:srgbClr val="E6E6E6"/>
              </a:solidFill>
              <a:prstDash val="solid"/>
              <a:miter lim="800000"/>
              <a:headEnd/>
              <a:tailEnd/>
            </a:ln>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sp>
          <p:nvSpPr>
            <p:cNvPr id="189" name="Freeform 17"/>
            <p:cNvSpPr>
              <a:spLocks/>
            </p:cNvSpPr>
            <p:nvPr/>
          </p:nvSpPr>
          <p:spPr bwMode="auto">
            <a:xfrm>
              <a:off x="2466" y="2135"/>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10" y="61"/>
                    <a:pt x="0" y="51"/>
                    <a:pt x="0" y="39"/>
                  </a:cubicBezTo>
                  <a:cubicBezTo>
                    <a:pt x="0" y="22"/>
                    <a:pt x="0" y="22"/>
                    <a:pt x="0" y="22"/>
                  </a:cubicBezTo>
                  <a:cubicBezTo>
                    <a:pt x="0" y="10"/>
                    <a:pt x="10" y="0"/>
                    <a:pt x="22" y="0"/>
                  </a:cubicBezTo>
                  <a:cubicBezTo>
                    <a:pt x="196" y="0"/>
                    <a:pt x="196" y="0"/>
                    <a:pt x="196" y="0"/>
                  </a:cubicBezTo>
                  <a:cubicBezTo>
                    <a:pt x="208" y="0"/>
                    <a:pt x="218" y="10"/>
                    <a:pt x="218" y="22"/>
                  </a:cubicBezTo>
                  <a:cubicBezTo>
                    <a:pt x="218" y="39"/>
                    <a:pt x="218" y="39"/>
                    <a:pt x="218" y="39"/>
                  </a:cubicBezTo>
                  <a:cubicBezTo>
                    <a:pt x="218" y="51"/>
                    <a:pt x="208" y="61"/>
                    <a:pt x="196" y="61"/>
                  </a:cubicBezTo>
                  <a:close/>
                </a:path>
              </a:pathLst>
            </a:custGeom>
            <a:solidFill>
              <a:srgbClr val="FFFFFF"/>
            </a:solidFill>
            <a:ln w="6350" cap="flat">
              <a:solidFill>
                <a:srgbClr val="E6E6E6"/>
              </a:solidFill>
              <a:prstDash val="solid"/>
              <a:miter lim="800000"/>
              <a:headEnd/>
              <a:tailEnd/>
            </a:ln>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sp>
          <p:nvSpPr>
            <p:cNvPr id="190" name="Freeform 18"/>
            <p:cNvSpPr>
              <a:spLocks/>
            </p:cNvSpPr>
            <p:nvPr/>
          </p:nvSpPr>
          <p:spPr bwMode="auto">
            <a:xfrm>
              <a:off x="2806" y="2135"/>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9" y="61"/>
                    <a:pt x="0" y="51"/>
                    <a:pt x="0" y="39"/>
                  </a:cubicBezTo>
                  <a:cubicBezTo>
                    <a:pt x="0" y="22"/>
                    <a:pt x="0" y="22"/>
                    <a:pt x="0" y="22"/>
                  </a:cubicBezTo>
                  <a:cubicBezTo>
                    <a:pt x="0" y="10"/>
                    <a:pt x="9" y="0"/>
                    <a:pt x="22" y="0"/>
                  </a:cubicBezTo>
                  <a:cubicBezTo>
                    <a:pt x="196" y="0"/>
                    <a:pt x="196" y="0"/>
                    <a:pt x="196" y="0"/>
                  </a:cubicBezTo>
                  <a:cubicBezTo>
                    <a:pt x="208" y="0"/>
                    <a:pt x="218" y="10"/>
                    <a:pt x="218" y="22"/>
                  </a:cubicBezTo>
                  <a:cubicBezTo>
                    <a:pt x="218" y="39"/>
                    <a:pt x="218" y="39"/>
                    <a:pt x="218" y="39"/>
                  </a:cubicBezTo>
                  <a:cubicBezTo>
                    <a:pt x="218" y="51"/>
                    <a:pt x="208" y="61"/>
                    <a:pt x="196" y="61"/>
                  </a:cubicBezTo>
                  <a:close/>
                </a:path>
              </a:pathLst>
            </a:custGeom>
            <a:solidFill>
              <a:srgbClr val="FFFFFF"/>
            </a:solidFill>
            <a:ln w="6350" cap="flat">
              <a:solidFill>
                <a:srgbClr val="E6E6E6"/>
              </a:solidFill>
              <a:prstDash val="solid"/>
              <a:miter lim="800000"/>
              <a:headEnd/>
              <a:tailEnd/>
            </a:ln>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sp>
          <p:nvSpPr>
            <p:cNvPr id="191" name="Freeform 19"/>
            <p:cNvSpPr>
              <a:spLocks/>
            </p:cNvSpPr>
            <p:nvPr/>
          </p:nvSpPr>
          <p:spPr bwMode="auto">
            <a:xfrm>
              <a:off x="3071" y="2242"/>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10" y="61"/>
                    <a:pt x="0" y="52"/>
                    <a:pt x="0" y="39"/>
                  </a:cubicBezTo>
                  <a:cubicBezTo>
                    <a:pt x="0" y="22"/>
                    <a:pt x="0" y="22"/>
                    <a:pt x="0" y="22"/>
                  </a:cubicBezTo>
                  <a:cubicBezTo>
                    <a:pt x="0" y="10"/>
                    <a:pt x="10" y="0"/>
                    <a:pt x="22" y="0"/>
                  </a:cubicBezTo>
                  <a:cubicBezTo>
                    <a:pt x="196" y="0"/>
                    <a:pt x="196" y="0"/>
                    <a:pt x="196" y="0"/>
                  </a:cubicBezTo>
                  <a:cubicBezTo>
                    <a:pt x="208" y="0"/>
                    <a:pt x="218" y="10"/>
                    <a:pt x="218" y="22"/>
                  </a:cubicBezTo>
                  <a:cubicBezTo>
                    <a:pt x="218" y="39"/>
                    <a:pt x="218" y="39"/>
                    <a:pt x="218" y="39"/>
                  </a:cubicBezTo>
                  <a:cubicBezTo>
                    <a:pt x="218" y="52"/>
                    <a:pt x="208" y="61"/>
                    <a:pt x="196" y="61"/>
                  </a:cubicBezTo>
                  <a:close/>
                </a:path>
              </a:pathLst>
            </a:custGeom>
            <a:solidFill>
              <a:srgbClr val="FFFFFF"/>
            </a:solidFill>
            <a:ln w="6350" cap="flat">
              <a:solidFill>
                <a:srgbClr val="E6E6E6"/>
              </a:solidFill>
              <a:prstDash val="solid"/>
              <a:miter lim="800000"/>
              <a:headEnd/>
              <a:tailEnd/>
            </a:ln>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sp>
          <p:nvSpPr>
            <p:cNvPr id="192" name="Freeform 20"/>
            <p:cNvSpPr>
              <a:spLocks/>
            </p:cNvSpPr>
            <p:nvPr/>
          </p:nvSpPr>
          <p:spPr bwMode="auto">
            <a:xfrm>
              <a:off x="2604" y="2060"/>
              <a:ext cx="258" cy="47"/>
            </a:xfrm>
            <a:custGeom>
              <a:avLst/>
              <a:gdLst>
                <a:gd name="T0" fmla="*/ 258 w 258"/>
                <a:gd name="T1" fmla="*/ 0 h 47"/>
                <a:gd name="T2" fmla="*/ 258 w 258"/>
                <a:gd name="T3" fmla="*/ 24 h 47"/>
                <a:gd name="T4" fmla="*/ 0 w 258"/>
                <a:gd name="T5" fmla="*/ 24 h 47"/>
                <a:gd name="T6" fmla="*/ 0 w 258"/>
                <a:gd name="T7" fmla="*/ 47 h 47"/>
              </a:gdLst>
              <a:ahLst/>
              <a:cxnLst>
                <a:cxn ang="0">
                  <a:pos x="T0" y="T1"/>
                </a:cxn>
                <a:cxn ang="0">
                  <a:pos x="T2" y="T3"/>
                </a:cxn>
                <a:cxn ang="0">
                  <a:pos x="T4" y="T5"/>
                </a:cxn>
                <a:cxn ang="0">
                  <a:pos x="T6" y="T7"/>
                </a:cxn>
              </a:cxnLst>
              <a:rect l="0" t="0" r="r" b="b"/>
              <a:pathLst>
                <a:path w="258" h="47">
                  <a:moveTo>
                    <a:pt x="258" y="0"/>
                  </a:moveTo>
                  <a:lnTo>
                    <a:pt x="258" y="24"/>
                  </a:lnTo>
                  <a:lnTo>
                    <a:pt x="0" y="24"/>
                  </a:lnTo>
                  <a:lnTo>
                    <a:pt x="0" y="47"/>
                  </a:lnTo>
                </a:path>
              </a:pathLst>
            </a:custGeom>
            <a:noFill/>
            <a:ln w="6350" cap="flat">
              <a:solidFill>
                <a:srgbClr val="E6E6E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sp>
          <p:nvSpPr>
            <p:cNvPr id="193" name="Freeform 21"/>
            <p:cNvSpPr>
              <a:spLocks/>
            </p:cNvSpPr>
            <p:nvPr/>
          </p:nvSpPr>
          <p:spPr bwMode="auto">
            <a:xfrm>
              <a:off x="2592" y="2103"/>
              <a:ext cx="23" cy="20"/>
            </a:xfrm>
            <a:custGeom>
              <a:avLst/>
              <a:gdLst>
                <a:gd name="T0" fmla="*/ 0 w 23"/>
                <a:gd name="T1" fmla="*/ 0 h 20"/>
                <a:gd name="T2" fmla="*/ 12 w 23"/>
                <a:gd name="T3" fmla="*/ 20 h 20"/>
                <a:gd name="T4" fmla="*/ 23 w 23"/>
                <a:gd name="T5" fmla="*/ 0 h 20"/>
                <a:gd name="T6" fmla="*/ 0 w 23"/>
                <a:gd name="T7" fmla="*/ 0 h 20"/>
              </a:gdLst>
              <a:ahLst/>
              <a:cxnLst>
                <a:cxn ang="0">
                  <a:pos x="T0" y="T1"/>
                </a:cxn>
                <a:cxn ang="0">
                  <a:pos x="T2" y="T3"/>
                </a:cxn>
                <a:cxn ang="0">
                  <a:pos x="T4" y="T5"/>
                </a:cxn>
                <a:cxn ang="0">
                  <a:pos x="T6" y="T7"/>
                </a:cxn>
              </a:cxnLst>
              <a:rect l="0" t="0" r="r" b="b"/>
              <a:pathLst>
                <a:path w="23" h="20">
                  <a:moveTo>
                    <a:pt x="0" y="0"/>
                  </a:moveTo>
                  <a:lnTo>
                    <a:pt x="12" y="20"/>
                  </a:lnTo>
                  <a:lnTo>
                    <a:pt x="23" y="0"/>
                  </a:lnTo>
                  <a:lnTo>
                    <a:pt x="0" y="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sp>
          <p:nvSpPr>
            <p:cNvPr id="194" name="Freeform 22"/>
            <p:cNvSpPr>
              <a:spLocks/>
            </p:cNvSpPr>
            <p:nvPr/>
          </p:nvSpPr>
          <p:spPr bwMode="auto">
            <a:xfrm>
              <a:off x="2862" y="2060"/>
              <a:ext cx="81" cy="47"/>
            </a:xfrm>
            <a:custGeom>
              <a:avLst/>
              <a:gdLst>
                <a:gd name="T0" fmla="*/ 0 w 81"/>
                <a:gd name="T1" fmla="*/ 0 h 47"/>
                <a:gd name="T2" fmla="*/ 0 w 81"/>
                <a:gd name="T3" fmla="*/ 24 h 47"/>
                <a:gd name="T4" fmla="*/ 81 w 81"/>
                <a:gd name="T5" fmla="*/ 24 h 47"/>
                <a:gd name="T6" fmla="*/ 81 w 81"/>
                <a:gd name="T7" fmla="*/ 47 h 47"/>
              </a:gdLst>
              <a:ahLst/>
              <a:cxnLst>
                <a:cxn ang="0">
                  <a:pos x="T0" y="T1"/>
                </a:cxn>
                <a:cxn ang="0">
                  <a:pos x="T2" y="T3"/>
                </a:cxn>
                <a:cxn ang="0">
                  <a:pos x="T4" y="T5"/>
                </a:cxn>
                <a:cxn ang="0">
                  <a:pos x="T6" y="T7"/>
                </a:cxn>
              </a:cxnLst>
              <a:rect l="0" t="0" r="r" b="b"/>
              <a:pathLst>
                <a:path w="81" h="47">
                  <a:moveTo>
                    <a:pt x="0" y="0"/>
                  </a:moveTo>
                  <a:lnTo>
                    <a:pt x="0" y="24"/>
                  </a:lnTo>
                  <a:lnTo>
                    <a:pt x="81" y="24"/>
                  </a:lnTo>
                  <a:lnTo>
                    <a:pt x="81" y="47"/>
                  </a:lnTo>
                </a:path>
              </a:pathLst>
            </a:custGeom>
            <a:noFill/>
            <a:ln w="6350" cap="flat">
              <a:solidFill>
                <a:srgbClr val="E6E6E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sp>
          <p:nvSpPr>
            <p:cNvPr id="195" name="Freeform 23"/>
            <p:cNvSpPr>
              <a:spLocks/>
            </p:cNvSpPr>
            <p:nvPr/>
          </p:nvSpPr>
          <p:spPr bwMode="auto">
            <a:xfrm>
              <a:off x="2932" y="2103"/>
              <a:ext cx="22" cy="20"/>
            </a:xfrm>
            <a:custGeom>
              <a:avLst/>
              <a:gdLst>
                <a:gd name="T0" fmla="*/ 0 w 22"/>
                <a:gd name="T1" fmla="*/ 0 h 20"/>
                <a:gd name="T2" fmla="*/ 11 w 22"/>
                <a:gd name="T3" fmla="*/ 20 h 20"/>
                <a:gd name="T4" fmla="*/ 22 w 22"/>
                <a:gd name="T5" fmla="*/ 0 h 20"/>
                <a:gd name="T6" fmla="*/ 0 w 22"/>
                <a:gd name="T7" fmla="*/ 0 h 20"/>
              </a:gdLst>
              <a:ahLst/>
              <a:cxnLst>
                <a:cxn ang="0">
                  <a:pos x="T0" y="T1"/>
                </a:cxn>
                <a:cxn ang="0">
                  <a:pos x="T2" y="T3"/>
                </a:cxn>
                <a:cxn ang="0">
                  <a:pos x="T4" y="T5"/>
                </a:cxn>
                <a:cxn ang="0">
                  <a:pos x="T6" y="T7"/>
                </a:cxn>
              </a:cxnLst>
              <a:rect l="0" t="0" r="r" b="b"/>
              <a:pathLst>
                <a:path w="22" h="20">
                  <a:moveTo>
                    <a:pt x="0" y="0"/>
                  </a:moveTo>
                  <a:lnTo>
                    <a:pt x="11" y="20"/>
                  </a:lnTo>
                  <a:lnTo>
                    <a:pt x="22" y="0"/>
                  </a:lnTo>
                  <a:lnTo>
                    <a:pt x="0" y="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sp>
          <p:nvSpPr>
            <p:cNvPr id="196" name="Freeform 24"/>
            <p:cNvSpPr>
              <a:spLocks/>
            </p:cNvSpPr>
            <p:nvPr/>
          </p:nvSpPr>
          <p:spPr bwMode="auto">
            <a:xfrm>
              <a:off x="3081" y="2174"/>
              <a:ext cx="137" cy="35"/>
            </a:xfrm>
            <a:custGeom>
              <a:avLst/>
              <a:gdLst>
                <a:gd name="T0" fmla="*/ 0 w 137"/>
                <a:gd name="T1" fmla="*/ 0 h 35"/>
                <a:gd name="T2" fmla="*/ 137 w 137"/>
                <a:gd name="T3" fmla="*/ 0 h 35"/>
                <a:gd name="T4" fmla="*/ 137 w 137"/>
                <a:gd name="T5" fmla="*/ 35 h 35"/>
              </a:gdLst>
              <a:ahLst/>
              <a:cxnLst>
                <a:cxn ang="0">
                  <a:pos x="T0" y="T1"/>
                </a:cxn>
                <a:cxn ang="0">
                  <a:pos x="T2" y="T3"/>
                </a:cxn>
                <a:cxn ang="0">
                  <a:pos x="T4" y="T5"/>
                </a:cxn>
              </a:cxnLst>
              <a:rect l="0" t="0" r="r" b="b"/>
              <a:pathLst>
                <a:path w="137" h="35">
                  <a:moveTo>
                    <a:pt x="0" y="0"/>
                  </a:moveTo>
                  <a:lnTo>
                    <a:pt x="137" y="0"/>
                  </a:lnTo>
                  <a:lnTo>
                    <a:pt x="137" y="35"/>
                  </a:lnTo>
                </a:path>
              </a:pathLst>
            </a:custGeom>
            <a:noFill/>
            <a:ln w="6350" cap="flat">
              <a:solidFill>
                <a:srgbClr val="E6E6E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sp>
          <p:nvSpPr>
            <p:cNvPr id="197" name="Freeform 25"/>
            <p:cNvSpPr>
              <a:spLocks/>
            </p:cNvSpPr>
            <p:nvPr/>
          </p:nvSpPr>
          <p:spPr bwMode="auto">
            <a:xfrm>
              <a:off x="3207" y="2205"/>
              <a:ext cx="21" cy="19"/>
            </a:xfrm>
            <a:custGeom>
              <a:avLst/>
              <a:gdLst>
                <a:gd name="T0" fmla="*/ 0 w 21"/>
                <a:gd name="T1" fmla="*/ 0 h 19"/>
                <a:gd name="T2" fmla="*/ 11 w 21"/>
                <a:gd name="T3" fmla="*/ 19 h 19"/>
                <a:gd name="T4" fmla="*/ 21 w 21"/>
                <a:gd name="T5" fmla="*/ 0 h 19"/>
                <a:gd name="T6" fmla="*/ 0 w 21"/>
                <a:gd name="T7" fmla="*/ 0 h 19"/>
              </a:gdLst>
              <a:ahLst/>
              <a:cxnLst>
                <a:cxn ang="0">
                  <a:pos x="T0" y="T1"/>
                </a:cxn>
                <a:cxn ang="0">
                  <a:pos x="T2" y="T3"/>
                </a:cxn>
                <a:cxn ang="0">
                  <a:pos x="T4" y="T5"/>
                </a:cxn>
                <a:cxn ang="0">
                  <a:pos x="T6" y="T7"/>
                </a:cxn>
              </a:cxnLst>
              <a:rect l="0" t="0" r="r" b="b"/>
              <a:pathLst>
                <a:path w="21" h="19">
                  <a:moveTo>
                    <a:pt x="0" y="0"/>
                  </a:moveTo>
                  <a:lnTo>
                    <a:pt x="11" y="19"/>
                  </a:lnTo>
                  <a:lnTo>
                    <a:pt x="21" y="0"/>
                  </a:lnTo>
                  <a:lnTo>
                    <a:pt x="0" y="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grpSp>
      <p:sp>
        <p:nvSpPr>
          <p:cNvPr id="198" name="Rectangle 197"/>
          <p:cNvSpPr>
            <a:spLocks noChangeAspect="1"/>
          </p:cNvSpPr>
          <p:nvPr/>
        </p:nvSpPr>
        <p:spPr bwMode="auto">
          <a:xfrm>
            <a:off x="3855397" y="4712171"/>
            <a:ext cx="2856168" cy="832621"/>
          </a:xfrm>
          <a:prstGeom prst="rect">
            <a:avLst/>
          </a:prstGeom>
          <a:noFill/>
          <a:ln w="38100" cap="flat" cmpd="sng" algn="ctr">
            <a:noFill/>
            <a:prstDash val="solid"/>
            <a:headEnd type="none" w="med" len="med"/>
            <a:tailEnd type="none" w="med" len="med"/>
          </a:ln>
          <a:effectLst/>
        </p:spPr>
        <p:txBody>
          <a:bodyPr vert="horz" wrap="square" lIns="95072" tIns="93221" rIns="95072" bIns="93221" numCol="1" rtlCol="0" anchor="t" anchorCtr="0" compatLnSpc="1">
            <a:prstTxWarp prst="textNoShape">
              <a:avLst/>
            </a:prstTxWarp>
          </a:bodyPr>
          <a:lstStyle/>
          <a:p>
            <a:pPr algn="ctr" defTabSz="951156" fontAlgn="base">
              <a:lnSpc>
                <a:spcPct val="90000"/>
              </a:lnSpc>
              <a:spcBef>
                <a:spcPct val="0"/>
              </a:spcBef>
              <a:spcAft>
                <a:spcPts val="612"/>
              </a:spcAft>
            </a:pPr>
            <a:r>
              <a:rPr lang="en-US" sz="1224" dirty="0">
                <a:gradFill>
                  <a:gsLst>
                    <a:gs pos="0">
                      <a:schemeClr val="bg1"/>
                    </a:gs>
                    <a:gs pos="100000">
                      <a:schemeClr val="bg1"/>
                    </a:gs>
                  </a:gsLst>
                  <a:lin ang="5400000" scaled="1"/>
                </a:gradFill>
              </a:rPr>
              <a:t>Integrated development environment for Machine Learning </a:t>
            </a:r>
          </a:p>
        </p:txBody>
      </p:sp>
      <p:sp>
        <p:nvSpPr>
          <p:cNvPr id="199" name="Rectangle 198"/>
          <p:cNvSpPr>
            <a:spLocks noChangeAspect="1"/>
          </p:cNvSpPr>
          <p:nvPr/>
        </p:nvSpPr>
        <p:spPr bwMode="auto">
          <a:xfrm>
            <a:off x="4133948" y="3662740"/>
            <a:ext cx="1378495" cy="241985"/>
          </a:xfrm>
          <a:prstGeom prst="rect">
            <a:avLst/>
          </a:prstGeom>
          <a:noFill/>
          <a:ln w="38100" cap="flat" cmpd="sng" algn="ctr">
            <a:noFill/>
            <a:prstDash val="solid"/>
            <a:headEnd type="none" w="med" len="med"/>
            <a:tailEnd type="none" w="med" len="med"/>
          </a:ln>
          <a:effectLst/>
        </p:spPr>
        <p:txBody>
          <a:bodyPr vert="horz" wrap="square" lIns="95072" tIns="93221" rIns="95072" bIns="93221" numCol="1" rtlCol="0" anchor="t" anchorCtr="0" compatLnSpc="1">
            <a:prstTxWarp prst="textNoShape">
              <a:avLst/>
            </a:prstTxWarp>
          </a:bodyPr>
          <a:lstStyle/>
          <a:p>
            <a:pPr algn="ctr" defTabSz="951156" fontAlgn="base">
              <a:lnSpc>
                <a:spcPct val="90000"/>
              </a:lnSpc>
              <a:spcBef>
                <a:spcPct val="0"/>
              </a:spcBef>
              <a:spcAft>
                <a:spcPts val="612"/>
              </a:spcAft>
            </a:pPr>
            <a:r>
              <a:rPr lang="en-US" sz="1040" dirty="0">
                <a:solidFill>
                  <a:srgbClr val="FFFFFF"/>
                </a:solidFill>
              </a:rPr>
              <a:t>ML STUDIO</a:t>
            </a:r>
          </a:p>
        </p:txBody>
      </p:sp>
      <p:cxnSp>
        <p:nvCxnSpPr>
          <p:cNvPr id="200" name="Straight Connector 199"/>
          <p:cNvCxnSpPr/>
          <p:nvPr/>
        </p:nvCxnSpPr>
        <p:spPr>
          <a:xfrm>
            <a:off x="3867487" y="4704491"/>
            <a:ext cx="28440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1" name="Straight Arrow Connector 200"/>
          <p:cNvCxnSpPr/>
          <p:nvPr/>
        </p:nvCxnSpPr>
        <p:spPr>
          <a:xfrm>
            <a:off x="2931922" y="3632181"/>
            <a:ext cx="1202027"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p:nvPr/>
        </p:nvCxnSpPr>
        <p:spPr>
          <a:xfrm>
            <a:off x="6459337" y="3615368"/>
            <a:ext cx="1002371"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5" name="Straight Arrow Connector 204"/>
          <p:cNvCxnSpPr/>
          <p:nvPr/>
        </p:nvCxnSpPr>
        <p:spPr>
          <a:xfrm>
            <a:off x="9167943" y="3613240"/>
            <a:ext cx="1002371"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6" name="Straight Arrow Connector 205"/>
          <p:cNvCxnSpPr/>
          <p:nvPr/>
        </p:nvCxnSpPr>
        <p:spPr>
          <a:xfrm>
            <a:off x="9167943" y="5930899"/>
            <a:ext cx="1002371"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p:nvPr/>
        </p:nvCxnSpPr>
        <p:spPr>
          <a:xfrm flipH="1" flipV="1">
            <a:off x="8297124" y="4761238"/>
            <a:ext cx="1" cy="611492"/>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2" name="Title 1"/>
          <p:cNvSpPr>
            <a:spLocks noGrp="1"/>
          </p:cNvSpPr>
          <p:nvPr>
            <p:ph type="title"/>
          </p:nvPr>
        </p:nvSpPr>
        <p:spPr/>
        <p:txBody>
          <a:bodyPr/>
          <a:lstStyle/>
          <a:p>
            <a:r>
              <a:rPr lang="en-GB" dirty="0"/>
              <a:t>Azure Machine Learning</a:t>
            </a:r>
          </a:p>
        </p:txBody>
      </p:sp>
    </p:spTree>
    <p:extLst>
      <p:ext uri="{BB962C8B-B14F-4D97-AF65-F5344CB8AC3E}">
        <p14:creationId xmlns:p14="http://schemas.microsoft.com/office/powerpoint/2010/main" val="2456990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21129"/>
          <a:stretch/>
        </p:blipFill>
        <p:spPr>
          <a:xfrm>
            <a:off x="502569" y="1507066"/>
            <a:ext cx="11433704" cy="5097991"/>
          </a:xfrm>
          <a:prstGeom prst="rect">
            <a:avLst/>
          </a:prstGeom>
        </p:spPr>
      </p:pic>
      <p:sp>
        <p:nvSpPr>
          <p:cNvPr id="4" name="Title 1"/>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dirty="0"/>
              <a:t>Cortana Analytics Process</a:t>
            </a:r>
            <a:br>
              <a:rPr lang="en-GB" dirty="0"/>
            </a:br>
            <a:endParaRPr lang="en-GB" sz="3599" dirty="0"/>
          </a:p>
        </p:txBody>
      </p:sp>
    </p:spTree>
    <p:extLst>
      <p:ext uri="{BB962C8B-B14F-4D97-AF65-F5344CB8AC3E}">
        <p14:creationId xmlns:p14="http://schemas.microsoft.com/office/powerpoint/2010/main" val="393015342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extLst/>
          </p:nvPr>
        </p:nvGraphicFramePr>
        <p:xfrm>
          <a:off x="2501" y="1619"/>
          <a:ext cx="1619" cy="1619"/>
        </p:xfrm>
        <a:graphic>
          <a:graphicData uri="http://schemas.openxmlformats.org/presentationml/2006/ole">
            <mc:AlternateContent xmlns:mc="http://schemas.openxmlformats.org/markup-compatibility/2006">
              <mc:Choice xmlns:v="urn:schemas-microsoft-com:vml" Requires="v">
                <p:oleObj spid="_x0000_s3077" name="think-cell Slide" r:id="rId5" imgW="377" imgH="377" progId="TCLayout.ActiveDocument.1">
                  <p:embed/>
                </p:oleObj>
              </mc:Choice>
              <mc:Fallback>
                <p:oleObj name="think-cell Slide" r:id="rId5" imgW="377" imgH="377" progId="TCLayout.ActiveDocument.1">
                  <p:embed/>
                  <p:pic>
                    <p:nvPicPr>
                      <p:cNvPr id="11" name="Object 10" hidden="1"/>
                      <p:cNvPicPr/>
                      <p:nvPr/>
                    </p:nvPicPr>
                    <p:blipFill>
                      <a:blip r:embed="rId6"/>
                      <a:stretch>
                        <a:fillRect/>
                      </a:stretch>
                    </p:blipFill>
                    <p:spPr>
                      <a:xfrm>
                        <a:off x="2501" y="1619"/>
                        <a:ext cx="1619" cy="1619"/>
                      </a:xfrm>
                      <a:prstGeom prst="rect">
                        <a:avLst/>
                      </a:prstGeom>
                    </p:spPr>
                  </p:pic>
                </p:oleObj>
              </mc:Fallback>
            </mc:AlternateContent>
          </a:graphicData>
        </a:graphic>
      </p:graphicFrame>
      <p:sp>
        <p:nvSpPr>
          <p:cNvPr id="2" name="Rectangle 1"/>
          <p:cNvSpPr/>
          <p:nvPr/>
        </p:nvSpPr>
        <p:spPr bwMode="auto">
          <a:xfrm>
            <a:off x="882" y="-1"/>
            <a:ext cx="5301647"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endParaRPr lang="en-US" sz="6119" dirty="0">
              <a:solidFill>
                <a:schemeClr val="bg1"/>
              </a:solidFill>
              <a:latin typeface="+mj-lt"/>
              <a:ea typeface="Segoe UI" pitchFamily="34" charset="0"/>
              <a:cs typeface="Segoe UI" pitchFamily="34" charset="0"/>
            </a:endParaRPr>
          </a:p>
        </p:txBody>
      </p:sp>
      <p:sp>
        <p:nvSpPr>
          <p:cNvPr id="3" name="TextBox 2"/>
          <p:cNvSpPr txBox="1"/>
          <p:nvPr/>
        </p:nvSpPr>
        <p:spPr>
          <a:xfrm>
            <a:off x="147013" y="779746"/>
            <a:ext cx="5009383" cy="1677944"/>
          </a:xfrm>
          <a:prstGeom prst="rect">
            <a:avLst/>
          </a:prstGeom>
          <a:noFill/>
        </p:spPr>
        <p:txBody>
          <a:bodyPr wrap="square" lIns="186521" tIns="149217" rIns="186521" bIns="149217" rtlCol="0">
            <a:spAutoFit/>
          </a:bodyPr>
          <a:lstStyle/>
          <a:p>
            <a:pPr>
              <a:lnSpc>
                <a:spcPct val="90000"/>
              </a:lnSpc>
              <a:spcAft>
                <a:spcPts val="612"/>
              </a:spcAft>
            </a:pPr>
            <a:r>
              <a:rPr lang="en-US" sz="4896" dirty="0">
                <a:solidFill>
                  <a:schemeClr val="bg1"/>
                </a:solidFill>
                <a:latin typeface="+mj-lt"/>
                <a:ea typeface="Segoe UI" pitchFamily="34" charset="0"/>
                <a:cs typeface="Segoe UI" pitchFamily="34" charset="0"/>
              </a:rPr>
              <a:t>Demo</a:t>
            </a:r>
          </a:p>
          <a:p>
            <a:pPr>
              <a:lnSpc>
                <a:spcPct val="90000"/>
              </a:lnSpc>
              <a:spcAft>
                <a:spcPts val="612"/>
              </a:spcAft>
            </a:pPr>
            <a:endParaRPr lang="en-US" sz="4488" dirty="0">
              <a:solidFill>
                <a:schemeClr val="accent2"/>
              </a:solidFill>
              <a:latin typeface="+mj-lt"/>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pPr>
              <a:defRPr/>
            </a:pPr>
            <a:fld id="{F8A0AC42-AA1D-4944-8D96-660DE70C7E1B}" type="slidenum">
              <a:rPr lang="en-US" smtClean="0"/>
              <a:pPr>
                <a:defRPr/>
              </a:pPr>
              <a:t>28</a:t>
            </a:fld>
            <a:endParaRPr lang="en-US" dirty="0"/>
          </a:p>
        </p:txBody>
      </p:sp>
      <p:grpSp>
        <p:nvGrpSpPr>
          <p:cNvPr id="14" name="Group 13"/>
          <p:cNvGrpSpPr/>
          <p:nvPr/>
        </p:nvGrpSpPr>
        <p:grpSpPr>
          <a:xfrm>
            <a:off x="881233" y="2100218"/>
            <a:ext cx="10872192" cy="3680440"/>
            <a:chOff x="889715" y="2247298"/>
            <a:chExt cx="10872192" cy="3680440"/>
          </a:xfrm>
        </p:grpSpPr>
        <p:pic>
          <p:nvPicPr>
            <p:cNvPr id="16" name="Picture 15"/>
            <p:cNvPicPr>
              <a:picLocks noChangeAspect="1"/>
            </p:cNvPicPr>
            <p:nvPr/>
          </p:nvPicPr>
          <p:blipFill>
            <a:blip r:embed="rId7"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153902" y="2247298"/>
              <a:ext cx="1084258" cy="1033096"/>
            </a:xfrm>
            <a:prstGeom prst="rect">
              <a:avLst/>
            </a:prstGeom>
          </p:spPr>
        </p:pic>
        <p:sp>
          <p:nvSpPr>
            <p:cNvPr id="17" name="TextBox 104"/>
            <p:cNvSpPr txBox="1"/>
            <p:nvPr/>
          </p:nvSpPr>
          <p:spPr>
            <a:xfrm>
              <a:off x="5913365" y="3184688"/>
              <a:ext cx="2650603" cy="338554"/>
            </a:xfrm>
            <a:prstGeom prst="rect">
              <a:avLst/>
            </a:prstGeom>
            <a:noFill/>
          </p:spPr>
          <p:txBody>
            <a:bodyPr wrap="square" rtlCol="0">
              <a:spAutoFit/>
            </a:bodyPr>
            <a:lstStyle/>
            <a:p>
              <a:pPr>
                <a:spcAft>
                  <a:spcPts val="0"/>
                </a:spcAft>
              </a:pPr>
              <a:r>
                <a:rPr lang="en-GB" sz="1600" kern="1200" dirty="0">
                  <a:solidFill>
                    <a:srgbClr val="767171"/>
                  </a:solidFill>
                  <a:effectLst>
                    <a:outerShdw blurRad="38100" dist="38100" dir="2700000" algn="tl">
                      <a:srgbClr val="000000">
                        <a:alpha val="43000"/>
                      </a:srgbClr>
                    </a:outerShdw>
                  </a:effectLst>
                  <a:latin typeface="Segoe UI" panose="020B0502040204020203" pitchFamily="34" charset="0"/>
                  <a:ea typeface="Times New Roman" panose="02020603050405020304" pitchFamily="18" charset="0"/>
                </a:rPr>
                <a:t>Streaming Analytics</a:t>
              </a:r>
              <a:endParaRPr lang="en-GB" sz="1600" dirty="0">
                <a:effectLst/>
                <a:latin typeface="Times New Roman" panose="02020603050405020304" pitchFamily="18" charset="0"/>
                <a:ea typeface="Times New Roman" panose="02020603050405020304" pitchFamily="18" charset="0"/>
              </a:endParaRPr>
            </a:p>
          </p:txBody>
        </p:sp>
        <p:grpSp>
          <p:nvGrpSpPr>
            <p:cNvPr id="18" name="Group 17"/>
            <p:cNvGrpSpPr/>
            <p:nvPr/>
          </p:nvGrpSpPr>
          <p:grpSpPr>
            <a:xfrm>
              <a:off x="3159322" y="2380997"/>
              <a:ext cx="2650603" cy="1122598"/>
              <a:chOff x="3287678" y="2331967"/>
              <a:chExt cx="2650603" cy="1122598"/>
            </a:xfrm>
          </p:grpSpPr>
          <p:pic>
            <p:nvPicPr>
              <p:cNvPr id="40" name="Picture 39"/>
              <p:cNvPicPr>
                <a:picLocks noChangeAspect="1"/>
              </p:cNvPicPr>
              <p:nvPr/>
            </p:nvPicPr>
            <p:blipFill>
              <a:blip r:embed="rId8"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441737" y="2331967"/>
                <a:ext cx="829517" cy="790498"/>
              </a:xfrm>
              <a:prstGeom prst="rect">
                <a:avLst/>
              </a:prstGeom>
            </p:spPr>
          </p:pic>
          <p:sp>
            <p:nvSpPr>
              <p:cNvPr id="41" name="TextBox 96"/>
              <p:cNvSpPr txBox="1"/>
              <p:nvPr/>
            </p:nvSpPr>
            <p:spPr>
              <a:xfrm>
                <a:off x="3287678" y="3106863"/>
                <a:ext cx="2650603" cy="347702"/>
              </a:xfrm>
              <a:prstGeom prst="rect">
                <a:avLst/>
              </a:prstGeom>
              <a:noFill/>
            </p:spPr>
            <p:txBody>
              <a:bodyPr wrap="square" rtlCol="0">
                <a:spAutoFit/>
              </a:bodyPr>
              <a:lstStyle/>
              <a:p>
                <a:pPr>
                  <a:spcAft>
                    <a:spcPts val="0"/>
                  </a:spcAft>
                </a:pPr>
                <a:r>
                  <a:rPr lang="en-GB" sz="1600" kern="1200" dirty="0">
                    <a:solidFill>
                      <a:srgbClr val="767171"/>
                    </a:solidFill>
                    <a:effectLst>
                      <a:outerShdw blurRad="38100" dist="38100" dir="2700000" algn="tl">
                        <a:srgbClr val="000000">
                          <a:alpha val="43000"/>
                        </a:srgbClr>
                      </a:outerShdw>
                    </a:effectLst>
                    <a:latin typeface="Segoe UI" panose="020B0502040204020203" pitchFamily="34" charset="0"/>
                    <a:ea typeface="Times New Roman" panose="02020603050405020304" pitchFamily="18" charset="0"/>
                  </a:rPr>
                  <a:t>Event Hub</a:t>
                </a:r>
                <a:endParaRPr lang="en-GB" sz="1600" dirty="0">
                  <a:effectLst/>
                  <a:latin typeface="Times New Roman" panose="02020603050405020304" pitchFamily="18" charset="0"/>
                  <a:ea typeface="Times New Roman" panose="02020603050405020304" pitchFamily="18" charset="0"/>
                </a:endParaRPr>
              </a:p>
            </p:txBody>
          </p:sp>
        </p:grpSp>
        <p:pic>
          <p:nvPicPr>
            <p:cNvPr id="19" name="Picture 18"/>
            <p:cNvPicPr>
              <a:picLocks noChangeAspect="1"/>
            </p:cNvPicPr>
            <p:nvPr/>
          </p:nvPicPr>
          <p:blipFill>
            <a:blip r:embed="rId9"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045455" y="2380997"/>
              <a:ext cx="893680" cy="851839"/>
            </a:xfrm>
            <a:prstGeom prst="rect">
              <a:avLst/>
            </a:prstGeom>
          </p:spPr>
        </p:pic>
        <p:sp>
          <p:nvSpPr>
            <p:cNvPr id="20" name="TextBox 104"/>
            <p:cNvSpPr txBox="1"/>
            <p:nvPr/>
          </p:nvSpPr>
          <p:spPr>
            <a:xfrm>
              <a:off x="889715" y="3011641"/>
              <a:ext cx="2650604" cy="276999"/>
            </a:xfrm>
            <a:prstGeom prst="rect">
              <a:avLst/>
            </a:prstGeom>
            <a:noFill/>
          </p:spPr>
          <p:txBody>
            <a:bodyPr wrap="square" rtlCol="0">
              <a:spAutoFit/>
            </a:bodyPr>
            <a:lstStyle/>
            <a:p>
              <a:pPr>
                <a:spcAft>
                  <a:spcPts val="0"/>
                </a:spcAft>
              </a:pPr>
              <a:endParaRPr lang="en-GB" sz="1200" dirty="0">
                <a:effectLst/>
                <a:latin typeface="Times New Roman" panose="02020603050405020304" pitchFamily="18" charset="0"/>
                <a:ea typeface="Times New Roman" panose="02020603050405020304" pitchFamily="18" charset="0"/>
              </a:endParaRPr>
            </a:p>
          </p:txBody>
        </p:sp>
        <p:grpSp>
          <p:nvGrpSpPr>
            <p:cNvPr id="21" name="Group 20"/>
            <p:cNvGrpSpPr/>
            <p:nvPr/>
          </p:nvGrpSpPr>
          <p:grpSpPr>
            <a:xfrm>
              <a:off x="7533068" y="2479818"/>
              <a:ext cx="2650558" cy="382940"/>
              <a:chOff x="-47570" y="137424"/>
              <a:chExt cx="2164043" cy="327998"/>
            </a:xfrm>
          </p:grpSpPr>
          <p:sp>
            <p:nvSpPr>
              <p:cNvPr id="38" name="TextBox 104"/>
              <p:cNvSpPr txBox="1"/>
              <p:nvPr/>
            </p:nvSpPr>
            <p:spPr>
              <a:xfrm>
                <a:off x="-47570" y="137424"/>
                <a:ext cx="2164043" cy="237256"/>
              </a:xfrm>
              <a:prstGeom prst="rect">
                <a:avLst/>
              </a:prstGeom>
              <a:noFill/>
            </p:spPr>
            <p:txBody>
              <a:bodyPr wrap="square" rtlCol="0">
                <a:spAutoFit/>
              </a:bodyPr>
              <a:lstStyle/>
              <a:p>
                <a:pPr>
                  <a:spcAft>
                    <a:spcPts val="0"/>
                  </a:spcAft>
                </a:pPr>
                <a:endParaRPr lang="en-GB" sz="1200" dirty="0">
                  <a:effectLst/>
                  <a:latin typeface="Times New Roman" panose="02020603050405020304" pitchFamily="18" charset="0"/>
                  <a:ea typeface="Times New Roman" panose="02020603050405020304" pitchFamily="18" charset="0"/>
                </a:endParaRPr>
              </a:p>
            </p:txBody>
          </p:sp>
          <p:cxnSp>
            <p:nvCxnSpPr>
              <p:cNvPr id="39" name="Straight Arrow Connector 38"/>
              <p:cNvCxnSpPr/>
              <p:nvPr/>
            </p:nvCxnSpPr>
            <p:spPr>
              <a:xfrm>
                <a:off x="84569" y="465129"/>
                <a:ext cx="869315" cy="293"/>
              </a:xfrm>
              <a:prstGeom prst="straightConnector1">
                <a:avLst/>
              </a:prstGeom>
              <a:ln w="28575">
                <a:solidFill>
                  <a:schemeClr val="bg2">
                    <a:lumMod val="50000"/>
                  </a:schemeClr>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22" name="Picture 21"/>
            <p:cNvPicPr>
              <a:picLocks noChangeAspect="1"/>
            </p:cNvPicPr>
            <p:nvPr/>
          </p:nvPicPr>
          <p:blipFill>
            <a:blip r:embed="rId10">
              <a:duotone>
                <a:schemeClr val="accent5">
                  <a:shade val="45000"/>
                  <a:satMod val="135000"/>
                </a:schemeClr>
                <a:prstClr val="white"/>
              </a:duotone>
            </a:blip>
            <a:stretch>
              <a:fillRect/>
            </a:stretch>
          </p:blipFill>
          <p:spPr>
            <a:xfrm>
              <a:off x="9039317" y="2307652"/>
              <a:ext cx="1036864" cy="1076634"/>
            </a:xfrm>
            <a:prstGeom prst="rect">
              <a:avLst/>
            </a:prstGeom>
          </p:spPr>
        </p:pic>
        <p:pic>
          <p:nvPicPr>
            <p:cNvPr id="23" name="Picture 22"/>
            <p:cNvPicPr>
              <a:picLocks noChangeAspect="1"/>
            </p:cNvPicPr>
            <p:nvPr/>
          </p:nvPicPr>
          <p:blipFill>
            <a:blip r:embed="rId11">
              <a:duotone>
                <a:schemeClr val="accent5">
                  <a:shade val="45000"/>
                  <a:satMod val="135000"/>
                </a:schemeClr>
                <a:prstClr val="white"/>
              </a:duotone>
            </a:blip>
            <a:stretch>
              <a:fillRect/>
            </a:stretch>
          </p:blipFill>
          <p:spPr>
            <a:xfrm>
              <a:off x="6276185" y="4658781"/>
              <a:ext cx="1150370" cy="1268957"/>
            </a:xfrm>
            <a:prstGeom prst="rect">
              <a:avLst/>
            </a:prstGeom>
          </p:spPr>
        </p:pic>
        <p:sp>
          <p:nvSpPr>
            <p:cNvPr id="24" name="TextBox 96"/>
            <p:cNvSpPr txBox="1"/>
            <p:nvPr/>
          </p:nvSpPr>
          <p:spPr>
            <a:xfrm>
              <a:off x="1152091" y="3222267"/>
              <a:ext cx="681423" cy="347702"/>
            </a:xfrm>
            <a:prstGeom prst="rect">
              <a:avLst/>
            </a:prstGeom>
            <a:noFill/>
          </p:spPr>
          <p:txBody>
            <a:bodyPr wrap="square" rtlCol="0">
              <a:spAutoFit/>
            </a:bodyPr>
            <a:lstStyle/>
            <a:p>
              <a:pPr>
                <a:spcAft>
                  <a:spcPts val="0"/>
                </a:spcAft>
              </a:pPr>
              <a:r>
                <a:rPr lang="en-GB" sz="1600" kern="1200" dirty="0">
                  <a:solidFill>
                    <a:srgbClr val="767171"/>
                  </a:solidFill>
                  <a:effectLst>
                    <a:outerShdw blurRad="38100" dist="38100" dir="2700000" algn="tl">
                      <a:srgbClr val="000000">
                        <a:alpha val="43000"/>
                      </a:srgbClr>
                    </a:outerShdw>
                  </a:effectLst>
                  <a:latin typeface="Segoe UI" panose="020B0502040204020203" pitchFamily="34" charset="0"/>
                  <a:ea typeface="Times New Roman" panose="02020603050405020304" pitchFamily="18" charset="0"/>
                </a:rPr>
                <a:t>Data</a:t>
              </a:r>
              <a:endParaRPr lang="en-GB" sz="1600" dirty="0">
                <a:effectLst/>
                <a:latin typeface="Times New Roman" panose="02020603050405020304" pitchFamily="18" charset="0"/>
                <a:ea typeface="Times New Roman" panose="02020603050405020304" pitchFamily="18" charset="0"/>
              </a:endParaRPr>
            </a:p>
          </p:txBody>
        </p:sp>
        <p:grpSp>
          <p:nvGrpSpPr>
            <p:cNvPr id="25" name="Group 24"/>
            <p:cNvGrpSpPr/>
            <p:nvPr/>
          </p:nvGrpSpPr>
          <p:grpSpPr>
            <a:xfrm>
              <a:off x="4447351" y="2485249"/>
              <a:ext cx="2650558" cy="382940"/>
              <a:chOff x="-47570" y="137424"/>
              <a:chExt cx="2164043" cy="327998"/>
            </a:xfrm>
          </p:grpSpPr>
          <p:sp>
            <p:nvSpPr>
              <p:cNvPr id="36" name="TextBox 104"/>
              <p:cNvSpPr txBox="1"/>
              <p:nvPr/>
            </p:nvSpPr>
            <p:spPr>
              <a:xfrm>
                <a:off x="-47570" y="137424"/>
                <a:ext cx="2164043" cy="237256"/>
              </a:xfrm>
              <a:prstGeom prst="rect">
                <a:avLst/>
              </a:prstGeom>
              <a:noFill/>
            </p:spPr>
            <p:txBody>
              <a:bodyPr wrap="square" rtlCol="0">
                <a:spAutoFit/>
              </a:bodyPr>
              <a:lstStyle/>
              <a:p>
                <a:pPr>
                  <a:spcAft>
                    <a:spcPts val="0"/>
                  </a:spcAft>
                </a:pPr>
                <a:endParaRPr lang="en-GB" sz="1200" dirty="0">
                  <a:effectLst/>
                  <a:latin typeface="Times New Roman" panose="02020603050405020304" pitchFamily="18" charset="0"/>
                  <a:ea typeface="Times New Roman" panose="02020603050405020304" pitchFamily="18" charset="0"/>
                </a:endParaRPr>
              </a:p>
            </p:txBody>
          </p:sp>
          <p:cxnSp>
            <p:nvCxnSpPr>
              <p:cNvPr id="37" name="Straight Arrow Connector 36"/>
              <p:cNvCxnSpPr/>
              <p:nvPr/>
            </p:nvCxnSpPr>
            <p:spPr>
              <a:xfrm>
                <a:off x="84569" y="465129"/>
                <a:ext cx="869315" cy="293"/>
              </a:xfrm>
              <a:prstGeom prst="straightConnector1">
                <a:avLst/>
              </a:prstGeom>
              <a:ln w="28575">
                <a:solidFill>
                  <a:schemeClr val="bg2">
                    <a:lumMod val="50000"/>
                  </a:schemeClr>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1944560" y="2454658"/>
              <a:ext cx="2650558" cy="382940"/>
              <a:chOff x="-47570" y="137424"/>
              <a:chExt cx="2164043" cy="327998"/>
            </a:xfrm>
          </p:grpSpPr>
          <p:sp>
            <p:nvSpPr>
              <p:cNvPr id="34" name="TextBox 104"/>
              <p:cNvSpPr txBox="1"/>
              <p:nvPr/>
            </p:nvSpPr>
            <p:spPr>
              <a:xfrm>
                <a:off x="-47570" y="137424"/>
                <a:ext cx="2164043" cy="237256"/>
              </a:xfrm>
              <a:prstGeom prst="rect">
                <a:avLst/>
              </a:prstGeom>
              <a:noFill/>
            </p:spPr>
            <p:txBody>
              <a:bodyPr wrap="square" rtlCol="0">
                <a:spAutoFit/>
              </a:bodyPr>
              <a:lstStyle/>
              <a:p>
                <a:pPr>
                  <a:spcAft>
                    <a:spcPts val="0"/>
                  </a:spcAft>
                </a:pPr>
                <a:endParaRPr lang="en-GB" sz="1200" dirty="0">
                  <a:effectLst/>
                  <a:latin typeface="Times New Roman" panose="02020603050405020304" pitchFamily="18" charset="0"/>
                  <a:ea typeface="Times New Roman" panose="02020603050405020304" pitchFamily="18" charset="0"/>
                </a:endParaRPr>
              </a:p>
            </p:txBody>
          </p:sp>
          <p:cxnSp>
            <p:nvCxnSpPr>
              <p:cNvPr id="35" name="Straight Arrow Connector 34"/>
              <p:cNvCxnSpPr/>
              <p:nvPr/>
            </p:nvCxnSpPr>
            <p:spPr>
              <a:xfrm>
                <a:off x="84569" y="465129"/>
                <a:ext cx="869315" cy="293"/>
              </a:xfrm>
              <a:prstGeom prst="straightConnector1">
                <a:avLst/>
              </a:prstGeom>
              <a:ln w="28575">
                <a:solidFill>
                  <a:schemeClr val="bg2">
                    <a:lumMod val="50000"/>
                  </a:schemeClr>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rot="5400000">
              <a:off x="5774441" y="4391738"/>
              <a:ext cx="2153293" cy="382940"/>
              <a:chOff x="-47570" y="137424"/>
              <a:chExt cx="2164043" cy="327998"/>
            </a:xfrm>
          </p:grpSpPr>
          <p:sp>
            <p:nvSpPr>
              <p:cNvPr id="32" name="TextBox 104"/>
              <p:cNvSpPr txBox="1"/>
              <p:nvPr/>
            </p:nvSpPr>
            <p:spPr>
              <a:xfrm>
                <a:off x="-47570" y="137424"/>
                <a:ext cx="2164043" cy="237256"/>
              </a:xfrm>
              <a:prstGeom prst="rect">
                <a:avLst/>
              </a:prstGeom>
              <a:noFill/>
            </p:spPr>
            <p:txBody>
              <a:bodyPr wrap="square" rtlCol="0">
                <a:spAutoFit/>
              </a:bodyPr>
              <a:lstStyle/>
              <a:p>
                <a:pPr>
                  <a:spcAft>
                    <a:spcPts val="0"/>
                  </a:spcAft>
                </a:pPr>
                <a:endParaRPr lang="en-GB" sz="1200" dirty="0">
                  <a:effectLst/>
                  <a:latin typeface="Times New Roman" panose="02020603050405020304" pitchFamily="18" charset="0"/>
                  <a:ea typeface="Times New Roman" panose="02020603050405020304" pitchFamily="18" charset="0"/>
                </a:endParaRPr>
              </a:p>
            </p:txBody>
          </p:sp>
          <p:cxnSp>
            <p:nvCxnSpPr>
              <p:cNvPr id="33" name="Straight Arrow Connector 32"/>
              <p:cNvCxnSpPr/>
              <p:nvPr/>
            </p:nvCxnSpPr>
            <p:spPr>
              <a:xfrm>
                <a:off x="84569" y="465129"/>
                <a:ext cx="869315" cy="293"/>
              </a:xfrm>
              <a:prstGeom prst="straightConnector1">
                <a:avLst/>
              </a:prstGeom>
              <a:ln w="28575">
                <a:solidFill>
                  <a:schemeClr val="bg2">
                    <a:lumMod val="50000"/>
                  </a:schemeClr>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rot="16200000">
              <a:off x="5669731" y="3343584"/>
              <a:ext cx="2153293" cy="382940"/>
              <a:chOff x="-47570" y="137424"/>
              <a:chExt cx="2164043" cy="327998"/>
            </a:xfrm>
          </p:grpSpPr>
          <p:sp>
            <p:nvSpPr>
              <p:cNvPr id="30" name="TextBox 104"/>
              <p:cNvSpPr txBox="1"/>
              <p:nvPr/>
            </p:nvSpPr>
            <p:spPr>
              <a:xfrm>
                <a:off x="-47570" y="137424"/>
                <a:ext cx="2164043" cy="237256"/>
              </a:xfrm>
              <a:prstGeom prst="rect">
                <a:avLst/>
              </a:prstGeom>
              <a:noFill/>
            </p:spPr>
            <p:txBody>
              <a:bodyPr wrap="square" rtlCol="0">
                <a:spAutoFit/>
              </a:bodyPr>
              <a:lstStyle/>
              <a:p>
                <a:pPr>
                  <a:spcAft>
                    <a:spcPts val="0"/>
                  </a:spcAft>
                </a:pPr>
                <a:endParaRPr lang="en-GB" sz="1200" dirty="0">
                  <a:effectLst/>
                  <a:latin typeface="Times New Roman" panose="02020603050405020304" pitchFamily="18" charset="0"/>
                  <a:ea typeface="Times New Roman" panose="02020603050405020304" pitchFamily="18" charset="0"/>
                </a:endParaRPr>
              </a:p>
            </p:txBody>
          </p:sp>
          <p:cxnSp>
            <p:nvCxnSpPr>
              <p:cNvPr id="31" name="Straight Arrow Connector 30"/>
              <p:cNvCxnSpPr/>
              <p:nvPr/>
            </p:nvCxnSpPr>
            <p:spPr>
              <a:xfrm>
                <a:off x="84569" y="465129"/>
                <a:ext cx="869315" cy="293"/>
              </a:xfrm>
              <a:prstGeom prst="straightConnector1">
                <a:avLst/>
              </a:prstGeom>
              <a:ln w="28575">
                <a:solidFill>
                  <a:schemeClr val="bg2">
                    <a:lumMod val="50000"/>
                  </a:schemeClr>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9" name="TextBox 96"/>
            <p:cNvSpPr txBox="1"/>
            <p:nvPr/>
          </p:nvSpPr>
          <p:spPr>
            <a:xfrm>
              <a:off x="9111304" y="3130854"/>
              <a:ext cx="2650603" cy="347702"/>
            </a:xfrm>
            <a:prstGeom prst="rect">
              <a:avLst/>
            </a:prstGeom>
            <a:noFill/>
          </p:spPr>
          <p:txBody>
            <a:bodyPr wrap="square" rtlCol="0">
              <a:spAutoFit/>
            </a:bodyPr>
            <a:lstStyle/>
            <a:p>
              <a:pPr>
                <a:spcAft>
                  <a:spcPts val="0"/>
                </a:spcAft>
              </a:pPr>
              <a:r>
                <a:rPr lang="en-GB" sz="1600" kern="1200" dirty="0" err="1">
                  <a:solidFill>
                    <a:srgbClr val="767171"/>
                  </a:solidFill>
                  <a:effectLst>
                    <a:outerShdw blurRad="38100" dist="38100" dir="2700000" algn="tl">
                      <a:srgbClr val="000000">
                        <a:alpha val="43000"/>
                      </a:srgbClr>
                    </a:outerShdw>
                  </a:effectLst>
                  <a:latin typeface="Segoe UI" panose="020B0502040204020203" pitchFamily="34" charset="0"/>
                  <a:ea typeface="Times New Roman" panose="02020603050405020304" pitchFamily="18" charset="0"/>
                </a:rPr>
                <a:t>PowerBi</a:t>
              </a:r>
              <a:endParaRPr lang="en-GB" sz="1600" dirty="0">
                <a:effectLst/>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385793081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a:grpSpLocks noChangeAspect="1"/>
          </p:cNvGrpSpPr>
          <p:nvPr/>
        </p:nvGrpSpPr>
        <p:grpSpPr bwMode="auto">
          <a:xfrm>
            <a:off x="5519457" y="1393359"/>
            <a:ext cx="7976562" cy="4315046"/>
            <a:chOff x="-49688" y="-26795"/>
            <a:chExt cx="107212" cy="57998"/>
          </a:xfrm>
        </p:grpSpPr>
        <p:sp>
          <p:nvSpPr>
            <p:cNvPr id="11"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21" name="Freeform 17"/>
          <p:cNvSpPr>
            <a:spLocks noEditPoints="1"/>
          </p:cNvSpPr>
          <p:nvPr/>
        </p:nvSpPr>
        <p:spPr bwMode="auto">
          <a:xfrm>
            <a:off x="6994569" y="3299283"/>
            <a:ext cx="418069" cy="506108"/>
          </a:xfrm>
          <a:custGeom>
            <a:avLst/>
            <a:gdLst>
              <a:gd name="T0" fmla="*/ 2736 w 2736"/>
              <a:gd name="T1" fmla="*/ 1597 h 3312"/>
              <a:gd name="T2" fmla="*/ 2668 w 2736"/>
              <a:gd name="T3" fmla="*/ 1643 h 3312"/>
              <a:gd name="T4" fmla="*/ 2478 w 2736"/>
              <a:gd name="T5" fmla="*/ 1702 h 3312"/>
              <a:gd name="T6" fmla="*/ 2243 w 2736"/>
              <a:gd name="T7" fmla="*/ 1605 h 3312"/>
              <a:gd name="T8" fmla="*/ 2145 w 2736"/>
              <a:gd name="T9" fmla="*/ 1370 h 3312"/>
              <a:gd name="T10" fmla="*/ 2477 w 2736"/>
              <a:gd name="T11" fmla="*/ 1038 h 3312"/>
              <a:gd name="T12" fmla="*/ 2665 w 2736"/>
              <a:gd name="T13" fmla="*/ 1094 h 3312"/>
              <a:gd name="T14" fmla="*/ 2736 w 2736"/>
              <a:gd name="T15" fmla="*/ 1142 h 3312"/>
              <a:gd name="T16" fmla="*/ 2736 w 2736"/>
              <a:gd name="T17" fmla="*/ 0 h 3312"/>
              <a:gd name="T18" fmla="*/ 669 w 2736"/>
              <a:gd name="T19" fmla="*/ 0 h 3312"/>
              <a:gd name="T20" fmla="*/ 0 w 2736"/>
              <a:gd name="T21" fmla="*/ 664 h 3312"/>
              <a:gd name="T22" fmla="*/ 0 w 2736"/>
              <a:gd name="T23" fmla="*/ 2740 h 3312"/>
              <a:gd name="T24" fmla="*/ 1001 w 2736"/>
              <a:gd name="T25" fmla="*/ 2740 h 3312"/>
              <a:gd name="T26" fmla="*/ 968 w 2736"/>
              <a:gd name="T27" fmla="*/ 2898 h 3312"/>
              <a:gd name="T28" fmla="*/ 1385 w 2736"/>
              <a:gd name="T29" fmla="*/ 3312 h 3312"/>
              <a:gd name="T30" fmla="*/ 1802 w 2736"/>
              <a:gd name="T31" fmla="*/ 2900 h 3312"/>
              <a:gd name="T32" fmla="*/ 1767 w 2736"/>
              <a:gd name="T33" fmla="*/ 2740 h 3312"/>
              <a:gd name="T34" fmla="*/ 2736 w 2736"/>
              <a:gd name="T35" fmla="*/ 2740 h 3312"/>
              <a:gd name="T36" fmla="*/ 2736 w 2736"/>
              <a:gd name="T37" fmla="*/ 1597 h 3312"/>
              <a:gd name="T38" fmla="*/ 2652 w 2736"/>
              <a:gd name="T39" fmla="*/ 2652 h 3312"/>
              <a:gd name="T40" fmla="*/ 1616 w 2736"/>
              <a:gd name="T41" fmla="*/ 2652 h 3312"/>
              <a:gd name="T42" fmla="*/ 1660 w 2736"/>
              <a:gd name="T43" fmla="*/ 2714 h 3312"/>
              <a:gd name="T44" fmla="*/ 1717 w 2736"/>
              <a:gd name="T45" fmla="*/ 2894 h 3312"/>
              <a:gd name="T46" fmla="*/ 1385 w 2736"/>
              <a:gd name="T47" fmla="*/ 3226 h 3312"/>
              <a:gd name="T48" fmla="*/ 1053 w 2736"/>
              <a:gd name="T49" fmla="*/ 2893 h 3312"/>
              <a:gd name="T50" fmla="*/ 1108 w 2736"/>
              <a:gd name="T51" fmla="*/ 2714 h 3312"/>
              <a:gd name="T52" fmla="*/ 1151 w 2736"/>
              <a:gd name="T53" fmla="*/ 2652 h 3312"/>
              <a:gd name="T54" fmla="*/ 84 w 2736"/>
              <a:gd name="T55" fmla="*/ 2652 h 3312"/>
              <a:gd name="T56" fmla="*/ 84 w 2736"/>
              <a:gd name="T57" fmla="*/ 664 h 3312"/>
              <a:gd name="T58" fmla="*/ 669 w 2736"/>
              <a:gd name="T59" fmla="*/ 88 h 3312"/>
              <a:gd name="T60" fmla="*/ 2652 w 2736"/>
              <a:gd name="T61" fmla="*/ 88 h 3312"/>
              <a:gd name="T62" fmla="*/ 2652 w 2736"/>
              <a:gd name="T63" fmla="*/ 989 h 3312"/>
              <a:gd name="T64" fmla="*/ 2479 w 2736"/>
              <a:gd name="T65" fmla="*/ 953 h 3312"/>
              <a:gd name="T66" fmla="*/ 2061 w 2736"/>
              <a:gd name="T67" fmla="*/ 1370 h 3312"/>
              <a:gd name="T68" fmla="*/ 2183 w 2736"/>
              <a:gd name="T69" fmla="*/ 1665 h 3312"/>
              <a:gd name="T70" fmla="*/ 2480 w 2736"/>
              <a:gd name="T71" fmla="*/ 1787 h 3312"/>
              <a:gd name="T72" fmla="*/ 2652 w 2736"/>
              <a:gd name="T73" fmla="*/ 1751 h 3312"/>
              <a:gd name="T74" fmla="*/ 2652 w 2736"/>
              <a:gd name="T75" fmla="*/ 2652 h 3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36" h="3312">
                <a:moveTo>
                  <a:pt x="2736" y="1597"/>
                </a:moveTo>
                <a:cubicBezTo>
                  <a:pt x="2668" y="1643"/>
                  <a:pt x="2668" y="1643"/>
                  <a:pt x="2668" y="1643"/>
                </a:cubicBezTo>
                <a:cubicBezTo>
                  <a:pt x="2612" y="1682"/>
                  <a:pt x="2546" y="1702"/>
                  <a:pt x="2478" y="1702"/>
                </a:cubicBezTo>
                <a:cubicBezTo>
                  <a:pt x="2389" y="1702"/>
                  <a:pt x="2306" y="1668"/>
                  <a:pt x="2243" y="1605"/>
                </a:cubicBezTo>
                <a:cubicBezTo>
                  <a:pt x="2180" y="1542"/>
                  <a:pt x="2145" y="1459"/>
                  <a:pt x="2145" y="1370"/>
                </a:cubicBezTo>
                <a:cubicBezTo>
                  <a:pt x="2145" y="1187"/>
                  <a:pt x="2294" y="1038"/>
                  <a:pt x="2477" y="1038"/>
                </a:cubicBezTo>
                <a:cubicBezTo>
                  <a:pt x="2544" y="1038"/>
                  <a:pt x="2610" y="1057"/>
                  <a:pt x="2665" y="1094"/>
                </a:cubicBezTo>
                <a:cubicBezTo>
                  <a:pt x="2736" y="1142"/>
                  <a:pt x="2736" y="1142"/>
                  <a:pt x="2736" y="1142"/>
                </a:cubicBezTo>
                <a:cubicBezTo>
                  <a:pt x="2736" y="0"/>
                  <a:pt x="2736" y="0"/>
                  <a:pt x="2736" y="0"/>
                </a:cubicBezTo>
                <a:cubicBezTo>
                  <a:pt x="669" y="0"/>
                  <a:pt x="669" y="0"/>
                  <a:pt x="669" y="0"/>
                </a:cubicBezTo>
                <a:cubicBezTo>
                  <a:pt x="302" y="0"/>
                  <a:pt x="0" y="298"/>
                  <a:pt x="0" y="664"/>
                </a:cubicBezTo>
                <a:cubicBezTo>
                  <a:pt x="0" y="2740"/>
                  <a:pt x="0" y="2740"/>
                  <a:pt x="0" y="2740"/>
                </a:cubicBezTo>
                <a:cubicBezTo>
                  <a:pt x="1001" y="2740"/>
                  <a:pt x="1001" y="2740"/>
                  <a:pt x="1001" y="2740"/>
                </a:cubicBezTo>
                <a:cubicBezTo>
                  <a:pt x="979" y="2780"/>
                  <a:pt x="968" y="2841"/>
                  <a:pt x="968" y="2898"/>
                </a:cubicBezTo>
                <a:cubicBezTo>
                  <a:pt x="968" y="3128"/>
                  <a:pt x="1155" y="3312"/>
                  <a:pt x="1385" y="3312"/>
                </a:cubicBezTo>
                <a:cubicBezTo>
                  <a:pt x="1615" y="3312"/>
                  <a:pt x="1802" y="3130"/>
                  <a:pt x="1802" y="2900"/>
                </a:cubicBezTo>
                <a:cubicBezTo>
                  <a:pt x="1802" y="2842"/>
                  <a:pt x="1790" y="2780"/>
                  <a:pt x="1767" y="2740"/>
                </a:cubicBezTo>
                <a:cubicBezTo>
                  <a:pt x="2736" y="2740"/>
                  <a:pt x="2736" y="2740"/>
                  <a:pt x="2736" y="2740"/>
                </a:cubicBezTo>
                <a:lnTo>
                  <a:pt x="2736" y="1597"/>
                </a:lnTo>
                <a:close/>
                <a:moveTo>
                  <a:pt x="2652" y="2652"/>
                </a:moveTo>
                <a:cubicBezTo>
                  <a:pt x="1616" y="2652"/>
                  <a:pt x="1616" y="2652"/>
                  <a:pt x="1616" y="2652"/>
                </a:cubicBezTo>
                <a:cubicBezTo>
                  <a:pt x="1660" y="2714"/>
                  <a:pt x="1660" y="2714"/>
                  <a:pt x="1660" y="2714"/>
                </a:cubicBezTo>
                <a:cubicBezTo>
                  <a:pt x="1698" y="2769"/>
                  <a:pt x="1717" y="2829"/>
                  <a:pt x="1717" y="2894"/>
                </a:cubicBezTo>
                <a:cubicBezTo>
                  <a:pt x="1717" y="3078"/>
                  <a:pt x="1568" y="3226"/>
                  <a:pt x="1385" y="3226"/>
                </a:cubicBezTo>
                <a:cubicBezTo>
                  <a:pt x="1202" y="3226"/>
                  <a:pt x="1053" y="3076"/>
                  <a:pt x="1053" y="2893"/>
                </a:cubicBezTo>
                <a:cubicBezTo>
                  <a:pt x="1053" y="2827"/>
                  <a:pt x="1072" y="2768"/>
                  <a:pt x="1108" y="2714"/>
                </a:cubicBezTo>
                <a:cubicBezTo>
                  <a:pt x="1151" y="2652"/>
                  <a:pt x="1151" y="2652"/>
                  <a:pt x="1151" y="2652"/>
                </a:cubicBezTo>
                <a:cubicBezTo>
                  <a:pt x="84" y="2652"/>
                  <a:pt x="84" y="2652"/>
                  <a:pt x="84" y="2652"/>
                </a:cubicBezTo>
                <a:cubicBezTo>
                  <a:pt x="84" y="664"/>
                  <a:pt x="84" y="664"/>
                  <a:pt x="84" y="664"/>
                </a:cubicBezTo>
                <a:cubicBezTo>
                  <a:pt x="84" y="344"/>
                  <a:pt x="349" y="88"/>
                  <a:pt x="669" y="88"/>
                </a:cubicBezTo>
                <a:cubicBezTo>
                  <a:pt x="2652" y="88"/>
                  <a:pt x="2652" y="88"/>
                  <a:pt x="2652" y="88"/>
                </a:cubicBezTo>
                <a:cubicBezTo>
                  <a:pt x="2652" y="989"/>
                  <a:pt x="2652" y="989"/>
                  <a:pt x="2652" y="989"/>
                </a:cubicBezTo>
                <a:cubicBezTo>
                  <a:pt x="2588" y="965"/>
                  <a:pt x="2539" y="953"/>
                  <a:pt x="2479" y="953"/>
                </a:cubicBezTo>
                <a:cubicBezTo>
                  <a:pt x="2249" y="953"/>
                  <a:pt x="2061" y="1140"/>
                  <a:pt x="2061" y="1370"/>
                </a:cubicBezTo>
                <a:cubicBezTo>
                  <a:pt x="2061" y="1481"/>
                  <a:pt x="2104" y="1586"/>
                  <a:pt x="2183" y="1665"/>
                </a:cubicBezTo>
                <a:cubicBezTo>
                  <a:pt x="2262" y="1744"/>
                  <a:pt x="2368" y="1787"/>
                  <a:pt x="2480" y="1787"/>
                </a:cubicBezTo>
                <a:cubicBezTo>
                  <a:pt x="2539" y="1787"/>
                  <a:pt x="2588" y="1775"/>
                  <a:pt x="2652" y="1751"/>
                </a:cubicBezTo>
                <a:lnTo>
                  <a:pt x="2652" y="26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Freeform 18"/>
          <p:cNvSpPr>
            <a:spLocks noEditPoints="1"/>
          </p:cNvSpPr>
          <p:nvPr/>
        </p:nvSpPr>
        <p:spPr bwMode="auto">
          <a:xfrm>
            <a:off x="12639375" y="3238154"/>
            <a:ext cx="631988" cy="632052"/>
          </a:xfrm>
          <a:custGeom>
            <a:avLst/>
            <a:gdLst>
              <a:gd name="T0" fmla="*/ 3616 w 4136"/>
              <a:gd name="T1" fmla="*/ 0 h 4136"/>
              <a:gd name="T2" fmla="*/ 0 w 4136"/>
              <a:gd name="T3" fmla="*/ 517 h 4136"/>
              <a:gd name="T4" fmla="*/ 517 w 4136"/>
              <a:gd name="T5" fmla="*/ 4136 h 4136"/>
              <a:gd name="T6" fmla="*/ 4136 w 4136"/>
              <a:gd name="T7" fmla="*/ 3616 h 4136"/>
              <a:gd name="T8" fmla="*/ 4028 w 4136"/>
              <a:gd name="T9" fmla="*/ 507 h 4136"/>
              <a:gd name="T10" fmla="*/ 3374 w 4136"/>
              <a:gd name="T11" fmla="*/ 2012 h 4136"/>
              <a:gd name="T12" fmla="*/ 3068 w 4136"/>
              <a:gd name="T13" fmla="*/ 1561 h 4136"/>
              <a:gd name="T14" fmla="*/ 2762 w 4136"/>
              <a:gd name="T15" fmla="*/ 2012 h 4136"/>
              <a:gd name="T16" fmla="*/ 2100 w 4136"/>
              <a:gd name="T17" fmla="*/ 1202 h 4136"/>
              <a:gd name="T18" fmla="*/ 1895 w 4136"/>
              <a:gd name="T19" fmla="*/ 1292 h 4136"/>
              <a:gd name="T20" fmla="*/ 1895 w 4136"/>
              <a:gd name="T21" fmla="*/ 803 h 4136"/>
              <a:gd name="T22" fmla="*/ 2100 w 4136"/>
              <a:gd name="T23" fmla="*/ 892 h 4136"/>
              <a:gd name="T24" fmla="*/ 3605 w 4136"/>
              <a:gd name="T25" fmla="*/ 84 h 4136"/>
              <a:gd name="T26" fmla="*/ 511 w 4136"/>
              <a:gd name="T27" fmla="*/ 84 h 4136"/>
              <a:gd name="T28" fmla="*/ 2012 w 4136"/>
              <a:gd name="T29" fmla="*/ 741 h 4136"/>
              <a:gd name="T30" fmla="*/ 1565 w 4136"/>
              <a:gd name="T31" fmla="*/ 1047 h 4136"/>
              <a:gd name="T32" fmla="*/ 2012 w 4136"/>
              <a:gd name="T33" fmla="*/ 1354 h 4136"/>
              <a:gd name="T34" fmla="*/ 1217 w 4136"/>
              <a:gd name="T35" fmla="*/ 2012 h 4136"/>
              <a:gd name="T36" fmla="*/ 1303 w 4136"/>
              <a:gd name="T37" fmla="*/ 2213 h 4136"/>
              <a:gd name="T38" fmla="*/ 815 w 4136"/>
              <a:gd name="T39" fmla="*/ 2212 h 4136"/>
              <a:gd name="T40" fmla="*/ 899 w 4136"/>
              <a:gd name="T41" fmla="*/ 2012 h 4136"/>
              <a:gd name="T42" fmla="*/ 84 w 4136"/>
              <a:gd name="T43" fmla="*/ 507 h 4136"/>
              <a:gd name="T44" fmla="*/ 84 w 4136"/>
              <a:gd name="T45" fmla="*/ 3601 h 4136"/>
              <a:gd name="T46" fmla="*/ 751 w 4136"/>
              <a:gd name="T47" fmla="*/ 2100 h 4136"/>
              <a:gd name="T48" fmla="*/ 1059 w 4136"/>
              <a:gd name="T49" fmla="*/ 2543 h 4136"/>
              <a:gd name="T50" fmla="*/ 1367 w 4136"/>
              <a:gd name="T51" fmla="*/ 2100 h 4136"/>
              <a:gd name="T52" fmla="*/ 2012 w 4136"/>
              <a:gd name="T53" fmla="*/ 2898 h 4136"/>
              <a:gd name="T54" fmla="*/ 2211 w 4136"/>
              <a:gd name="T55" fmla="*/ 2819 h 4136"/>
              <a:gd name="T56" fmla="*/ 2212 w 4136"/>
              <a:gd name="T57" fmla="*/ 3307 h 4136"/>
              <a:gd name="T58" fmla="*/ 2012 w 4136"/>
              <a:gd name="T59" fmla="*/ 3228 h 4136"/>
              <a:gd name="T60" fmla="*/ 511 w 4136"/>
              <a:gd name="T61" fmla="*/ 4028 h 4136"/>
              <a:gd name="T62" fmla="*/ 3605 w 4136"/>
              <a:gd name="T63" fmla="*/ 4028 h 4136"/>
              <a:gd name="T64" fmla="*/ 2100 w 4136"/>
              <a:gd name="T65" fmla="*/ 3373 h 4136"/>
              <a:gd name="T66" fmla="*/ 2541 w 4136"/>
              <a:gd name="T67" fmla="*/ 3063 h 4136"/>
              <a:gd name="T68" fmla="*/ 2100 w 4136"/>
              <a:gd name="T69" fmla="*/ 2753 h 4136"/>
              <a:gd name="T70" fmla="*/ 2915 w 4136"/>
              <a:gd name="T71" fmla="*/ 2100 h 4136"/>
              <a:gd name="T72" fmla="*/ 2824 w 4136"/>
              <a:gd name="T73" fmla="*/ 1891 h 4136"/>
              <a:gd name="T74" fmla="*/ 3313 w 4136"/>
              <a:gd name="T75" fmla="*/ 1890 h 4136"/>
              <a:gd name="T76" fmla="*/ 3222 w 4136"/>
              <a:gd name="T77" fmla="*/ 2100 h 4136"/>
              <a:gd name="T78" fmla="*/ 4028 w 4136"/>
              <a:gd name="T79" fmla="*/ 3601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36" h="4136">
                <a:moveTo>
                  <a:pt x="4136" y="517"/>
                </a:moveTo>
                <a:cubicBezTo>
                  <a:pt x="4136" y="231"/>
                  <a:pt x="3903" y="0"/>
                  <a:pt x="3616" y="0"/>
                </a:cubicBezTo>
                <a:cubicBezTo>
                  <a:pt x="517" y="0"/>
                  <a:pt x="517" y="0"/>
                  <a:pt x="517" y="0"/>
                </a:cubicBezTo>
                <a:cubicBezTo>
                  <a:pt x="231" y="0"/>
                  <a:pt x="0" y="231"/>
                  <a:pt x="0" y="517"/>
                </a:cubicBezTo>
                <a:cubicBezTo>
                  <a:pt x="0" y="3616"/>
                  <a:pt x="0" y="3616"/>
                  <a:pt x="0" y="3616"/>
                </a:cubicBezTo>
                <a:cubicBezTo>
                  <a:pt x="0" y="3903"/>
                  <a:pt x="231" y="4136"/>
                  <a:pt x="517" y="4136"/>
                </a:cubicBezTo>
                <a:cubicBezTo>
                  <a:pt x="3616" y="4136"/>
                  <a:pt x="3616" y="4136"/>
                  <a:pt x="3616" y="4136"/>
                </a:cubicBezTo>
                <a:cubicBezTo>
                  <a:pt x="3903" y="4136"/>
                  <a:pt x="4136" y="3903"/>
                  <a:pt x="4136" y="3616"/>
                </a:cubicBezTo>
                <a:lnTo>
                  <a:pt x="4136" y="517"/>
                </a:lnTo>
                <a:close/>
                <a:moveTo>
                  <a:pt x="4028" y="507"/>
                </a:moveTo>
                <a:cubicBezTo>
                  <a:pt x="4028" y="2012"/>
                  <a:pt x="4028" y="2012"/>
                  <a:pt x="4028" y="2012"/>
                </a:cubicBezTo>
                <a:cubicBezTo>
                  <a:pt x="3374" y="2012"/>
                  <a:pt x="3374" y="2012"/>
                  <a:pt x="3374" y="2012"/>
                </a:cubicBezTo>
                <a:cubicBezTo>
                  <a:pt x="3390" y="1972"/>
                  <a:pt x="3397" y="1932"/>
                  <a:pt x="3397" y="1890"/>
                </a:cubicBezTo>
                <a:cubicBezTo>
                  <a:pt x="3397" y="1708"/>
                  <a:pt x="3250" y="1561"/>
                  <a:pt x="3068" y="1561"/>
                </a:cubicBezTo>
                <a:cubicBezTo>
                  <a:pt x="2887" y="1561"/>
                  <a:pt x="2739" y="1708"/>
                  <a:pt x="2739" y="1890"/>
                </a:cubicBezTo>
                <a:cubicBezTo>
                  <a:pt x="2739" y="1932"/>
                  <a:pt x="2747" y="1972"/>
                  <a:pt x="2762" y="2012"/>
                </a:cubicBezTo>
                <a:cubicBezTo>
                  <a:pt x="2100" y="2012"/>
                  <a:pt x="2100" y="2012"/>
                  <a:pt x="2100" y="2012"/>
                </a:cubicBezTo>
                <a:cubicBezTo>
                  <a:pt x="2100" y="1202"/>
                  <a:pt x="2100" y="1202"/>
                  <a:pt x="2100" y="1202"/>
                </a:cubicBezTo>
                <a:cubicBezTo>
                  <a:pt x="2034" y="1248"/>
                  <a:pt x="2034" y="1248"/>
                  <a:pt x="2034" y="1248"/>
                </a:cubicBezTo>
                <a:cubicBezTo>
                  <a:pt x="1993" y="1277"/>
                  <a:pt x="1945" y="1292"/>
                  <a:pt x="1895" y="1292"/>
                </a:cubicBezTo>
                <a:cubicBezTo>
                  <a:pt x="1760" y="1292"/>
                  <a:pt x="1651" y="1182"/>
                  <a:pt x="1651" y="1047"/>
                </a:cubicBezTo>
                <a:cubicBezTo>
                  <a:pt x="1651" y="912"/>
                  <a:pt x="1761" y="803"/>
                  <a:pt x="1895" y="803"/>
                </a:cubicBezTo>
                <a:cubicBezTo>
                  <a:pt x="1944" y="803"/>
                  <a:pt x="1991" y="817"/>
                  <a:pt x="2031" y="844"/>
                </a:cubicBezTo>
                <a:cubicBezTo>
                  <a:pt x="2100" y="892"/>
                  <a:pt x="2100" y="892"/>
                  <a:pt x="2100" y="892"/>
                </a:cubicBezTo>
                <a:cubicBezTo>
                  <a:pt x="2100" y="84"/>
                  <a:pt x="2100" y="84"/>
                  <a:pt x="2100" y="84"/>
                </a:cubicBezTo>
                <a:cubicBezTo>
                  <a:pt x="3605" y="84"/>
                  <a:pt x="3605" y="84"/>
                  <a:pt x="3605" y="84"/>
                </a:cubicBezTo>
                <a:cubicBezTo>
                  <a:pt x="3845" y="84"/>
                  <a:pt x="4028" y="268"/>
                  <a:pt x="4028" y="507"/>
                </a:cubicBezTo>
                <a:close/>
                <a:moveTo>
                  <a:pt x="511" y="84"/>
                </a:moveTo>
                <a:cubicBezTo>
                  <a:pt x="2012" y="84"/>
                  <a:pt x="2012" y="84"/>
                  <a:pt x="2012" y="84"/>
                </a:cubicBezTo>
                <a:cubicBezTo>
                  <a:pt x="2012" y="741"/>
                  <a:pt x="2012" y="741"/>
                  <a:pt x="2012" y="741"/>
                </a:cubicBezTo>
                <a:cubicBezTo>
                  <a:pt x="1972" y="726"/>
                  <a:pt x="1935" y="718"/>
                  <a:pt x="1893" y="718"/>
                </a:cubicBezTo>
                <a:cubicBezTo>
                  <a:pt x="1712" y="718"/>
                  <a:pt x="1565" y="866"/>
                  <a:pt x="1565" y="1047"/>
                </a:cubicBezTo>
                <a:cubicBezTo>
                  <a:pt x="1565" y="1229"/>
                  <a:pt x="1711" y="1376"/>
                  <a:pt x="1893" y="1376"/>
                </a:cubicBezTo>
                <a:cubicBezTo>
                  <a:pt x="1935" y="1376"/>
                  <a:pt x="1972" y="1369"/>
                  <a:pt x="2012" y="1354"/>
                </a:cubicBezTo>
                <a:cubicBezTo>
                  <a:pt x="2012" y="2012"/>
                  <a:pt x="2012" y="2012"/>
                  <a:pt x="2012" y="2012"/>
                </a:cubicBezTo>
                <a:cubicBezTo>
                  <a:pt x="1217" y="2012"/>
                  <a:pt x="1217" y="2012"/>
                  <a:pt x="1217" y="2012"/>
                </a:cubicBezTo>
                <a:cubicBezTo>
                  <a:pt x="1262" y="2078"/>
                  <a:pt x="1262" y="2078"/>
                  <a:pt x="1262" y="2078"/>
                </a:cubicBezTo>
                <a:cubicBezTo>
                  <a:pt x="1289" y="2119"/>
                  <a:pt x="1303" y="2164"/>
                  <a:pt x="1303" y="2213"/>
                </a:cubicBezTo>
                <a:cubicBezTo>
                  <a:pt x="1303" y="2347"/>
                  <a:pt x="1194" y="2457"/>
                  <a:pt x="1059" y="2457"/>
                </a:cubicBezTo>
                <a:cubicBezTo>
                  <a:pt x="924" y="2457"/>
                  <a:pt x="815" y="2347"/>
                  <a:pt x="815" y="2212"/>
                </a:cubicBezTo>
                <a:cubicBezTo>
                  <a:pt x="815" y="2164"/>
                  <a:pt x="829" y="2118"/>
                  <a:pt x="855" y="2078"/>
                </a:cubicBezTo>
                <a:cubicBezTo>
                  <a:pt x="899" y="2012"/>
                  <a:pt x="899" y="2012"/>
                  <a:pt x="899" y="2012"/>
                </a:cubicBezTo>
                <a:cubicBezTo>
                  <a:pt x="84" y="2012"/>
                  <a:pt x="84" y="2012"/>
                  <a:pt x="84" y="2012"/>
                </a:cubicBezTo>
                <a:cubicBezTo>
                  <a:pt x="84" y="507"/>
                  <a:pt x="84" y="507"/>
                  <a:pt x="84" y="507"/>
                </a:cubicBezTo>
                <a:cubicBezTo>
                  <a:pt x="84" y="268"/>
                  <a:pt x="272" y="84"/>
                  <a:pt x="511" y="84"/>
                </a:cubicBezTo>
                <a:close/>
                <a:moveTo>
                  <a:pt x="84" y="3601"/>
                </a:moveTo>
                <a:cubicBezTo>
                  <a:pt x="84" y="2100"/>
                  <a:pt x="84" y="2100"/>
                  <a:pt x="84" y="2100"/>
                </a:cubicBezTo>
                <a:cubicBezTo>
                  <a:pt x="751" y="2100"/>
                  <a:pt x="751" y="2100"/>
                  <a:pt x="751" y="2100"/>
                </a:cubicBezTo>
                <a:cubicBezTo>
                  <a:pt x="737" y="2140"/>
                  <a:pt x="730" y="2174"/>
                  <a:pt x="730" y="2214"/>
                </a:cubicBezTo>
                <a:cubicBezTo>
                  <a:pt x="730" y="2396"/>
                  <a:pt x="878" y="2543"/>
                  <a:pt x="1059" y="2543"/>
                </a:cubicBezTo>
                <a:cubicBezTo>
                  <a:pt x="1241" y="2543"/>
                  <a:pt x="1388" y="2396"/>
                  <a:pt x="1388" y="2215"/>
                </a:cubicBezTo>
                <a:cubicBezTo>
                  <a:pt x="1388" y="2174"/>
                  <a:pt x="1381" y="2140"/>
                  <a:pt x="1367" y="2100"/>
                </a:cubicBezTo>
                <a:cubicBezTo>
                  <a:pt x="2012" y="2100"/>
                  <a:pt x="2012" y="2100"/>
                  <a:pt x="2012" y="2100"/>
                </a:cubicBezTo>
                <a:cubicBezTo>
                  <a:pt x="2012" y="2898"/>
                  <a:pt x="2012" y="2898"/>
                  <a:pt x="2012" y="2898"/>
                </a:cubicBezTo>
                <a:cubicBezTo>
                  <a:pt x="2079" y="2857"/>
                  <a:pt x="2079" y="2857"/>
                  <a:pt x="2079" y="2857"/>
                </a:cubicBezTo>
                <a:cubicBezTo>
                  <a:pt x="2118" y="2832"/>
                  <a:pt x="2164" y="2819"/>
                  <a:pt x="2211" y="2819"/>
                </a:cubicBezTo>
                <a:cubicBezTo>
                  <a:pt x="2346" y="2819"/>
                  <a:pt x="2456" y="2928"/>
                  <a:pt x="2456" y="3063"/>
                </a:cubicBezTo>
                <a:cubicBezTo>
                  <a:pt x="2456" y="3198"/>
                  <a:pt x="2347" y="3307"/>
                  <a:pt x="2212" y="3307"/>
                </a:cubicBezTo>
                <a:cubicBezTo>
                  <a:pt x="2165" y="3307"/>
                  <a:pt x="2118" y="3294"/>
                  <a:pt x="2079" y="3269"/>
                </a:cubicBezTo>
                <a:cubicBezTo>
                  <a:pt x="2012" y="3228"/>
                  <a:pt x="2012" y="3228"/>
                  <a:pt x="2012" y="3228"/>
                </a:cubicBezTo>
                <a:cubicBezTo>
                  <a:pt x="2012" y="4028"/>
                  <a:pt x="2012" y="4028"/>
                  <a:pt x="2012" y="4028"/>
                </a:cubicBezTo>
                <a:cubicBezTo>
                  <a:pt x="511" y="4028"/>
                  <a:pt x="511" y="4028"/>
                  <a:pt x="511" y="4028"/>
                </a:cubicBezTo>
                <a:cubicBezTo>
                  <a:pt x="272" y="4028"/>
                  <a:pt x="84" y="3841"/>
                  <a:pt x="84" y="3601"/>
                </a:cubicBezTo>
                <a:close/>
                <a:moveTo>
                  <a:pt x="3605" y="4028"/>
                </a:moveTo>
                <a:cubicBezTo>
                  <a:pt x="2100" y="4028"/>
                  <a:pt x="2100" y="4028"/>
                  <a:pt x="2100" y="4028"/>
                </a:cubicBezTo>
                <a:cubicBezTo>
                  <a:pt x="2100" y="3373"/>
                  <a:pt x="2100" y="3373"/>
                  <a:pt x="2100" y="3373"/>
                </a:cubicBezTo>
                <a:cubicBezTo>
                  <a:pt x="2140" y="3386"/>
                  <a:pt x="2173" y="3392"/>
                  <a:pt x="2212" y="3392"/>
                </a:cubicBezTo>
                <a:cubicBezTo>
                  <a:pt x="2393" y="3392"/>
                  <a:pt x="2541" y="3244"/>
                  <a:pt x="2541" y="3063"/>
                </a:cubicBezTo>
                <a:cubicBezTo>
                  <a:pt x="2541" y="2881"/>
                  <a:pt x="2393" y="2734"/>
                  <a:pt x="2212" y="2734"/>
                </a:cubicBezTo>
                <a:cubicBezTo>
                  <a:pt x="2173" y="2734"/>
                  <a:pt x="2140" y="2740"/>
                  <a:pt x="2100" y="2753"/>
                </a:cubicBezTo>
                <a:cubicBezTo>
                  <a:pt x="2100" y="2100"/>
                  <a:pt x="2100" y="2100"/>
                  <a:pt x="2100" y="2100"/>
                </a:cubicBezTo>
                <a:cubicBezTo>
                  <a:pt x="2915" y="2100"/>
                  <a:pt x="2915" y="2100"/>
                  <a:pt x="2915" y="2100"/>
                </a:cubicBezTo>
                <a:cubicBezTo>
                  <a:pt x="2868" y="2032"/>
                  <a:pt x="2868" y="2032"/>
                  <a:pt x="2868" y="2032"/>
                </a:cubicBezTo>
                <a:cubicBezTo>
                  <a:pt x="2839" y="1990"/>
                  <a:pt x="2824" y="1941"/>
                  <a:pt x="2824" y="1891"/>
                </a:cubicBezTo>
                <a:cubicBezTo>
                  <a:pt x="2824" y="1756"/>
                  <a:pt x="2934" y="1646"/>
                  <a:pt x="3068" y="1646"/>
                </a:cubicBezTo>
                <a:cubicBezTo>
                  <a:pt x="3203" y="1646"/>
                  <a:pt x="3313" y="1755"/>
                  <a:pt x="3313" y="1890"/>
                </a:cubicBezTo>
                <a:cubicBezTo>
                  <a:pt x="3313" y="1941"/>
                  <a:pt x="3297" y="1991"/>
                  <a:pt x="3269" y="2032"/>
                </a:cubicBezTo>
                <a:cubicBezTo>
                  <a:pt x="3222" y="2100"/>
                  <a:pt x="3222" y="2100"/>
                  <a:pt x="3222" y="2100"/>
                </a:cubicBezTo>
                <a:cubicBezTo>
                  <a:pt x="4028" y="2100"/>
                  <a:pt x="4028" y="2100"/>
                  <a:pt x="4028" y="2100"/>
                </a:cubicBezTo>
                <a:cubicBezTo>
                  <a:pt x="4028" y="3601"/>
                  <a:pt x="4028" y="3601"/>
                  <a:pt x="4028" y="3601"/>
                </a:cubicBezTo>
                <a:cubicBezTo>
                  <a:pt x="4028" y="3841"/>
                  <a:pt x="3845" y="4028"/>
                  <a:pt x="3605" y="40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Freeform 19"/>
          <p:cNvSpPr>
            <a:spLocks noEditPoints="1"/>
          </p:cNvSpPr>
          <p:nvPr/>
        </p:nvSpPr>
        <p:spPr bwMode="auto">
          <a:xfrm>
            <a:off x="10720061" y="3238154"/>
            <a:ext cx="631988" cy="629012"/>
          </a:xfrm>
          <a:custGeom>
            <a:avLst/>
            <a:gdLst>
              <a:gd name="T0" fmla="*/ 520 w 4136"/>
              <a:gd name="T1" fmla="*/ 0 h 4116"/>
              <a:gd name="T2" fmla="*/ 0 w 4136"/>
              <a:gd name="T3" fmla="*/ 2100 h 4116"/>
              <a:gd name="T4" fmla="*/ 739 w 4136"/>
              <a:gd name="T5" fmla="*/ 2214 h 4116"/>
              <a:gd name="T6" fmla="*/ 1397 w 4136"/>
              <a:gd name="T7" fmla="*/ 2215 h 4116"/>
              <a:gd name="T8" fmla="*/ 2036 w 4136"/>
              <a:gd name="T9" fmla="*/ 2100 h 4116"/>
              <a:gd name="T10" fmla="*/ 2096 w 4136"/>
              <a:gd name="T11" fmla="*/ 2857 h 4116"/>
              <a:gd name="T12" fmla="*/ 2467 w 4136"/>
              <a:gd name="T13" fmla="*/ 3063 h 4116"/>
              <a:gd name="T14" fmla="*/ 2096 w 4136"/>
              <a:gd name="T15" fmla="*/ 3269 h 4116"/>
              <a:gd name="T16" fmla="*/ 2036 w 4136"/>
              <a:gd name="T17" fmla="*/ 4116 h 4116"/>
              <a:gd name="T18" fmla="*/ 4136 w 4136"/>
              <a:gd name="T19" fmla="*/ 3601 h 4116"/>
              <a:gd name="T20" fmla="*/ 3614 w 4136"/>
              <a:gd name="T21" fmla="*/ 0 h 4116"/>
              <a:gd name="T22" fmla="*/ 4052 w 4136"/>
              <a:gd name="T23" fmla="*/ 2012 h 4116"/>
              <a:gd name="T24" fmla="*/ 3407 w 4136"/>
              <a:gd name="T25" fmla="*/ 1890 h 4116"/>
              <a:gd name="T26" fmla="*/ 2748 w 4136"/>
              <a:gd name="T27" fmla="*/ 1890 h 4116"/>
              <a:gd name="T28" fmla="*/ 2120 w 4136"/>
              <a:gd name="T29" fmla="*/ 2012 h 4116"/>
              <a:gd name="T30" fmla="*/ 2048 w 4136"/>
              <a:gd name="T31" fmla="*/ 1248 h 4116"/>
              <a:gd name="T32" fmla="*/ 1661 w 4136"/>
              <a:gd name="T33" fmla="*/ 1047 h 4116"/>
              <a:gd name="T34" fmla="*/ 2046 w 4136"/>
              <a:gd name="T35" fmla="*/ 844 h 4116"/>
              <a:gd name="T36" fmla="*/ 2120 w 4136"/>
              <a:gd name="T37" fmla="*/ 84 h 4116"/>
              <a:gd name="T38" fmla="*/ 4052 w 4136"/>
              <a:gd name="T39" fmla="*/ 507 h 4116"/>
              <a:gd name="T40" fmla="*/ 1271 w 4136"/>
              <a:gd name="T41" fmla="*/ 2078 h 4116"/>
              <a:gd name="T42" fmla="*/ 1068 w 4136"/>
              <a:gd name="T43" fmla="*/ 2457 h 4116"/>
              <a:gd name="T44" fmla="*/ 864 w 4136"/>
              <a:gd name="T45" fmla="*/ 2078 h 4116"/>
              <a:gd name="T46" fmla="*/ 84 w 4136"/>
              <a:gd name="T47" fmla="*/ 2012 h 4116"/>
              <a:gd name="T48" fmla="*/ 520 w 4136"/>
              <a:gd name="T49" fmla="*/ 84 h 4116"/>
              <a:gd name="T50" fmla="*/ 2036 w 4136"/>
              <a:gd name="T51" fmla="*/ 741 h 4116"/>
              <a:gd name="T52" fmla="*/ 1578 w 4136"/>
              <a:gd name="T53" fmla="*/ 1047 h 4116"/>
              <a:gd name="T54" fmla="*/ 2036 w 4136"/>
              <a:gd name="T55" fmla="*/ 1354 h 4116"/>
              <a:gd name="T56" fmla="*/ 1226 w 4136"/>
              <a:gd name="T57" fmla="*/ 2012 h 4116"/>
              <a:gd name="T58" fmla="*/ 2120 w 4136"/>
              <a:gd name="T59" fmla="*/ 4028 h 4116"/>
              <a:gd name="T60" fmla="*/ 2226 w 4136"/>
              <a:gd name="T61" fmla="*/ 3392 h 4116"/>
              <a:gd name="T62" fmla="*/ 2227 w 4136"/>
              <a:gd name="T63" fmla="*/ 2734 h 4116"/>
              <a:gd name="T64" fmla="*/ 2120 w 4136"/>
              <a:gd name="T65" fmla="*/ 2100 h 4116"/>
              <a:gd name="T66" fmla="*/ 2877 w 4136"/>
              <a:gd name="T67" fmla="*/ 2032 h 4116"/>
              <a:gd name="T68" fmla="*/ 3077 w 4136"/>
              <a:gd name="T69" fmla="*/ 1646 h 4116"/>
              <a:gd name="T70" fmla="*/ 3278 w 4136"/>
              <a:gd name="T71" fmla="*/ 2032 h 4116"/>
              <a:gd name="T72" fmla="*/ 4052 w 4136"/>
              <a:gd name="T73" fmla="*/ 2100 h 4116"/>
              <a:gd name="T74" fmla="*/ 3614 w 4136"/>
              <a:gd name="T75" fmla="*/ 4028 h 4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36" h="4116">
                <a:moveTo>
                  <a:pt x="3614" y="0"/>
                </a:moveTo>
                <a:cubicBezTo>
                  <a:pt x="520" y="0"/>
                  <a:pt x="520" y="0"/>
                  <a:pt x="520" y="0"/>
                </a:cubicBezTo>
                <a:cubicBezTo>
                  <a:pt x="234" y="0"/>
                  <a:pt x="0" y="221"/>
                  <a:pt x="0" y="507"/>
                </a:cubicBezTo>
                <a:cubicBezTo>
                  <a:pt x="0" y="2100"/>
                  <a:pt x="0" y="2100"/>
                  <a:pt x="0" y="2100"/>
                </a:cubicBezTo>
                <a:cubicBezTo>
                  <a:pt x="760" y="2100"/>
                  <a:pt x="760" y="2100"/>
                  <a:pt x="760" y="2100"/>
                </a:cubicBezTo>
                <a:cubicBezTo>
                  <a:pt x="746" y="2140"/>
                  <a:pt x="739" y="2174"/>
                  <a:pt x="739" y="2214"/>
                </a:cubicBezTo>
                <a:cubicBezTo>
                  <a:pt x="739" y="2396"/>
                  <a:pt x="887" y="2543"/>
                  <a:pt x="1068" y="2543"/>
                </a:cubicBezTo>
                <a:cubicBezTo>
                  <a:pt x="1250" y="2543"/>
                  <a:pt x="1397" y="2396"/>
                  <a:pt x="1397" y="2215"/>
                </a:cubicBezTo>
                <a:cubicBezTo>
                  <a:pt x="1397" y="2174"/>
                  <a:pt x="1390" y="2140"/>
                  <a:pt x="1376" y="2100"/>
                </a:cubicBezTo>
                <a:cubicBezTo>
                  <a:pt x="2036" y="2100"/>
                  <a:pt x="2036" y="2100"/>
                  <a:pt x="2036" y="2100"/>
                </a:cubicBezTo>
                <a:cubicBezTo>
                  <a:pt x="2036" y="2898"/>
                  <a:pt x="2036" y="2898"/>
                  <a:pt x="2036" y="2898"/>
                </a:cubicBezTo>
                <a:cubicBezTo>
                  <a:pt x="2096" y="2857"/>
                  <a:pt x="2096" y="2857"/>
                  <a:pt x="2096" y="2857"/>
                </a:cubicBezTo>
                <a:cubicBezTo>
                  <a:pt x="2135" y="2832"/>
                  <a:pt x="2177" y="2819"/>
                  <a:pt x="2224" y="2819"/>
                </a:cubicBezTo>
                <a:cubicBezTo>
                  <a:pt x="2359" y="2819"/>
                  <a:pt x="2467" y="2928"/>
                  <a:pt x="2467" y="3063"/>
                </a:cubicBezTo>
                <a:cubicBezTo>
                  <a:pt x="2467" y="3198"/>
                  <a:pt x="2357" y="3307"/>
                  <a:pt x="2222" y="3307"/>
                </a:cubicBezTo>
                <a:cubicBezTo>
                  <a:pt x="2175" y="3307"/>
                  <a:pt x="2135" y="3294"/>
                  <a:pt x="2096" y="3269"/>
                </a:cubicBezTo>
                <a:cubicBezTo>
                  <a:pt x="2036" y="3228"/>
                  <a:pt x="2036" y="3228"/>
                  <a:pt x="2036" y="3228"/>
                </a:cubicBezTo>
                <a:cubicBezTo>
                  <a:pt x="2036" y="4116"/>
                  <a:pt x="2036" y="4116"/>
                  <a:pt x="2036" y="4116"/>
                </a:cubicBezTo>
                <a:cubicBezTo>
                  <a:pt x="3614" y="4116"/>
                  <a:pt x="3614" y="4116"/>
                  <a:pt x="3614" y="4116"/>
                </a:cubicBezTo>
                <a:cubicBezTo>
                  <a:pt x="3901" y="4116"/>
                  <a:pt x="4136" y="3887"/>
                  <a:pt x="4136" y="3601"/>
                </a:cubicBezTo>
                <a:cubicBezTo>
                  <a:pt x="4136" y="507"/>
                  <a:pt x="4136" y="507"/>
                  <a:pt x="4136" y="507"/>
                </a:cubicBezTo>
                <a:cubicBezTo>
                  <a:pt x="4136" y="221"/>
                  <a:pt x="3901" y="0"/>
                  <a:pt x="3614" y="0"/>
                </a:cubicBezTo>
                <a:close/>
                <a:moveTo>
                  <a:pt x="4052" y="507"/>
                </a:moveTo>
                <a:cubicBezTo>
                  <a:pt x="4052" y="2012"/>
                  <a:pt x="4052" y="2012"/>
                  <a:pt x="4052" y="2012"/>
                </a:cubicBezTo>
                <a:cubicBezTo>
                  <a:pt x="3383" y="2012"/>
                  <a:pt x="3383" y="2012"/>
                  <a:pt x="3383" y="2012"/>
                </a:cubicBezTo>
                <a:cubicBezTo>
                  <a:pt x="3399" y="1972"/>
                  <a:pt x="3407" y="1932"/>
                  <a:pt x="3407" y="1890"/>
                </a:cubicBezTo>
                <a:cubicBezTo>
                  <a:pt x="3407" y="1708"/>
                  <a:pt x="3259" y="1561"/>
                  <a:pt x="3077" y="1561"/>
                </a:cubicBezTo>
                <a:cubicBezTo>
                  <a:pt x="2896" y="1561"/>
                  <a:pt x="2748" y="1708"/>
                  <a:pt x="2748" y="1890"/>
                </a:cubicBezTo>
                <a:cubicBezTo>
                  <a:pt x="2748" y="1932"/>
                  <a:pt x="2756" y="1972"/>
                  <a:pt x="2771" y="2012"/>
                </a:cubicBezTo>
                <a:cubicBezTo>
                  <a:pt x="2120" y="2012"/>
                  <a:pt x="2120" y="2012"/>
                  <a:pt x="2120" y="2012"/>
                </a:cubicBezTo>
                <a:cubicBezTo>
                  <a:pt x="2120" y="1202"/>
                  <a:pt x="2120" y="1202"/>
                  <a:pt x="2120" y="1202"/>
                </a:cubicBezTo>
                <a:cubicBezTo>
                  <a:pt x="2048" y="1248"/>
                  <a:pt x="2048" y="1248"/>
                  <a:pt x="2048" y="1248"/>
                </a:cubicBezTo>
                <a:cubicBezTo>
                  <a:pt x="2007" y="1277"/>
                  <a:pt x="1957" y="1292"/>
                  <a:pt x="1907" y="1292"/>
                </a:cubicBezTo>
                <a:cubicBezTo>
                  <a:pt x="1772" y="1292"/>
                  <a:pt x="1661" y="1182"/>
                  <a:pt x="1661" y="1047"/>
                </a:cubicBezTo>
                <a:cubicBezTo>
                  <a:pt x="1661" y="912"/>
                  <a:pt x="1770" y="803"/>
                  <a:pt x="1905" y="803"/>
                </a:cubicBezTo>
                <a:cubicBezTo>
                  <a:pt x="1954" y="803"/>
                  <a:pt x="2006" y="817"/>
                  <a:pt x="2046" y="844"/>
                </a:cubicBezTo>
                <a:cubicBezTo>
                  <a:pt x="2120" y="892"/>
                  <a:pt x="2120" y="892"/>
                  <a:pt x="2120" y="892"/>
                </a:cubicBezTo>
                <a:cubicBezTo>
                  <a:pt x="2120" y="84"/>
                  <a:pt x="2120" y="84"/>
                  <a:pt x="2120" y="84"/>
                </a:cubicBezTo>
                <a:cubicBezTo>
                  <a:pt x="3614" y="84"/>
                  <a:pt x="3614" y="84"/>
                  <a:pt x="3614" y="84"/>
                </a:cubicBezTo>
                <a:cubicBezTo>
                  <a:pt x="3854" y="84"/>
                  <a:pt x="4052" y="268"/>
                  <a:pt x="4052" y="507"/>
                </a:cubicBezTo>
                <a:close/>
                <a:moveTo>
                  <a:pt x="1226" y="2012"/>
                </a:moveTo>
                <a:cubicBezTo>
                  <a:pt x="1271" y="2078"/>
                  <a:pt x="1271" y="2078"/>
                  <a:pt x="1271" y="2078"/>
                </a:cubicBezTo>
                <a:cubicBezTo>
                  <a:pt x="1298" y="2119"/>
                  <a:pt x="1313" y="2164"/>
                  <a:pt x="1313" y="2213"/>
                </a:cubicBezTo>
                <a:cubicBezTo>
                  <a:pt x="1313" y="2347"/>
                  <a:pt x="1203" y="2457"/>
                  <a:pt x="1068" y="2457"/>
                </a:cubicBezTo>
                <a:cubicBezTo>
                  <a:pt x="933" y="2457"/>
                  <a:pt x="824" y="2347"/>
                  <a:pt x="824" y="2212"/>
                </a:cubicBezTo>
                <a:cubicBezTo>
                  <a:pt x="824" y="2164"/>
                  <a:pt x="838" y="2118"/>
                  <a:pt x="864" y="2078"/>
                </a:cubicBezTo>
                <a:cubicBezTo>
                  <a:pt x="908" y="2012"/>
                  <a:pt x="908" y="2012"/>
                  <a:pt x="908" y="2012"/>
                </a:cubicBezTo>
                <a:cubicBezTo>
                  <a:pt x="84" y="2012"/>
                  <a:pt x="84" y="2012"/>
                  <a:pt x="84" y="2012"/>
                </a:cubicBezTo>
                <a:cubicBezTo>
                  <a:pt x="84" y="507"/>
                  <a:pt x="84" y="507"/>
                  <a:pt x="84" y="507"/>
                </a:cubicBezTo>
                <a:cubicBezTo>
                  <a:pt x="84" y="268"/>
                  <a:pt x="281" y="84"/>
                  <a:pt x="520" y="84"/>
                </a:cubicBezTo>
                <a:cubicBezTo>
                  <a:pt x="2036" y="84"/>
                  <a:pt x="2036" y="84"/>
                  <a:pt x="2036" y="84"/>
                </a:cubicBezTo>
                <a:cubicBezTo>
                  <a:pt x="2036" y="741"/>
                  <a:pt x="2036" y="741"/>
                  <a:pt x="2036" y="741"/>
                </a:cubicBezTo>
                <a:cubicBezTo>
                  <a:pt x="1992" y="726"/>
                  <a:pt x="1952" y="718"/>
                  <a:pt x="1910" y="718"/>
                </a:cubicBezTo>
                <a:cubicBezTo>
                  <a:pt x="1728" y="718"/>
                  <a:pt x="1578" y="866"/>
                  <a:pt x="1578" y="1047"/>
                </a:cubicBezTo>
                <a:cubicBezTo>
                  <a:pt x="1578" y="1229"/>
                  <a:pt x="1730" y="1376"/>
                  <a:pt x="1911" y="1376"/>
                </a:cubicBezTo>
                <a:cubicBezTo>
                  <a:pt x="1953" y="1376"/>
                  <a:pt x="1992" y="1369"/>
                  <a:pt x="2036" y="1354"/>
                </a:cubicBezTo>
                <a:cubicBezTo>
                  <a:pt x="2036" y="2012"/>
                  <a:pt x="2036" y="2012"/>
                  <a:pt x="2036" y="2012"/>
                </a:cubicBezTo>
                <a:lnTo>
                  <a:pt x="1226" y="2012"/>
                </a:lnTo>
                <a:close/>
                <a:moveTo>
                  <a:pt x="3614" y="4028"/>
                </a:moveTo>
                <a:cubicBezTo>
                  <a:pt x="2120" y="4028"/>
                  <a:pt x="2120" y="4028"/>
                  <a:pt x="2120" y="4028"/>
                </a:cubicBezTo>
                <a:cubicBezTo>
                  <a:pt x="2120" y="3373"/>
                  <a:pt x="2120" y="3373"/>
                  <a:pt x="2120" y="3373"/>
                </a:cubicBezTo>
                <a:cubicBezTo>
                  <a:pt x="2140" y="3386"/>
                  <a:pt x="2188" y="3392"/>
                  <a:pt x="2226" y="3392"/>
                </a:cubicBezTo>
                <a:cubicBezTo>
                  <a:pt x="2408" y="3392"/>
                  <a:pt x="2553" y="3244"/>
                  <a:pt x="2553" y="3063"/>
                </a:cubicBezTo>
                <a:cubicBezTo>
                  <a:pt x="2553" y="2881"/>
                  <a:pt x="2409" y="2734"/>
                  <a:pt x="2227" y="2734"/>
                </a:cubicBezTo>
                <a:cubicBezTo>
                  <a:pt x="2189" y="2734"/>
                  <a:pt x="2140" y="2740"/>
                  <a:pt x="2120" y="2753"/>
                </a:cubicBezTo>
                <a:cubicBezTo>
                  <a:pt x="2120" y="2100"/>
                  <a:pt x="2120" y="2100"/>
                  <a:pt x="2120" y="2100"/>
                </a:cubicBezTo>
                <a:cubicBezTo>
                  <a:pt x="2924" y="2100"/>
                  <a:pt x="2924" y="2100"/>
                  <a:pt x="2924" y="2100"/>
                </a:cubicBezTo>
                <a:cubicBezTo>
                  <a:pt x="2877" y="2032"/>
                  <a:pt x="2877" y="2032"/>
                  <a:pt x="2877" y="2032"/>
                </a:cubicBezTo>
                <a:cubicBezTo>
                  <a:pt x="2848" y="1990"/>
                  <a:pt x="2833" y="1941"/>
                  <a:pt x="2833" y="1891"/>
                </a:cubicBezTo>
                <a:cubicBezTo>
                  <a:pt x="2833" y="1756"/>
                  <a:pt x="2943" y="1646"/>
                  <a:pt x="3077" y="1646"/>
                </a:cubicBezTo>
                <a:cubicBezTo>
                  <a:pt x="3212" y="1646"/>
                  <a:pt x="3322" y="1755"/>
                  <a:pt x="3322" y="1890"/>
                </a:cubicBezTo>
                <a:cubicBezTo>
                  <a:pt x="3322" y="1941"/>
                  <a:pt x="3306" y="1991"/>
                  <a:pt x="3278" y="2032"/>
                </a:cubicBezTo>
                <a:cubicBezTo>
                  <a:pt x="3231" y="2100"/>
                  <a:pt x="3231" y="2100"/>
                  <a:pt x="3231" y="2100"/>
                </a:cubicBezTo>
                <a:cubicBezTo>
                  <a:pt x="4052" y="2100"/>
                  <a:pt x="4052" y="2100"/>
                  <a:pt x="4052" y="2100"/>
                </a:cubicBezTo>
                <a:cubicBezTo>
                  <a:pt x="4052" y="3601"/>
                  <a:pt x="4052" y="3601"/>
                  <a:pt x="4052" y="3601"/>
                </a:cubicBezTo>
                <a:cubicBezTo>
                  <a:pt x="4052" y="3841"/>
                  <a:pt x="3854" y="4028"/>
                  <a:pt x="3614" y="40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Freeform 20"/>
          <p:cNvSpPr>
            <a:spLocks noEditPoints="1"/>
          </p:cNvSpPr>
          <p:nvPr/>
        </p:nvSpPr>
        <p:spPr bwMode="auto">
          <a:xfrm>
            <a:off x="8767757" y="3318818"/>
            <a:ext cx="752434" cy="465355"/>
          </a:xfrm>
          <a:custGeom>
            <a:avLst/>
            <a:gdLst>
              <a:gd name="T0" fmla="*/ 4312 w 4924"/>
              <a:gd name="T1" fmla="*/ 0 h 3045"/>
              <a:gd name="T2" fmla="*/ 609 w 4924"/>
              <a:gd name="T3" fmla="*/ 0 h 3045"/>
              <a:gd name="T4" fmla="*/ 0 w 4924"/>
              <a:gd name="T5" fmla="*/ 619 h 3045"/>
              <a:gd name="T6" fmla="*/ 0 w 4924"/>
              <a:gd name="T7" fmla="*/ 2504 h 3045"/>
              <a:gd name="T8" fmla="*/ 908 w 4924"/>
              <a:gd name="T9" fmla="*/ 2504 h 3045"/>
              <a:gd name="T10" fmla="*/ 879 w 4924"/>
              <a:gd name="T11" fmla="*/ 2656 h 3045"/>
              <a:gd name="T12" fmla="*/ 992 w 4924"/>
              <a:gd name="T13" fmla="*/ 2931 h 3045"/>
              <a:gd name="T14" fmla="*/ 1265 w 4924"/>
              <a:gd name="T15" fmla="*/ 3045 h 3045"/>
              <a:gd name="T16" fmla="*/ 1650 w 4924"/>
              <a:gd name="T17" fmla="*/ 2660 h 3045"/>
              <a:gd name="T18" fmla="*/ 1621 w 4924"/>
              <a:gd name="T19" fmla="*/ 2513 h 3045"/>
              <a:gd name="T20" fmla="*/ 3470 w 4924"/>
              <a:gd name="T21" fmla="*/ 2513 h 3045"/>
              <a:gd name="T22" fmla="*/ 3423 w 4924"/>
              <a:gd name="T23" fmla="*/ 2446 h 3045"/>
              <a:gd name="T24" fmla="*/ 3368 w 4924"/>
              <a:gd name="T25" fmla="*/ 2274 h 3045"/>
              <a:gd name="T26" fmla="*/ 3669 w 4924"/>
              <a:gd name="T27" fmla="*/ 1973 h 3045"/>
              <a:gd name="T28" fmla="*/ 3970 w 4924"/>
              <a:gd name="T29" fmla="*/ 2274 h 3045"/>
              <a:gd name="T30" fmla="*/ 3916 w 4924"/>
              <a:gd name="T31" fmla="*/ 2442 h 3045"/>
              <a:gd name="T32" fmla="*/ 3869 w 4924"/>
              <a:gd name="T33" fmla="*/ 2504 h 3045"/>
              <a:gd name="T34" fmla="*/ 4924 w 4924"/>
              <a:gd name="T35" fmla="*/ 2504 h 3045"/>
              <a:gd name="T36" fmla="*/ 4924 w 4924"/>
              <a:gd name="T37" fmla="*/ 619 h 3045"/>
              <a:gd name="T38" fmla="*/ 4312 w 4924"/>
              <a:gd name="T39" fmla="*/ 0 h 3045"/>
              <a:gd name="T40" fmla="*/ 1514 w 4924"/>
              <a:gd name="T41" fmla="*/ 2490 h 3045"/>
              <a:gd name="T42" fmla="*/ 1566 w 4924"/>
              <a:gd name="T43" fmla="*/ 2658 h 3045"/>
              <a:gd name="T44" fmla="*/ 1265 w 4924"/>
              <a:gd name="T45" fmla="*/ 2960 h 3045"/>
              <a:gd name="T46" fmla="*/ 1052 w 4924"/>
              <a:gd name="T47" fmla="*/ 2872 h 3045"/>
              <a:gd name="T48" fmla="*/ 964 w 4924"/>
              <a:gd name="T49" fmla="*/ 2660 h 3045"/>
              <a:gd name="T50" fmla="*/ 1014 w 4924"/>
              <a:gd name="T51" fmla="*/ 2490 h 3045"/>
              <a:gd name="T52" fmla="*/ 1058 w 4924"/>
              <a:gd name="T53" fmla="*/ 2420 h 3045"/>
              <a:gd name="T54" fmla="*/ 88 w 4924"/>
              <a:gd name="T55" fmla="*/ 2420 h 3045"/>
              <a:gd name="T56" fmla="*/ 88 w 4924"/>
              <a:gd name="T57" fmla="*/ 619 h 3045"/>
              <a:gd name="T58" fmla="*/ 609 w 4924"/>
              <a:gd name="T59" fmla="*/ 84 h 3045"/>
              <a:gd name="T60" fmla="*/ 2400 w 4924"/>
              <a:gd name="T61" fmla="*/ 84 h 3045"/>
              <a:gd name="T62" fmla="*/ 2400 w 4924"/>
              <a:gd name="T63" fmla="*/ 911 h 3045"/>
              <a:gd name="T64" fmla="*/ 2244 w 4924"/>
              <a:gd name="T65" fmla="*/ 880 h 3045"/>
              <a:gd name="T66" fmla="*/ 1856 w 4924"/>
              <a:gd name="T67" fmla="*/ 1266 h 3045"/>
              <a:gd name="T68" fmla="*/ 2245 w 4924"/>
              <a:gd name="T69" fmla="*/ 1651 h 3045"/>
              <a:gd name="T70" fmla="*/ 2400 w 4924"/>
              <a:gd name="T71" fmla="*/ 1620 h 3045"/>
              <a:gd name="T72" fmla="*/ 2400 w 4924"/>
              <a:gd name="T73" fmla="*/ 2420 h 3045"/>
              <a:gd name="T74" fmla="*/ 1470 w 4924"/>
              <a:gd name="T75" fmla="*/ 2420 h 3045"/>
              <a:gd name="T76" fmla="*/ 1514 w 4924"/>
              <a:gd name="T77" fmla="*/ 2490 h 3045"/>
              <a:gd name="T78" fmla="*/ 4840 w 4924"/>
              <a:gd name="T79" fmla="*/ 2420 h 3045"/>
              <a:gd name="T80" fmla="*/ 4023 w 4924"/>
              <a:gd name="T81" fmla="*/ 2420 h 3045"/>
              <a:gd name="T82" fmla="*/ 4055 w 4924"/>
              <a:gd name="T83" fmla="*/ 2270 h 3045"/>
              <a:gd name="T84" fmla="*/ 3669 w 4924"/>
              <a:gd name="T85" fmla="*/ 1886 h 3045"/>
              <a:gd name="T86" fmla="*/ 3284 w 4924"/>
              <a:gd name="T87" fmla="*/ 2269 h 3045"/>
              <a:gd name="T88" fmla="*/ 3316 w 4924"/>
              <a:gd name="T89" fmla="*/ 2420 h 3045"/>
              <a:gd name="T90" fmla="*/ 2484 w 4924"/>
              <a:gd name="T91" fmla="*/ 2420 h 3045"/>
              <a:gd name="T92" fmla="*/ 2484 w 4924"/>
              <a:gd name="T93" fmla="*/ 1467 h 3045"/>
              <a:gd name="T94" fmla="*/ 2414 w 4924"/>
              <a:gd name="T95" fmla="*/ 1513 h 3045"/>
              <a:gd name="T96" fmla="*/ 2242 w 4924"/>
              <a:gd name="T97" fmla="*/ 1566 h 3045"/>
              <a:gd name="T98" fmla="*/ 1940 w 4924"/>
              <a:gd name="T99" fmla="*/ 1266 h 3045"/>
              <a:gd name="T100" fmla="*/ 2240 w 4924"/>
              <a:gd name="T101" fmla="*/ 965 h 3045"/>
              <a:gd name="T102" fmla="*/ 2411 w 4924"/>
              <a:gd name="T103" fmla="*/ 1016 h 3045"/>
              <a:gd name="T104" fmla="*/ 2484 w 4924"/>
              <a:gd name="T105" fmla="*/ 1064 h 3045"/>
              <a:gd name="T106" fmla="*/ 2484 w 4924"/>
              <a:gd name="T107" fmla="*/ 84 h 3045"/>
              <a:gd name="T108" fmla="*/ 4312 w 4924"/>
              <a:gd name="T109" fmla="*/ 84 h 3045"/>
              <a:gd name="T110" fmla="*/ 4840 w 4924"/>
              <a:gd name="T111" fmla="*/ 619 h 3045"/>
              <a:gd name="T112" fmla="*/ 4840 w 4924"/>
              <a:gd name="T113" fmla="*/ 2420 h 3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924" h="3045">
                <a:moveTo>
                  <a:pt x="4312" y="0"/>
                </a:moveTo>
                <a:cubicBezTo>
                  <a:pt x="609" y="0"/>
                  <a:pt x="609" y="0"/>
                  <a:pt x="609" y="0"/>
                </a:cubicBezTo>
                <a:cubicBezTo>
                  <a:pt x="271" y="0"/>
                  <a:pt x="0" y="282"/>
                  <a:pt x="0" y="619"/>
                </a:cubicBezTo>
                <a:cubicBezTo>
                  <a:pt x="0" y="2504"/>
                  <a:pt x="0" y="2504"/>
                  <a:pt x="0" y="2504"/>
                </a:cubicBezTo>
                <a:cubicBezTo>
                  <a:pt x="908" y="2504"/>
                  <a:pt x="908" y="2504"/>
                  <a:pt x="908" y="2504"/>
                </a:cubicBezTo>
                <a:cubicBezTo>
                  <a:pt x="889" y="2568"/>
                  <a:pt x="879" y="2605"/>
                  <a:pt x="879" y="2656"/>
                </a:cubicBezTo>
                <a:cubicBezTo>
                  <a:pt x="879" y="2759"/>
                  <a:pt x="919" y="2858"/>
                  <a:pt x="992" y="2931"/>
                </a:cubicBezTo>
                <a:cubicBezTo>
                  <a:pt x="1065" y="3003"/>
                  <a:pt x="1162" y="3045"/>
                  <a:pt x="1265" y="3045"/>
                </a:cubicBezTo>
                <a:cubicBezTo>
                  <a:pt x="1477" y="3045"/>
                  <a:pt x="1650" y="2872"/>
                  <a:pt x="1650" y="2660"/>
                </a:cubicBezTo>
                <a:cubicBezTo>
                  <a:pt x="1650" y="2608"/>
                  <a:pt x="1641" y="2559"/>
                  <a:pt x="1621" y="2513"/>
                </a:cubicBezTo>
                <a:cubicBezTo>
                  <a:pt x="3470" y="2513"/>
                  <a:pt x="3470" y="2513"/>
                  <a:pt x="3470" y="2513"/>
                </a:cubicBezTo>
                <a:cubicBezTo>
                  <a:pt x="3423" y="2446"/>
                  <a:pt x="3423" y="2446"/>
                  <a:pt x="3423" y="2446"/>
                </a:cubicBezTo>
                <a:cubicBezTo>
                  <a:pt x="3387" y="2396"/>
                  <a:pt x="3368" y="2336"/>
                  <a:pt x="3368" y="2274"/>
                </a:cubicBezTo>
                <a:cubicBezTo>
                  <a:pt x="3368" y="2108"/>
                  <a:pt x="3503" y="1973"/>
                  <a:pt x="3669" y="1973"/>
                </a:cubicBezTo>
                <a:cubicBezTo>
                  <a:pt x="3835" y="1973"/>
                  <a:pt x="3970" y="2108"/>
                  <a:pt x="3970" y="2274"/>
                </a:cubicBezTo>
                <a:cubicBezTo>
                  <a:pt x="3970" y="2336"/>
                  <a:pt x="3951" y="2391"/>
                  <a:pt x="3916" y="2442"/>
                </a:cubicBezTo>
                <a:cubicBezTo>
                  <a:pt x="3869" y="2504"/>
                  <a:pt x="3869" y="2504"/>
                  <a:pt x="3869" y="2504"/>
                </a:cubicBezTo>
                <a:cubicBezTo>
                  <a:pt x="4924" y="2504"/>
                  <a:pt x="4924" y="2504"/>
                  <a:pt x="4924" y="2504"/>
                </a:cubicBezTo>
                <a:cubicBezTo>
                  <a:pt x="4924" y="619"/>
                  <a:pt x="4924" y="619"/>
                  <a:pt x="4924" y="619"/>
                </a:cubicBezTo>
                <a:cubicBezTo>
                  <a:pt x="4924" y="282"/>
                  <a:pt x="4650" y="0"/>
                  <a:pt x="4312" y="0"/>
                </a:cubicBezTo>
                <a:close/>
                <a:moveTo>
                  <a:pt x="1514" y="2490"/>
                </a:moveTo>
                <a:cubicBezTo>
                  <a:pt x="1548" y="2541"/>
                  <a:pt x="1566" y="2599"/>
                  <a:pt x="1566" y="2658"/>
                </a:cubicBezTo>
                <a:cubicBezTo>
                  <a:pt x="1566" y="2824"/>
                  <a:pt x="1431" y="2960"/>
                  <a:pt x="1265" y="2960"/>
                </a:cubicBezTo>
                <a:cubicBezTo>
                  <a:pt x="1184" y="2960"/>
                  <a:pt x="1109" y="2929"/>
                  <a:pt x="1052" y="2872"/>
                </a:cubicBezTo>
                <a:cubicBezTo>
                  <a:pt x="995" y="2816"/>
                  <a:pt x="964" y="2740"/>
                  <a:pt x="964" y="2660"/>
                </a:cubicBezTo>
                <a:cubicBezTo>
                  <a:pt x="964" y="2601"/>
                  <a:pt x="981" y="2539"/>
                  <a:pt x="1014" y="2490"/>
                </a:cubicBezTo>
                <a:cubicBezTo>
                  <a:pt x="1058" y="2420"/>
                  <a:pt x="1058" y="2420"/>
                  <a:pt x="1058" y="2420"/>
                </a:cubicBezTo>
                <a:cubicBezTo>
                  <a:pt x="88" y="2420"/>
                  <a:pt x="88" y="2420"/>
                  <a:pt x="88" y="2420"/>
                </a:cubicBezTo>
                <a:cubicBezTo>
                  <a:pt x="88" y="619"/>
                  <a:pt x="88" y="619"/>
                  <a:pt x="88" y="619"/>
                </a:cubicBezTo>
                <a:cubicBezTo>
                  <a:pt x="88" y="328"/>
                  <a:pt x="318" y="84"/>
                  <a:pt x="609" y="84"/>
                </a:cubicBezTo>
                <a:cubicBezTo>
                  <a:pt x="2400" y="84"/>
                  <a:pt x="2400" y="84"/>
                  <a:pt x="2400" y="84"/>
                </a:cubicBezTo>
                <a:cubicBezTo>
                  <a:pt x="2400" y="911"/>
                  <a:pt x="2400" y="911"/>
                  <a:pt x="2400" y="911"/>
                </a:cubicBezTo>
                <a:cubicBezTo>
                  <a:pt x="2336" y="891"/>
                  <a:pt x="2297" y="880"/>
                  <a:pt x="2244" y="880"/>
                </a:cubicBezTo>
                <a:cubicBezTo>
                  <a:pt x="2031" y="880"/>
                  <a:pt x="1856" y="1053"/>
                  <a:pt x="1856" y="1266"/>
                </a:cubicBezTo>
                <a:cubicBezTo>
                  <a:pt x="1856" y="1478"/>
                  <a:pt x="2032" y="1651"/>
                  <a:pt x="2245" y="1651"/>
                </a:cubicBezTo>
                <a:cubicBezTo>
                  <a:pt x="2298" y="1651"/>
                  <a:pt x="2336" y="1641"/>
                  <a:pt x="2400" y="1620"/>
                </a:cubicBezTo>
                <a:cubicBezTo>
                  <a:pt x="2400" y="2420"/>
                  <a:pt x="2400" y="2420"/>
                  <a:pt x="2400" y="2420"/>
                </a:cubicBezTo>
                <a:cubicBezTo>
                  <a:pt x="1470" y="2420"/>
                  <a:pt x="1470" y="2420"/>
                  <a:pt x="1470" y="2420"/>
                </a:cubicBezTo>
                <a:lnTo>
                  <a:pt x="1514" y="2490"/>
                </a:lnTo>
                <a:close/>
                <a:moveTo>
                  <a:pt x="4840" y="2420"/>
                </a:moveTo>
                <a:cubicBezTo>
                  <a:pt x="4023" y="2420"/>
                  <a:pt x="4023" y="2420"/>
                  <a:pt x="4023" y="2420"/>
                </a:cubicBezTo>
                <a:cubicBezTo>
                  <a:pt x="4044" y="2376"/>
                  <a:pt x="4055" y="2324"/>
                  <a:pt x="4055" y="2270"/>
                </a:cubicBezTo>
                <a:cubicBezTo>
                  <a:pt x="4055" y="2057"/>
                  <a:pt x="3882" y="1886"/>
                  <a:pt x="3669" y="1886"/>
                </a:cubicBezTo>
                <a:cubicBezTo>
                  <a:pt x="3457" y="1886"/>
                  <a:pt x="3284" y="2056"/>
                  <a:pt x="3284" y="2269"/>
                </a:cubicBezTo>
                <a:cubicBezTo>
                  <a:pt x="3284" y="2323"/>
                  <a:pt x="3295" y="2376"/>
                  <a:pt x="3316" y="2420"/>
                </a:cubicBezTo>
                <a:cubicBezTo>
                  <a:pt x="2484" y="2420"/>
                  <a:pt x="2484" y="2420"/>
                  <a:pt x="2484" y="2420"/>
                </a:cubicBezTo>
                <a:cubicBezTo>
                  <a:pt x="2484" y="1467"/>
                  <a:pt x="2484" y="1467"/>
                  <a:pt x="2484" y="1467"/>
                </a:cubicBezTo>
                <a:cubicBezTo>
                  <a:pt x="2414" y="1513"/>
                  <a:pt x="2414" y="1513"/>
                  <a:pt x="2414" y="1513"/>
                </a:cubicBezTo>
                <a:cubicBezTo>
                  <a:pt x="2364" y="1548"/>
                  <a:pt x="2303" y="1566"/>
                  <a:pt x="2242" y="1566"/>
                </a:cubicBezTo>
                <a:cubicBezTo>
                  <a:pt x="2076" y="1566"/>
                  <a:pt x="1940" y="1432"/>
                  <a:pt x="1940" y="1266"/>
                </a:cubicBezTo>
                <a:cubicBezTo>
                  <a:pt x="1940" y="1100"/>
                  <a:pt x="2075" y="965"/>
                  <a:pt x="2240" y="965"/>
                </a:cubicBezTo>
                <a:cubicBezTo>
                  <a:pt x="2301" y="965"/>
                  <a:pt x="2362" y="983"/>
                  <a:pt x="2411" y="1016"/>
                </a:cubicBezTo>
                <a:cubicBezTo>
                  <a:pt x="2484" y="1064"/>
                  <a:pt x="2484" y="1064"/>
                  <a:pt x="2484" y="1064"/>
                </a:cubicBezTo>
                <a:cubicBezTo>
                  <a:pt x="2484" y="84"/>
                  <a:pt x="2484" y="84"/>
                  <a:pt x="2484" y="84"/>
                </a:cubicBezTo>
                <a:cubicBezTo>
                  <a:pt x="4312" y="84"/>
                  <a:pt x="4312" y="84"/>
                  <a:pt x="4312" y="84"/>
                </a:cubicBezTo>
                <a:cubicBezTo>
                  <a:pt x="4603" y="84"/>
                  <a:pt x="4840" y="328"/>
                  <a:pt x="4840" y="619"/>
                </a:cubicBezTo>
                <a:lnTo>
                  <a:pt x="4840" y="24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16" name="Group 15"/>
          <p:cNvGrpSpPr/>
          <p:nvPr/>
        </p:nvGrpSpPr>
        <p:grpSpPr>
          <a:xfrm>
            <a:off x="4742698" y="2370775"/>
            <a:ext cx="494622" cy="490839"/>
            <a:chOff x="347679" y="2370775"/>
            <a:chExt cx="494622" cy="490839"/>
          </a:xfrm>
        </p:grpSpPr>
        <p:sp>
          <p:nvSpPr>
            <p:cNvPr id="6" name="Freeform 5"/>
            <p:cNvSpPr>
              <a:spLocks noEditPoints="1"/>
            </p:cNvSpPr>
            <p:nvPr/>
          </p:nvSpPr>
          <p:spPr bwMode="auto">
            <a:xfrm>
              <a:off x="347679" y="2370775"/>
              <a:ext cx="494622" cy="490839"/>
            </a:xfrm>
            <a:custGeom>
              <a:avLst/>
              <a:gdLst>
                <a:gd name="T0" fmla="*/ 3104 w 3484"/>
                <a:gd name="T1" fmla="*/ 552 h 3460"/>
                <a:gd name="T2" fmla="*/ 2840 w 3484"/>
                <a:gd name="T3" fmla="*/ 0 h 3460"/>
                <a:gd name="T4" fmla="*/ 2540 w 3484"/>
                <a:gd name="T5" fmla="*/ 0 h 3460"/>
                <a:gd name="T6" fmla="*/ 2168 w 3484"/>
                <a:gd name="T7" fmla="*/ 368 h 3460"/>
                <a:gd name="T8" fmla="*/ 2076 w 3484"/>
                <a:gd name="T9" fmla="*/ 368 h 3460"/>
                <a:gd name="T10" fmla="*/ 1684 w 3484"/>
                <a:gd name="T11" fmla="*/ 0 h 3460"/>
                <a:gd name="T12" fmla="*/ 1408 w 3484"/>
                <a:gd name="T13" fmla="*/ 0 h 3460"/>
                <a:gd name="T14" fmla="*/ 1040 w 3484"/>
                <a:gd name="T15" fmla="*/ 368 h 3460"/>
                <a:gd name="T16" fmla="*/ 948 w 3484"/>
                <a:gd name="T17" fmla="*/ 368 h 3460"/>
                <a:gd name="T18" fmla="*/ 556 w 3484"/>
                <a:gd name="T19" fmla="*/ 0 h 3460"/>
                <a:gd name="T20" fmla="*/ 0 w 3484"/>
                <a:gd name="T21" fmla="*/ 552 h 3460"/>
                <a:gd name="T22" fmla="*/ 372 w 3484"/>
                <a:gd name="T23" fmla="*/ 920 h 3460"/>
                <a:gd name="T24" fmla="*/ 372 w 3484"/>
                <a:gd name="T25" fmla="*/ 1012 h 3460"/>
                <a:gd name="T26" fmla="*/ 0 w 3484"/>
                <a:gd name="T27" fmla="*/ 1404 h 3460"/>
                <a:gd name="T28" fmla="*/ 372 w 3484"/>
                <a:gd name="T29" fmla="*/ 1684 h 3460"/>
                <a:gd name="T30" fmla="*/ 372 w 3484"/>
                <a:gd name="T31" fmla="*/ 1776 h 3460"/>
                <a:gd name="T32" fmla="*/ 0 w 3484"/>
                <a:gd name="T33" fmla="*/ 2052 h 3460"/>
                <a:gd name="T34" fmla="*/ 372 w 3484"/>
                <a:gd name="T35" fmla="*/ 2444 h 3460"/>
                <a:gd name="T36" fmla="*/ 372 w 3484"/>
                <a:gd name="T37" fmla="*/ 2536 h 3460"/>
                <a:gd name="T38" fmla="*/ 0 w 3484"/>
                <a:gd name="T39" fmla="*/ 2904 h 3460"/>
                <a:gd name="T40" fmla="*/ 556 w 3484"/>
                <a:gd name="T41" fmla="*/ 3460 h 3460"/>
                <a:gd name="T42" fmla="*/ 948 w 3484"/>
                <a:gd name="T43" fmla="*/ 3112 h 3460"/>
                <a:gd name="T44" fmla="*/ 1040 w 3484"/>
                <a:gd name="T45" fmla="*/ 3112 h 3460"/>
                <a:gd name="T46" fmla="*/ 1408 w 3484"/>
                <a:gd name="T47" fmla="*/ 3460 h 3460"/>
                <a:gd name="T48" fmla="*/ 1684 w 3484"/>
                <a:gd name="T49" fmla="*/ 3460 h 3460"/>
                <a:gd name="T50" fmla="*/ 2076 w 3484"/>
                <a:gd name="T51" fmla="*/ 3112 h 3460"/>
                <a:gd name="T52" fmla="*/ 2168 w 3484"/>
                <a:gd name="T53" fmla="*/ 3112 h 3460"/>
                <a:gd name="T54" fmla="*/ 2540 w 3484"/>
                <a:gd name="T55" fmla="*/ 3460 h 3460"/>
                <a:gd name="T56" fmla="*/ 2840 w 3484"/>
                <a:gd name="T57" fmla="*/ 3460 h 3460"/>
                <a:gd name="T58" fmla="*/ 3106 w 3484"/>
                <a:gd name="T59" fmla="*/ 2904 h 3460"/>
                <a:gd name="T60" fmla="*/ 3116 w 3484"/>
                <a:gd name="T61" fmla="*/ 2812 h 3460"/>
                <a:gd name="T62" fmla="*/ 3484 w 3484"/>
                <a:gd name="T63" fmla="*/ 2444 h 3460"/>
                <a:gd name="T64" fmla="*/ 3484 w 3484"/>
                <a:gd name="T65" fmla="*/ 2144 h 3460"/>
                <a:gd name="T66" fmla="*/ 3116 w 3484"/>
                <a:gd name="T67" fmla="*/ 1954 h 3460"/>
                <a:gd name="T68" fmla="*/ 3484 w 3484"/>
                <a:gd name="T69" fmla="*/ 1684 h 3460"/>
                <a:gd name="T70" fmla="*/ 3116 w 3484"/>
                <a:gd name="T71" fmla="*/ 1404 h 3460"/>
                <a:gd name="T72" fmla="*/ 3116 w 3484"/>
                <a:gd name="T73" fmla="*/ 1312 h 3460"/>
                <a:gd name="T74" fmla="*/ 3484 w 3484"/>
                <a:gd name="T75" fmla="*/ 920 h 3460"/>
                <a:gd name="T76" fmla="*/ 3484 w 3484"/>
                <a:gd name="T77" fmla="*/ 644 h 3460"/>
                <a:gd name="T78" fmla="*/ 2871 w 3484"/>
                <a:gd name="T79" fmla="*/ 3020 h 3460"/>
                <a:gd name="T80" fmla="*/ 464 w 3484"/>
                <a:gd name="T81" fmla="*/ 1901 h 3460"/>
                <a:gd name="T82" fmla="*/ 614 w 3484"/>
                <a:gd name="T83" fmla="*/ 460 h 3460"/>
                <a:gd name="T84" fmla="*/ 3024 w 3484"/>
                <a:gd name="T85" fmla="*/ 1570 h 3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84" h="3460">
                  <a:moveTo>
                    <a:pt x="3484" y="644"/>
                  </a:moveTo>
                  <a:cubicBezTo>
                    <a:pt x="3484" y="552"/>
                    <a:pt x="3484" y="552"/>
                    <a:pt x="3484" y="552"/>
                  </a:cubicBezTo>
                  <a:cubicBezTo>
                    <a:pt x="3104" y="552"/>
                    <a:pt x="3104" y="552"/>
                    <a:pt x="3104" y="552"/>
                  </a:cubicBezTo>
                  <a:cubicBezTo>
                    <a:pt x="3083" y="460"/>
                    <a:pt x="3024" y="391"/>
                    <a:pt x="2932" y="371"/>
                  </a:cubicBezTo>
                  <a:cubicBezTo>
                    <a:pt x="2932" y="0"/>
                    <a:pt x="2932" y="0"/>
                    <a:pt x="2932" y="0"/>
                  </a:cubicBezTo>
                  <a:cubicBezTo>
                    <a:pt x="2840" y="0"/>
                    <a:pt x="2840" y="0"/>
                    <a:pt x="2840" y="0"/>
                  </a:cubicBezTo>
                  <a:cubicBezTo>
                    <a:pt x="2840" y="368"/>
                    <a:pt x="2840" y="368"/>
                    <a:pt x="2840" y="368"/>
                  </a:cubicBezTo>
                  <a:cubicBezTo>
                    <a:pt x="2540" y="368"/>
                    <a:pt x="2540" y="368"/>
                    <a:pt x="2540" y="368"/>
                  </a:cubicBezTo>
                  <a:cubicBezTo>
                    <a:pt x="2540" y="0"/>
                    <a:pt x="2540" y="0"/>
                    <a:pt x="2540" y="0"/>
                  </a:cubicBezTo>
                  <a:cubicBezTo>
                    <a:pt x="2448" y="0"/>
                    <a:pt x="2448" y="0"/>
                    <a:pt x="2448" y="0"/>
                  </a:cubicBezTo>
                  <a:cubicBezTo>
                    <a:pt x="2448" y="368"/>
                    <a:pt x="2448" y="368"/>
                    <a:pt x="2448" y="368"/>
                  </a:cubicBezTo>
                  <a:cubicBezTo>
                    <a:pt x="2168" y="368"/>
                    <a:pt x="2168" y="368"/>
                    <a:pt x="2168" y="368"/>
                  </a:cubicBezTo>
                  <a:cubicBezTo>
                    <a:pt x="2168" y="0"/>
                    <a:pt x="2168" y="0"/>
                    <a:pt x="2168" y="0"/>
                  </a:cubicBezTo>
                  <a:cubicBezTo>
                    <a:pt x="2076" y="0"/>
                    <a:pt x="2076" y="0"/>
                    <a:pt x="2076" y="0"/>
                  </a:cubicBezTo>
                  <a:cubicBezTo>
                    <a:pt x="2076" y="368"/>
                    <a:pt x="2076" y="368"/>
                    <a:pt x="2076" y="368"/>
                  </a:cubicBezTo>
                  <a:cubicBezTo>
                    <a:pt x="1776" y="368"/>
                    <a:pt x="1776" y="368"/>
                    <a:pt x="1776" y="368"/>
                  </a:cubicBezTo>
                  <a:cubicBezTo>
                    <a:pt x="1776" y="0"/>
                    <a:pt x="1776" y="0"/>
                    <a:pt x="1776" y="0"/>
                  </a:cubicBezTo>
                  <a:cubicBezTo>
                    <a:pt x="1684" y="0"/>
                    <a:pt x="1684" y="0"/>
                    <a:pt x="1684" y="0"/>
                  </a:cubicBezTo>
                  <a:cubicBezTo>
                    <a:pt x="1684" y="368"/>
                    <a:pt x="1684" y="368"/>
                    <a:pt x="1684" y="368"/>
                  </a:cubicBezTo>
                  <a:cubicBezTo>
                    <a:pt x="1408" y="368"/>
                    <a:pt x="1408" y="368"/>
                    <a:pt x="1408" y="368"/>
                  </a:cubicBezTo>
                  <a:cubicBezTo>
                    <a:pt x="1408" y="0"/>
                    <a:pt x="1408" y="0"/>
                    <a:pt x="1408" y="0"/>
                  </a:cubicBezTo>
                  <a:cubicBezTo>
                    <a:pt x="1316" y="0"/>
                    <a:pt x="1316" y="0"/>
                    <a:pt x="1316" y="0"/>
                  </a:cubicBezTo>
                  <a:cubicBezTo>
                    <a:pt x="1316" y="368"/>
                    <a:pt x="1316" y="368"/>
                    <a:pt x="1316" y="368"/>
                  </a:cubicBezTo>
                  <a:cubicBezTo>
                    <a:pt x="1040" y="368"/>
                    <a:pt x="1040" y="368"/>
                    <a:pt x="1040" y="368"/>
                  </a:cubicBezTo>
                  <a:cubicBezTo>
                    <a:pt x="1040" y="0"/>
                    <a:pt x="1040" y="0"/>
                    <a:pt x="1040" y="0"/>
                  </a:cubicBezTo>
                  <a:cubicBezTo>
                    <a:pt x="948" y="0"/>
                    <a:pt x="948" y="0"/>
                    <a:pt x="948" y="0"/>
                  </a:cubicBezTo>
                  <a:cubicBezTo>
                    <a:pt x="948" y="368"/>
                    <a:pt x="948" y="368"/>
                    <a:pt x="948" y="368"/>
                  </a:cubicBezTo>
                  <a:cubicBezTo>
                    <a:pt x="648" y="368"/>
                    <a:pt x="648" y="368"/>
                    <a:pt x="648" y="368"/>
                  </a:cubicBezTo>
                  <a:cubicBezTo>
                    <a:pt x="648" y="0"/>
                    <a:pt x="648" y="0"/>
                    <a:pt x="648" y="0"/>
                  </a:cubicBezTo>
                  <a:cubicBezTo>
                    <a:pt x="556" y="0"/>
                    <a:pt x="556" y="0"/>
                    <a:pt x="556" y="0"/>
                  </a:cubicBezTo>
                  <a:cubicBezTo>
                    <a:pt x="556" y="371"/>
                    <a:pt x="556" y="371"/>
                    <a:pt x="556" y="371"/>
                  </a:cubicBezTo>
                  <a:cubicBezTo>
                    <a:pt x="464" y="391"/>
                    <a:pt x="401" y="460"/>
                    <a:pt x="380" y="552"/>
                  </a:cubicBezTo>
                  <a:cubicBezTo>
                    <a:pt x="0" y="552"/>
                    <a:pt x="0" y="552"/>
                    <a:pt x="0" y="552"/>
                  </a:cubicBezTo>
                  <a:cubicBezTo>
                    <a:pt x="0" y="644"/>
                    <a:pt x="0" y="644"/>
                    <a:pt x="0" y="644"/>
                  </a:cubicBezTo>
                  <a:cubicBezTo>
                    <a:pt x="372" y="644"/>
                    <a:pt x="372" y="644"/>
                    <a:pt x="372" y="644"/>
                  </a:cubicBezTo>
                  <a:cubicBezTo>
                    <a:pt x="372" y="920"/>
                    <a:pt x="372" y="920"/>
                    <a:pt x="372" y="920"/>
                  </a:cubicBezTo>
                  <a:cubicBezTo>
                    <a:pt x="0" y="920"/>
                    <a:pt x="0" y="920"/>
                    <a:pt x="0" y="920"/>
                  </a:cubicBezTo>
                  <a:cubicBezTo>
                    <a:pt x="0" y="1012"/>
                    <a:pt x="0" y="1012"/>
                    <a:pt x="0" y="1012"/>
                  </a:cubicBezTo>
                  <a:cubicBezTo>
                    <a:pt x="372" y="1012"/>
                    <a:pt x="372" y="1012"/>
                    <a:pt x="372" y="1012"/>
                  </a:cubicBezTo>
                  <a:cubicBezTo>
                    <a:pt x="372" y="1312"/>
                    <a:pt x="372" y="1312"/>
                    <a:pt x="372" y="1312"/>
                  </a:cubicBezTo>
                  <a:cubicBezTo>
                    <a:pt x="0" y="1312"/>
                    <a:pt x="0" y="1312"/>
                    <a:pt x="0" y="1312"/>
                  </a:cubicBezTo>
                  <a:cubicBezTo>
                    <a:pt x="0" y="1404"/>
                    <a:pt x="0" y="1404"/>
                    <a:pt x="0" y="1404"/>
                  </a:cubicBezTo>
                  <a:cubicBezTo>
                    <a:pt x="372" y="1404"/>
                    <a:pt x="372" y="1404"/>
                    <a:pt x="372" y="1404"/>
                  </a:cubicBezTo>
                  <a:cubicBezTo>
                    <a:pt x="372" y="1517"/>
                    <a:pt x="372" y="1517"/>
                    <a:pt x="372" y="1517"/>
                  </a:cubicBezTo>
                  <a:cubicBezTo>
                    <a:pt x="372" y="1684"/>
                    <a:pt x="372" y="1684"/>
                    <a:pt x="372" y="1684"/>
                  </a:cubicBezTo>
                  <a:cubicBezTo>
                    <a:pt x="0" y="1684"/>
                    <a:pt x="0" y="1684"/>
                    <a:pt x="0" y="1684"/>
                  </a:cubicBezTo>
                  <a:cubicBezTo>
                    <a:pt x="0" y="1776"/>
                    <a:pt x="0" y="1776"/>
                    <a:pt x="0" y="1776"/>
                  </a:cubicBezTo>
                  <a:cubicBezTo>
                    <a:pt x="372" y="1776"/>
                    <a:pt x="372" y="1776"/>
                    <a:pt x="372" y="1776"/>
                  </a:cubicBezTo>
                  <a:cubicBezTo>
                    <a:pt x="372" y="1901"/>
                    <a:pt x="372" y="1901"/>
                    <a:pt x="372" y="1901"/>
                  </a:cubicBezTo>
                  <a:cubicBezTo>
                    <a:pt x="372" y="2052"/>
                    <a:pt x="372" y="2052"/>
                    <a:pt x="372" y="2052"/>
                  </a:cubicBezTo>
                  <a:cubicBezTo>
                    <a:pt x="0" y="2052"/>
                    <a:pt x="0" y="2052"/>
                    <a:pt x="0" y="2052"/>
                  </a:cubicBezTo>
                  <a:cubicBezTo>
                    <a:pt x="0" y="2144"/>
                    <a:pt x="0" y="2144"/>
                    <a:pt x="0" y="2144"/>
                  </a:cubicBezTo>
                  <a:cubicBezTo>
                    <a:pt x="372" y="2144"/>
                    <a:pt x="372" y="2144"/>
                    <a:pt x="372" y="2144"/>
                  </a:cubicBezTo>
                  <a:cubicBezTo>
                    <a:pt x="372" y="2444"/>
                    <a:pt x="372" y="2444"/>
                    <a:pt x="372" y="2444"/>
                  </a:cubicBezTo>
                  <a:cubicBezTo>
                    <a:pt x="0" y="2444"/>
                    <a:pt x="0" y="2444"/>
                    <a:pt x="0" y="2444"/>
                  </a:cubicBezTo>
                  <a:cubicBezTo>
                    <a:pt x="0" y="2536"/>
                    <a:pt x="0" y="2536"/>
                    <a:pt x="0" y="2536"/>
                  </a:cubicBezTo>
                  <a:cubicBezTo>
                    <a:pt x="372" y="2536"/>
                    <a:pt x="372" y="2536"/>
                    <a:pt x="372" y="2536"/>
                  </a:cubicBezTo>
                  <a:cubicBezTo>
                    <a:pt x="372" y="2812"/>
                    <a:pt x="372" y="2812"/>
                    <a:pt x="372" y="2812"/>
                  </a:cubicBezTo>
                  <a:cubicBezTo>
                    <a:pt x="0" y="2812"/>
                    <a:pt x="0" y="2812"/>
                    <a:pt x="0" y="2812"/>
                  </a:cubicBezTo>
                  <a:cubicBezTo>
                    <a:pt x="0" y="2904"/>
                    <a:pt x="0" y="2904"/>
                    <a:pt x="0" y="2904"/>
                  </a:cubicBezTo>
                  <a:cubicBezTo>
                    <a:pt x="378" y="2904"/>
                    <a:pt x="378" y="2904"/>
                    <a:pt x="378" y="2904"/>
                  </a:cubicBezTo>
                  <a:cubicBezTo>
                    <a:pt x="396" y="2996"/>
                    <a:pt x="464" y="3079"/>
                    <a:pt x="556" y="3100"/>
                  </a:cubicBezTo>
                  <a:cubicBezTo>
                    <a:pt x="556" y="3460"/>
                    <a:pt x="556" y="3460"/>
                    <a:pt x="556" y="3460"/>
                  </a:cubicBezTo>
                  <a:cubicBezTo>
                    <a:pt x="648" y="3460"/>
                    <a:pt x="648" y="3460"/>
                    <a:pt x="648" y="3460"/>
                  </a:cubicBezTo>
                  <a:cubicBezTo>
                    <a:pt x="648" y="3112"/>
                    <a:pt x="648" y="3112"/>
                    <a:pt x="648" y="3112"/>
                  </a:cubicBezTo>
                  <a:cubicBezTo>
                    <a:pt x="948" y="3112"/>
                    <a:pt x="948" y="3112"/>
                    <a:pt x="948" y="3112"/>
                  </a:cubicBezTo>
                  <a:cubicBezTo>
                    <a:pt x="948" y="3460"/>
                    <a:pt x="948" y="3460"/>
                    <a:pt x="948" y="3460"/>
                  </a:cubicBezTo>
                  <a:cubicBezTo>
                    <a:pt x="1040" y="3460"/>
                    <a:pt x="1040" y="3460"/>
                    <a:pt x="1040" y="3460"/>
                  </a:cubicBezTo>
                  <a:cubicBezTo>
                    <a:pt x="1040" y="3112"/>
                    <a:pt x="1040" y="3112"/>
                    <a:pt x="1040" y="3112"/>
                  </a:cubicBezTo>
                  <a:cubicBezTo>
                    <a:pt x="1316" y="3112"/>
                    <a:pt x="1316" y="3112"/>
                    <a:pt x="1316" y="3112"/>
                  </a:cubicBezTo>
                  <a:cubicBezTo>
                    <a:pt x="1316" y="3460"/>
                    <a:pt x="1316" y="3460"/>
                    <a:pt x="1316" y="3460"/>
                  </a:cubicBezTo>
                  <a:cubicBezTo>
                    <a:pt x="1408" y="3460"/>
                    <a:pt x="1408" y="3460"/>
                    <a:pt x="1408" y="3460"/>
                  </a:cubicBezTo>
                  <a:cubicBezTo>
                    <a:pt x="1408" y="3112"/>
                    <a:pt x="1408" y="3112"/>
                    <a:pt x="1408" y="3112"/>
                  </a:cubicBezTo>
                  <a:cubicBezTo>
                    <a:pt x="1684" y="3112"/>
                    <a:pt x="1684" y="3112"/>
                    <a:pt x="1684" y="3112"/>
                  </a:cubicBezTo>
                  <a:cubicBezTo>
                    <a:pt x="1684" y="3460"/>
                    <a:pt x="1684" y="3460"/>
                    <a:pt x="1684" y="3460"/>
                  </a:cubicBezTo>
                  <a:cubicBezTo>
                    <a:pt x="1776" y="3460"/>
                    <a:pt x="1776" y="3460"/>
                    <a:pt x="1776" y="3460"/>
                  </a:cubicBezTo>
                  <a:cubicBezTo>
                    <a:pt x="1776" y="3112"/>
                    <a:pt x="1776" y="3112"/>
                    <a:pt x="1776" y="3112"/>
                  </a:cubicBezTo>
                  <a:cubicBezTo>
                    <a:pt x="2076" y="3112"/>
                    <a:pt x="2076" y="3112"/>
                    <a:pt x="2076" y="3112"/>
                  </a:cubicBezTo>
                  <a:cubicBezTo>
                    <a:pt x="2076" y="3460"/>
                    <a:pt x="2076" y="3460"/>
                    <a:pt x="2076" y="3460"/>
                  </a:cubicBezTo>
                  <a:cubicBezTo>
                    <a:pt x="2168" y="3460"/>
                    <a:pt x="2168" y="3460"/>
                    <a:pt x="2168" y="3460"/>
                  </a:cubicBezTo>
                  <a:cubicBezTo>
                    <a:pt x="2168" y="3112"/>
                    <a:pt x="2168" y="3112"/>
                    <a:pt x="2168" y="3112"/>
                  </a:cubicBezTo>
                  <a:cubicBezTo>
                    <a:pt x="2448" y="3112"/>
                    <a:pt x="2448" y="3112"/>
                    <a:pt x="2448" y="3112"/>
                  </a:cubicBezTo>
                  <a:cubicBezTo>
                    <a:pt x="2448" y="3460"/>
                    <a:pt x="2448" y="3460"/>
                    <a:pt x="2448" y="3460"/>
                  </a:cubicBezTo>
                  <a:cubicBezTo>
                    <a:pt x="2540" y="3460"/>
                    <a:pt x="2540" y="3460"/>
                    <a:pt x="2540" y="3460"/>
                  </a:cubicBezTo>
                  <a:cubicBezTo>
                    <a:pt x="2540" y="3112"/>
                    <a:pt x="2540" y="3112"/>
                    <a:pt x="2540" y="3112"/>
                  </a:cubicBezTo>
                  <a:cubicBezTo>
                    <a:pt x="2840" y="3112"/>
                    <a:pt x="2840" y="3112"/>
                    <a:pt x="2840" y="3112"/>
                  </a:cubicBezTo>
                  <a:cubicBezTo>
                    <a:pt x="2840" y="3460"/>
                    <a:pt x="2840" y="3460"/>
                    <a:pt x="2840" y="3460"/>
                  </a:cubicBezTo>
                  <a:cubicBezTo>
                    <a:pt x="2932" y="3460"/>
                    <a:pt x="2932" y="3460"/>
                    <a:pt x="2932" y="3460"/>
                  </a:cubicBezTo>
                  <a:cubicBezTo>
                    <a:pt x="2932" y="3100"/>
                    <a:pt x="2932" y="3100"/>
                    <a:pt x="2932" y="3100"/>
                  </a:cubicBezTo>
                  <a:cubicBezTo>
                    <a:pt x="3024" y="3079"/>
                    <a:pt x="3088" y="2996"/>
                    <a:pt x="3106" y="2904"/>
                  </a:cubicBezTo>
                  <a:cubicBezTo>
                    <a:pt x="3484" y="2904"/>
                    <a:pt x="3484" y="2904"/>
                    <a:pt x="3484" y="2904"/>
                  </a:cubicBezTo>
                  <a:cubicBezTo>
                    <a:pt x="3484" y="2812"/>
                    <a:pt x="3484" y="2812"/>
                    <a:pt x="3484" y="2812"/>
                  </a:cubicBezTo>
                  <a:cubicBezTo>
                    <a:pt x="3116" y="2812"/>
                    <a:pt x="3116" y="2812"/>
                    <a:pt x="3116" y="2812"/>
                  </a:cubicBezTo>
                  <a:cubicBezTo>
                    <a:pt x="3116" y="2536"/>
                    <a:pt x="3116" y="2536"/>
                    <a:pt x="3116" y="2536"/>
                  </a:cubicBezTo>
                  <a:cubicBezTo>
                    <a:pt x="3484" y="2536"/>
                    <a:pt x="3484" y="2536"/>
                    <a:pt x="3484" y="2536"/>
                  </a:cubicBezTo>
                  <a:cubicBezTo>
                    <a:pt x="3484" y="2444"/>
                    <a:pt x="3484" y="2444"/>
                    <a:pt x="3484" y="2444"/>
                  </a:cubicBezTo>
                  <a:cubicBezTo>
                    <a:pt x="3116" y="2444"/>
                    <a:pt x="3116" y="2444"/>
                    <a:pt x="3116" y="2444"/>
                  </a:cubicBezTo>
                  <a:cubicBezTo>
                    <a:pt x="3116" y="2144"/>
                    <a:pt x="3116" y="2144"/>
                    <a:pt x="3116" y="2144"/>
                  </a:cubicBezTo>
                  <a:cubicBezTo>
                    <a:pt x="3484" y="2144"/>
                    <a:pt x="3484" y="2144"/>
                    <a:pt x="3484" y="2144"/>
                  </a:cubicBezTo>
                  <a:cubicBezTo>
                    <a:pt x="3484" y="2052"/>
                    <a:pt x="3484" y="2052"/>
                    <a:pt x="3484" y="2052"/>
                  </a:cubicBezTo>
                  <a:cubicBezTo>
                    <a:pt x="3116" y="2052"/>
                    <a:pt x="3116" y="2052"/>
                    <a:pt x="3116" y="2052"/>
                  </a:cubicBezTo>
                  <a:cubicBezTo>
                    <a:pt x="3116" y="1954"/>
                    <a:pt x="3116" y="1954"/>
                    <a:pt x="3116" y="1954"/>
                  </a:cubicBezTo>
                  <a:cubicBezTo>
                    <a:pt x="3116" y="1776"/>
                    <a:pt x="3116" y="1776"/>
                    <a:pt x="3116" y="1776"/>
                  </a:cubicBezTo>
                  <a:cubicBezTo>
                    <a:pt x="3484" y="1776"/>
                    <a:pt x="3484" y="1776"/>
                    <a:pt x="3484" y="1776"/>
                  </a:cubicBezTo>
                  <a:cubicBezTo>
                    <a:pt x="3484" y="1684"/>
                    <a:pt x="3484" y="1684"/>
                    <a:pt x="3484" y="1684"/>
                  </a:cubicBezTo>
                  <a:cubicBezTo>
                    <a:pt x="3116" y="1684"/>
                    <a:pt x="3116" y="1684"/>
                    <a:pt x="3116" y="1684"/>
                  </a:cubicBezTo>
                  <a:cubicBezTo>
                    <a:pt x="3116" y="1570"/>
                    <a:pt x="3116" y="1570"/>
                    <a:pt x="3116" y="1570"/>
                  </a:cubicBezTo>
                  <a:cubicBezTo>
                    <a:pt x="3116" y="1404"/>
                    <a:pt x="3116" y="1404"/>
                    <a:pt x="3116" y="1404"/>
                  </a:cubicBezTo>
                  <a:cubicBezTo>
                    <a:pt x="3484" y="1404"/>
                    <a:pt x="3484" y="1404"/>
                    <a:pt x="3484" y="1404"/>
                  </a:cubicBezTo>
                  <a:cubicBezTo>
                    <a:pt x="3484" y="1312"/>
                    <a:pt x="3484" y="1312"/>
                    <a:pt x="3484" y="1312"/>
                  </a:cubicBezTo>
                  <a:cubicBezTo>
                    <a:pt x="3116" y="1312"/>
                    <a:pt x="3116" y="1312"/>
                    <a:pt x="3116" y="1312"/>
                  </a:cubicBezTo>
                  <a:cubicBezTo>
                    <a:pt x="3116" y="1012"/>
                    <a:pt x="3116" y="1012"/>
                    <a:pt x="3116" y="1012"/>
                  </a:cubicBezTo>
                  <a:cubicBezTo>
                    <a:pt x="3484" y="1012"/>
                    <a:pt x="3484" y="1012"/>
                    <a:pt x="3484" y="1012"/>
                  </a:cubicBezTo>
                  <a:cubicBezTo>
                    <a:pt x="3484" y="920"/>
                    <a:pt x="3484" y="920"/>
                    <a:pt x="3484" y="920"/>
                  </a:cubicBezTo>
                  <a:cubicBezTo>
                    <a:pt x="3116" y="920"/>
                    <a:pt x="3116" y="920"/>
                    <a:pt x="3116" y="920"/>
                  </a:cubicBezTo>
                  <a:cubicBezTo>
                    <a:pt x="3116" y="644"/>
                    <a:pt x="3116" y="644"/>
                    <a:pt x="3116" y="644"/>
                  </a:cubicBezTo>
                  <a:lnTo>
                    <a:pt x="3484" y="644"/>
                  </a:lnTo>
                  <a:close/>
                  <a:moveTo>
                    <a:pt x="3024" y="1954"/>
                  </a:moveTo>
                  <a:cubicBezTo>
                    <a:pt x="3024" y="2866"/>
                    <a:pt x="3024" y="2866"/>
                    <a:pt x="3024" y="2866"/>
                  </a:cubicBezTo>
                  <a:cubicBezTo>
                    <a:pt x="3024" y="2947"/>
                    <a:pt x="2952" y="3020"/>
                    <a:pt x="2871" y="3020"/>
                  </a:cubicBezTo>
                  <a:cubicBezTo>
                    <a:pt x="614" y="3020"/>
                    <a:pt x="614" y="3020"/>
                    <a:pt x="614" y="3020"/>
                  </a:cubicBezTo>
                  <a:cubicBezTo>
                    <a:pt x="532" y="3020"/>
                    <a:pt x="464" y="2947"/>
                    <a:pt x="464" y="2866"/>
                  </a:cubicBezTo>
                  <a:cubicBezTo>
                    <a:pt x="464" y="1901"/>
                    <a:pt x="464" y="1901"/>
                    <a:pt x="464" y="1901"/>
                  </a:cubicBezTo>
                  <a:cubicBezTo>
                    <a:pt x="464" y="1517"/>
                    <a:pt x="464" y="1517"/>
                    <a:pt x="464" y="1517"/>
                  </a:cubicBezTo>
                  <a:cubicBezTo>
                    <a:pt x="464" y="606"/>
                    <a:pt x="464" y="606"/>
                    <a:pt x="464" y="606"/>
                  </a:cubicBezTo>
                  <a:cubicBezTo>
                    <a:pt x="464" y="524"/>
                    <a:pt x="532" y="460"/>
                    <a:pt x="614" y="460"/>
                  </a:cubicBezTo>
                  <a:cubicBezTo>
                    <a:pt x="2871" y="460"/>
                    <a:pt x="2871" y="460"/>
                    <a:pt x="2871" y="460"/>
                  </a:cubicBezTo>
                  <a:cubicBezTo>
                    <a:pt x="2952" y="460"/>
                    <a:pt x="3024" y="524"/>
                    <a:pt x="3024" y="606"/>
                  </a:cubicBezTo>
                  <a:cubicBezTo>
                    <a:pt x="3024" y="1570"/>
                    <a:pt x="3024" y="1570"/>
                    <a:pt x="3024" y="1570"/>
                  </a:cubicBezTo>
                  <a:lnTo>
                    <a:pt x="3024" y="19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 name="Freeform 6"/>
            <p:cNvSpPr>
              <a:spLocks noEditPoints="1"/>
            </p:cNvSpPr>
            <p:nvPr/>
          </p:nvSpPr>
          <p:spPr bwMode="auto">
            <a:xfrm>
              <a:off x="485131" y="2504684"/>
              <a:ext cx="222601" cy="222421"/>
            </a:xfrm>
            <a:custGeom>
              <a:avLst/>
              <a:gdLst>
                <a:gd name="T0" fmla="*/ 1568 w 1568"/>
                <a:gd name="T1" fmla="*/ 386 h 1568"/>
                <a:gd name="T2" fmla="*/ 1182 w 1568"/>
                <a:gd name="T3" fmla="*/ 0 h 1568"/>
                <a:gd name="T4" fmla="*/ 386 w 1568"/>
                <a:gd name="T5" fmla="*/ 0 h 1568"/>
                <a:gd name="T6" fmla="*/ 0 w 1568"/>
                <a:gd name="T7" fmla="*/ 386 h 1568"/>
                <a:gd name="T8" fmla="*/ 0 w 1568"/>
                <a:gd name="T9" fmla="*/ 1182 h 1568"/>
                <a:gd name="T10" fmla="*/ 386 w 1568"/>
                <a:gd name="T11" fmla="*/ 1568 h 1568"/>
                <a:gd name="T12" fmla="*/ 1182 w 1568"/>
                <a:gd name="T13" fmla="*/ 1568 h 1568"/>
                <a:gd name="T14" fmla="*/ 1568 w 1568"/>
                <a:gd name="T15" fmla="*/ 1182 h 1568"/>
                <a:gd name="T16" fmla="*/ 1568 w 1568"/>
                <a:gd name="T17" fmla="*/ 386 h 1568"/>
                <a:gd name="T18" fmla="*/ 1480 w 1568"/>
                <a:gd name="T19" fmla="*/ 1183 h 1568"/>
                <a:gd name="T20" fmla="*/ 1184 w 1568"/>
                <a:gd name="T21" fmla="*/ 1476 h 1568"/>
                <a:gd name="T22" fmla="*/ 388 w 1568"/>
                <a:gd name="T23" fmla="*/ 1476 h 1568"/>
                <a:gd name="T24" fmla="*/ 96 w 1568"/>
                <a:gd name="T25" fmla="*/ 1183 h 1568"/>
                <a:gd name="T26" fmla="*/ 96 w 1568"/>
                <a:gd name="T27" fmla="*/ 386 h 1568"/>
                <a:gd name="T28" fmla="*/ 388 w 1568"/>
                <a:gd name="T29" fmla="*/ 92 h 1568"/>
                <a:gd name="T30" fmla="*/ 1184 w 1568"/>
                <a:gd name="T31" fmla="*/ 92 h 1568"/>
                <a:gd name="T32" fmla="*/ 1480 w 1568"/>
                <a:gd name="T33" fmla="*/ 386 h 1568"/>
                <a:gd name="T34" fmla="*/ 1480 w 1568"/>
                <a:gd name="T35" fmla="*/ 1183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8" h="1568">
                  <a:moveTo>
                    <a:pt x="1568" y="386"/>
                  </a:moveTo>
                  <a:cubicBezTo>
                    <a:pt x="1568" y="173"/>
                    <a:pt x="1395" y="0"/>
                    <a:pt x="1182" y="0"/>
                  </a:cubicBezTo>
                  <a:cubicBezTo>
                    <a:pt x="386" y="0"/>
                    <a:pt x="386" y="0"/>
                    <a:pt x="386" y="0"/>
                  </a:cubicBezTo>
                  <a:cubicBezTo>
                    <a:pt x="173" y="0"/>
                    <a:pt x="0" y="173"/>
                    <a:pt x="0" y="386"/>
                  </a:cubicBezTo>
                  <a:cubicBezTo>
                    <a:pt x="0" y="1182"/>
                    <a:pt x="0" y="1182"/>
                    <a:pt x="0" y="1182"/>
                  </a:cubicBezTo>
                  <a:cubicBezTo>
                    <a:pt x="0" y="1395"/>
                    <a:pt x="173" y="1568"/>
                    <a:pt x="386" y="1568"/>
                  </a:cubicBezTo>
                  <a:cubicBezTo>
                    <a:pt x="1182" y="1568"/>
                    <a:pt x="1182" y="1568"/>
                    <a:pt x="1182" y="1568"/>
                  </a:cubicBezTo>
                  <a:cubicBezTo>
                    <a:pt x="1395" y="1568"/>
                    <a:pt x="1568" y="1395"/>
                    <a:pt x="1568" y="1182"/>
                  </a:cubicBezTo>
                  <a:lnTo>
                    <a:pt x="1568" y="386"/>
                  </a:lnTo>
                  <a:close/>
                  <a:moveTo>
                    <a:pt x="1480" y="1183"/>
                  </a:moveTo>
                  <a:cubicBezTo>
                    <a:pt x="1480" y="1345"/>
                    <a:pt x="1347" y="1476"/>
                    <a:pt x="1184" y="1476"/>
                  </a:cubicBezTo>
                  <a:cubicBezTo>
                    <a:pt x="388" y="1476"/>
                    <a:pt x="388" y="1476"/>
                    <a:pt x="388" y="1476"/>
                  </a:cubicBezTo>
                  <a:cubicBezTo>
                    <a:pt x="226" y="1476"/>
                    <a:pt x="96" y="1345"/>
                    <a:pt x="96" y="1183"/>
                  </a:cubicBezTo>
                  <a:cubicBezTo>
                    <a:pt x="96" y="386"/>
                    <a:pt x="96" y="386"/>
                    <a:pt x="96" y="386"/>
                  </a:cubicBezTo>
                  <a:cubicBezTo>
                    <a:pt x="96" y="224"/>
                    <a:pt x="226" y="92"/>
                    <a:pt x="388" y="92"/>
                  </a:cubicBezTo>
                  <a:cubicBezTo>
                    <a:pt x="1184" y="92"/>
                    <a:pt x="1184" y="92"/>
                    <a:pt x="1184" y="92"/>
                  </a:cubicBezTo>
                  <a:cubicBezTo>
                    <a:pt x="1347" y="92"/>
                    <a:pt x="1480" y="224"/>
                    <a:pt x="1480" y="386"/>
                  </a:cubicBezTo>
                  <a:lnTo>
                    <a:pt x="1480" y="1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8" name="Freeform 7"/>
          <p:cNvSpPr>
            <a:spLocks noEditPoints="1"/>
          </p:cNvSpPr>
          <p:nvPr/>
        </p:nvSpPr>
        <p:spPr bwMode="auto">
          <a:xfrm>
            <a:off x="4825506" y="5247115"/>
            <a:ext cx="329188" cy="461355"/>
          </a:xfrm>
          <a:custGeom>
            <a:avLst/>
            <a:gdLst>
              <a:gd name="T0" fmla="*/ 0 w 5482"/>
              <a:gd name="T1" fmla="*/ 0 h 7683"/>
              <a:gd name="T2" fmla="*/ 0 w 5482"/>
              <a:gd name="T3" fmla="*/ 6450 h 7683"/>
              <a:gd name="T4" fmla="*/ 1219 w 5482"/>
              <a:gd name="T5" fmla="*/ 7683 h 7683"/>
              <a:gd name="T6" fmla="*/ 5482 w 5482"/>
              <a:gd name="T7" fmla="*/ 7683 h 7683"/>
              <a:gd name="T8" fmla="*/ 5482 w 5482"/>
              <a:gd name="T9" fmla="*/ 0 h 7683"/>
              <a:gd name="T10" fmla="*/ 0 w 5482"/>
              <a:gd name="T11" fmla="*/ 0 h 7683"/>
              <a:gd name="T12" fmla="*/ 1137 w 5482"/>
              <a:gd name="T13" fmla="*/ 7272 h 7683"/>
              <a:gd name="T14" fmla="*/ 368 w 5482"/>
              <a:gd name="T15" fmla="*/ 6483 h 7683"/>
              <a:gd name="T16" fmla="*/ 1137 w 5482"/>
              <a:gd name="T17" fmla="*/ 6483 h 7683"/>
              <a:gd name="T18" fmla="*/ 1137 w 5482"/>
              <a:gd name="T19" fmla="*/ 7272 h 7683"/>
              <a:gd name="T20" fmla="*/ 5262 w 5482"/>
              <a:gd name="T21" fmla="*/ 7466 h 7683"/>
              <a:gd name="T22" fmla="*/ 1354 w 5482"/>
              <a:gd name="T23" fmla="*/ 7466 h 7683"/>
              <a:gd name="T24" fmla="*/ 1354 w 5482"/>
              <a:gd name="T25" fmla="*/ 6266 h 7683"/>
              <a:gd name="T26" fmla="*/ 217 w 5482"/>
              <a:gd name="T27" fmla="*/ 6266 h 7683"/>
              <a:gd name="T28" fmla="*/ 217 w 5482"/>
              <a:gd name="T29" fmla="*/ 218 h 7683"/>
              <a:gd name="T30" fmla="*/ 5262 w 5482"/>
              <a:gd name="T31" fmla="*/ 218 h 7683"/>
              <a:gd name="T32" fmla="*/ 5262 w 5482"/>
              <a:gd name="T33" fmla="*/ 7466 h 7683"/>
              <a:gd name="T34" fmla="*/ 4409 w 5482"/>
              <a:gd name="T35" fmla="*/ 1304 h 7683"/>
              <a:gd name="T36" fmla="*/ 1402 w 5482"/>
              <a:gd name="T37" fmla="*/ 1304 h 7683"/>
              <a:gd name="T38" fmla="*/ 1402 w 5482"/>
              <a:gd name="T39" fmla="*/ 1087 h 7683"/>
              <a:gd name="T40" fmla="*/ 4409 w 5482"/>
              <a:gd name="T41" fmla="*/ 1087 h 7683"/>
              <a:gd name="T42" fmla="*/ 4409 w 5482"/>
              <a:gd name="T43" fmla="*/ 1304 h 7683"/>
              <a:gd name="T44" fmla="*/ 2546 w 5482"/>
              <a:gd name="T45" fmla="*/ 2448 h 7683"/>
              <a:gd name="T46" fmla="*/ 4409 w 5482"/>
              <a:gd name="T47" fmla="*/ 2448 h 7683"/>
              <a:gd name="T48" fmla="*/ 4409 w 5482"/>
              <a:gd name="T49" fmla="*/ 2665 h 7683"/>
              <a:gd name="T50" fmla="*/ 2546 w 5482"/>
              <a:gd name="T51" fmla="*/ 2665 h 7683"/>
              <a:gd name="T52" fmla="*/ 2546 w 5482"/>
              <a:gd name="T53" fmla="*/ 2448 h 7683"/>
              <a:gd name="T54" fmla="*/ 4409 w 5482"/>
              <a:gd name="T55" fmla="*/ 1739 h 7683"/>
              <a:gd name="T56" fmla="*/ 967 w 5482"/>
              <a:gd name="T57" fmla="*/ 1739 h 7683"/>
              <a:gd name="T58" fmla="*/ 967 w 5482"/>
              <a:gd name="T59" fmla="*/ 1522 h 7683"/>
              <a:gd name="T60" fmla="*/ 4409 w 5482"/>
              <a:gd name="T61" fmla="*/ 1522 h 7683"/>
              <a:gd name="T62" fmla="*/ 4409 w 5482"/>
              <a:gd name="T63" fmla="*/ 1739 h 7683"/>
              <a:gd name="T64" fmla="*/ 4409 w 5482"/>
              <a:gd name="T65" fmla="*/ 2174 h 7683"/>
              <a:gd name="T66" fmla="*/ 967 w 5482"/>
              <a:gd name="T67" fmla="*/ 2174 h 7683"/>
              <a:gd name="T68" fmla="*/ 967 w 5482"/>
              <a:gd name="T69" fmla="*/ 1956 h 7683"/>
              <a:gd name="T70" fmla="*/ 4409 w 5482"/>
              <a:gd name="T71" fmla="*/ 1956 h 7683"/>
              <a:gd name="T72" fmla="*/ 4409 w 5482"/>
              <a:gd name="T73" fmla="*/ 2174 h 7683"/>
              <a:gd name="T74" fmla="*/ 1402 w 5482"/>
              <a:gd name="T75" fmla="*/ 4083 h 7683"/>
              <a:gd name="T76" fmla="*/ 4409 w 5482"/>
              <a:gd name="T77" fmla="*/ 4083 h 7683"/>
              <a:gd name="T78" fmla="*/ 4409 w 5482"/>
              <a:gd name="T79" fmla="*/ 4300 h 7683"/>
              <a:gd name="T80" fmla="*/ 1402 w 5482"/>
              <a:gd name="T81" fmla="*/ 4300 h 7683"/>
              <a:gd name="T82" fmla="*/ 1402 w 5482"/>
              <a:gd name="T83" fmla="*/ 4083 h 7683"/>
              <a:gd name="T84" fmla="*/ 4409 w 5482"/>
              <a:gd name="T85" fmla="*/ 4735 h 7683"/>
              <a:gd name="T86" fmla="*/ 967 w 5482"/>
              <a:gd name="T87" fmla="*/ 4735 h 7683"/>
              <a:gd name="T88" fmla="*/ 967 w 5482"/>
              <a:gd name="T89" fmla="*/ 4517 h 7683"/>
              <a:gd name="T90" fmla="*/ 4409 w 5482"/>
              <a:gd name="T91" fmla="*/ 4517 h 7683"/>
              <a:gd name="T92" fmla="*/ 4409 w 5482"/>
              <a:gd name="T93" fmla="*/ 4735 h 7683"/>
              <a:gd name="T94" fmla="*/ 4409 w 5482"/>
              <a:gd name="T95" fmla="*/ 5226 h 7683"/>
              <a:gd name="T96" fmla="*/ 967 w 5482"/>
              <a:gd name="T97" fmla="*/ 5226 h 7683"/>
              <a:gd name="T98" fmla="*/ 967 w 5482"/>
              <a:gd name="T99" fmla="*/ 5009 h 7683"/>
              <a:gd name="T100" fmla="*/ 4409 w 5482"/>
              <a:gd name="T101" fmla="*/ 5009 h 7683"/>
              <a:gd name="T102" fmla="*/ 4409 w 5482"/>
              <a:gd name="T103" fmla="*/ 5226 h 7683"/>
              <a:gd name="T104" fmla="*/ 2328 w 5482"/>
              <a:gd name="T105" fmla="*/ 2391 h 7683"/>
              <a:gd name="T106" fmla="*/ 967 w 5482"/>
              <a:gd name="T107" fmla="*/ 2391 h 7683"/>
              <a:gd name="T108" fmla="*/ 967 w 5482"/>
              <a:gd name="T109" fmla="*/ 3761 h 7683"/>
              <a:gd name="T110" fmla="*/ 2328 w 5482"/>
              <a:gd name="T111" fmla="*/ 3761 h 7683"/>
              <a:gd name="T112" fmla="*/ 2328 w 5482"/>
              <a:gd name="T113" fmla="*/ 2391 h 7683"/>
              <a:gd name="T114" fmla="*/ 2111 w 5482"/>
              <a:gd name="T115" fmla="*/ 3544 h 7683"/>
              <a:gd name="T116" fmla="*/ 1184 w 5482"/>
              <a:gd name="T117" fmla="*/ 3544 h 7683"/>
              <a:gd name="T118" fmla="*/ 1184 w 5482"/>
              <a:gd name="T119" fmla="*/ 2618 h 7683"/>
              <a:gd name="T120" fmla="*/ 2111 w 5482"/>
              <a:gd name="T121" fmla="*/ 2618 h 7683"/>
              <a:gd name="T122" fmla="*/ 2111 w 5482"/>
              <a:gd name="T123" fmla="*/ 3544 h 7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82" h="7683">
                <a:moveTo>
                  <a:pt x="0" y="0"/>
                </a:moveTo>
                <a:lnTo>
                  <a:pt x="0" y="6450"/>
                </a:lnTo>
                <a:lnTo>
                  <a:pt x="1219" y="7683"/>
                </a:lnTo>
                <a:lnTo>
                  <a:pt x="5482" y="7683"/>
                </a:lnTo>
                <a:lnTo>
                  <a:pt x="5482" y="0"/>
                </a:lnTo>
                <a:lnTo>
                  <a:pt x="0" y="0"/>
                </a:lnTo>
                <a:close/>
                <a:moveTo>
                  <a:pt x="1137" y="7272"/>
                </a:moveTo>
                <a:lnTo>
                  <a:pt x="368" y="6483"/>
                </a:lnTo>
                <a:lnTo>
                  <a:pt x="1137" y="6483"/>
                </a:lnTo>
                <a:lnTo>
                  <a:pt x="1137" y="7272"/>
                </a:lnTo>
                <a:close/>
                <a:moveTo>
                  <a:pt x="5262" y="7466"/>
                </a:moveTo>
                <a:lnTo>
                  <a:pt x="1354" y="7466"/>
                </a:lnTo>
                <a:lnTo>
                  <a:pt x="1354" y="6266"/>
                </a:lnTo>
                <a:lnTo>
                  <a:pt x="217" y="6266"/>
                </a:lnTo>
                <a:lnTo>
                  <a:pt x="217" y="218"/>
                </a:lnTo>
                <a:lnTo>
                  <a:pt x="5262" y="218"/>
                </a:lnTo>
                <a:lnTo>
                  <a:pt x="5262" y="7466"/>
                </a:lnTo>
                <a:close/>
                <a:moveTo>
                  <a:pt x="4409" y="1304"/>
                </a:moveTo>
                <a:lnTo>
                  <a:pt x="1402" y="1304"/>
                </a:lnTo>
                <a:lnTo>
                  <a:pt x="1402" y="1087"/>
                </a:lnTo>
                <a:lnTo>
                  <a:pt x="4409" y="1087"/>
                </a:lnTo>
                <a:lnTo>
                  <a:pt x="4409" y="1304"/>
                </a:lnTo>
                <a:close/>
                <a:moveTo>
                  <a:pt x="2546" y="2448"/>
                </a:moveTo>
                <a:lnTo>
                  <a:pt x="4409" y="2448"/>
                </a:lnTo>
                <a:lnTo>
                  <a:pt x="4409" y="2665"/>
                </a:lnTo>
                <a:lnTo>
                  <a:pt x="2546" y="2665"/>
                </a:lnTo>
                <a:lnTo>
                  <a:pt x="2546" y="2448"/>
                </a:lnTo>
                <a:close/>
                <a:moveTo>
                  <a:pt x="4409" y="1739"/>
                </a:moveTo>
                <a:lnTo>
                  <a:pt x="967" y="1739"/>
                </a:lnTo>
                <a:lnTo>
                  <a:pt x="967" y="1522"/>
                </a:lnTo>
                <a:lnTo>
                  <a:pt x="4409" y="1522"/>
                </a:lnTo>
                <a:lnTo>
                  <a:pt x="4409" y="1739"/>
                </a:lnTo>
                <a:close/>
                <a:moveTo>
                  <a:pt x="4409" y="2174"/>
                </a:moveTo>
                <a:lnTo>
                  <a:pt x="967" y="2174"/>
                </a:lnTo>
                <a:lnTo>
                  <a:pt x="967" y="1956"/>
                </a:lnTo>
                <a:lnTo>
                  <a:pt x="4409" y="1956"/>
                </a:lnTo>
                <a:lnTo>
                  <a:pt x="4409" y="2174"/>
                </a:lnTo>
                <a:close/>
                <a:moveTo>
                  <a:pt x="1402" y="4083"/>
                </a:moveTo>
                <a:lnTo>
                  <a:pt x="4409" y="4083"/>
                </a:lnTo>
                <a:lnTo>
                  <a:pt x="4409" y="4300"/>
                </a:lnTo>
                <a:lnTo>
                  <a:pt x="1402" y="4300"/>
                </a:lnTo>
                <a:lnTo>
                  <a:pt x="1402" y="4083"/>
                </a:lnTo>
                <a:close/>
                <a:moveTo>
                  <a:pt x="4409" y="4735"/>
                </a:moveTo>
                <a:lnTo>
                  <a:pt x="967" y="4735"/>
                </a:lnTo>
                <a:lnTo>
                  <a:pt x="967" y="4517"/>
                </a:lnTo>
                <a:lnTo>
                  <a:pt x="4409" y="4517"/>
                </a:lnTo>
                <a:lnTo>
                  <a:pt x="4409" y="4735"/>
                </a:lnTo>
                <a:close/>
                <a:moveTo>
                  <a:pt x="4409" y="5226"/>
                </a:moveTo>
                <a:lnTo>
                  <a:pt x="967" y="5226"/>
                </a:lnTo>
                <a:lnTo>
                  <a:pt x="967" y="5009"/>
                </a:lnTo>
                <a:lnTo>
                  <a:pt x="4409" y="5009"/>
                </a:lnTo>
                <a:lnTo>
                  <a:pt x="4409" y="5226"/>
                </a:lnTo>
                <a:close/>
                <a:moveTo>
                  <a:pt x="2328" y="2391"/>
                </a:moveTo>
                <a:lnTo>
                  <a:pt x="967" y="2391"/>
                </a:lnTo>
                <a:lnTo>
                  <a:pt x="967" y="3761"/>
                </a:lnTo>
                <a:lnTo>
                  <a:pt x="2328" y="3761"/>
                </a:lnTo>
                <a:lnTo>
                  <a:pt x="2328" y="2391"/>
                </a:lnTo>
                <a:close/>
                <a:moveTo>
                  <a:pt x="2111" y="3544"/>
                </a:moveTo>
                <a:lnTo>
                  <a:pt x="1184" y="3544"/>
                </a:lnTo>
                <a:lnTo>
                  <a:pt x="1184" y="2618"/>
                </a:lnTo>
                <a:lnTo>
                  <a:pt x="2111" y="2618"/>
                </a:lnTo>
                <a:lnTo>
                  <a:pt x="2111" y="35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 name="Freeform 8"/>
          <p:cNvSpPr>
            <a:spLocks noEditPoints="1"/>
          </p:cNvSpPr>
          <p:nvPr/>
        </p:nvSpPr>
        <p:spPr bwMode="auto">
          <a:xfrm>
            <a:off x="4726245" y="3318706"/>
            <a:ext cx="530231" cy="515760"/>
          </a:xfrm>
          <a:custGeom>
            <a:avLst/>
            <a:gdLst>
              <a:gd name="T0" fmla="*/ 3291 w 3735"/>
              <a:gd name="T1" fmla="*/ 1020 h 3636"/>
              <a:gd name="T2" fmla="*/ 2942 w 3735"/>
              <a:gd name="T3" fmla="*/ 583 h 3636"/>
              <a:gd name="T4" fmla="*/ 1224 w 3735"/>
              <a:gd name="T5" fmla="*/ 1161 h 3636"/>
              <a:gd name="T6" fmla="*/ 604 w 3735"/>
              <a:gd name="T7" fmla="*/ 1248 h 3636"/>
              <a:gd name="T8" fmla="*/ 222 w 3735"/>
              <a:gd name="T9" fmla="*/ 2854 h 3636"/>
              <a:gd name="T10" fmla="*/ 622 w 3735"/>
              <a:gd name="T11" fmla="*/ 3259 h 3636"/>
              <a:gd name="T12" fmla="*/ 1799 w 3735"/>
              <a:gd name="T13" fmla="*/ 3636 h 3636"/>
              <a:gd name="T14" fmla="*/ 2354 w 3735"/>
              <a:gd name="T15" fmla="*/ 2497 h 3636"/>
              <a:gd name="T16" fmla="*/ 1776 w 3735"/>
              <a:gd name="T17" fmla="*/ 2650 h 3636"/>
              <a:gd name="T18" fmla="*/ 2252 w 3735"/>
              <a:gd name="T19" fmla="*/ 2498 h 3636"/>
              <a:gd name="T20" fmla="*/ 3009 w 3735"/>
              <a:gd name="T21" fmla="*/ 993 h 3636"/>
              <a:gd name="T22" fmla="*/ 2109 w 3735"/>
              <a:gd name="T23" fmla="*/ 809 h 3636"/>
              <a:gd name="T24" fmla="*/ 2891 w 3735"/>
              <a:gd name="T25" fmla="*/ 815 h 3636"/>
              <a:gd name="T26" fmla="*/ 2299 w 3735"/>
              <a:gd name="T27" fmla="*/ 2405 h 3636"/>
              <a:gd name="T28" fmla="*/ 1981 w 3735"/>
              <a:gd name="T29" fmla="*/ 2240 h 3636"/>
              <a:gd name="T30" fmla="*/ 2114 w 3735"/>
              <a:gd name="T31" fmla="*/ 323 h 3636"/>
              <a:gd name="T32" fmla="*/ 1935 w 3735"/>
              <a:gd name="T33" fmla="*/ 748 h 3636"/>
              <a:gd name="T34" fmla="*/ 1332 w 3735"/>
              <a:gd name="T35" fmla="*/ 1195 h 3636"/>
              <a:gd name="T36" fmla="*/ 1770 w 3735"/>
              <a:gd name="T37" fmla="*/ 2081 h 3636"/>
              <a:gd name="T38" fmla="*/ 1470 w 3735"/>
              <a:gd name="T39" fmla="*/ 1623 h 3636"/>
              <a:gd name="T40" fmla="*/ 1504 w 3735"/>
              <a:gd name="T41" fmla="*/ 2174 h 3636"/>
              <a:gd name="T42" fmla="*/ 1540 w 3735"/>
              <a:gd name="T43" fmla="*/ 2140 h 3636"/>
              <a:gd name="T44" fmla="*/ 1484 w 3735"/>
              <a:gd name="T45" fmla="*/ 2531 h 3636"/>
              <a:gd name="T46" fmla="*/ 1212 w 3735"/>
              <a:gd name="T47" fmla="*/ 2011 h 3636"/>
              <a:gd name="T48" fmla="*/ 1721 w 3735"/>
              <a:gd name="T49" fmla="*/ 2168 h 3636"/>
              <a:gd name="T50" fmla="*/ 1524 w 3735"/>
              <a:gd name="T51" fmla="*/ 2366 h 3636"/>
              <a:gd name="T52" fmla="*/ 3138 w 3735"/>
              <a:gd name="T53" fmla="*/ 1043 h 3636"/>
              <a:gd name="T54" fmla="*/ 3611 w 3735"/>
              <a:gd name="T55" fmla="*/ 2398 h 3636"/>
              <a:gd name="T56" fmla="*/ 3174 w 3735"/>
              <a:gd name="T57" fmla="*/ 953 h 3636"/>
              <a:gd name="T58" fmla="*/ 2898 w 3735"/>
              <a:gd name="T59" fmla="*/ 667 h 3636"/>
              <a:gd name="T60" fmla="*/ 2403 w 3735"/>
              <a:gd name="T61" fmla="*/ 520 h 3636"/>
              <a:gd name="T62" fmla="*/ 1155 w 3735"/>
              <a:gd name="T63" fmla="*/ 282 h 3636"/>
              <a:gd name="T64" fmla="*/ 1060 w 3735"/>
              <a:gd name="T65" fmla="*/ 353 h 3636"/>
              <a:gd name="T66" fmla="*/ 1302 w 3735"/>
              <a:gd name="T67" fmla="*/ 1103 h 3636"/>
              <a:gd name="T68" fmla="*/ 1368 w 3735"/>
              <a:gd name="T69" fmla="*/ 1609 h 3636"/>
              <a:gd name="T70" fmla="*/ 1088 w 3735"/>
              <a:gd name="T71" fmla="*/ 1462 h 3636"/>
              <a:gd name="T72" fmla="*/ 995 w 3735"/>
              <a:gd name="T73" fmla="*/ 1462 h 3636"/>
              <a:gd name="T74" fmla="*/ 798 w 3735"/>
              <a:gd name="T75" fmla="*/ 1265 h 3636"/>
              <a:gd name="T76" fmla="*/ 547 w 3735"/>
              <a:gd name="T77" fmla="*/ 1320 h 3636"/>
              <a:gd name="T78" fmla="*/ 115 w 3735"/>
              <a:gd name="T79" fmla="*/ 1921 h 3636"/>
              <a:gd name="T80" fmla="*/ 626 w 3735"/>
              <a:gd name="T81" fmla="*/ 1694 h 3636"/>
              <a:gd name="T82" fmla="*/ 1145 w 3735"/>
              <a:gd name="T83" fmla="*/ 1945 h 3636"/>
              <a:gd name="T84" fmla="*/ 307 w 3735"/>
              <a:gd name="T85" fmla="*/ 2814 h 3636"/>
              <a:gd name="T86" fmla="*/ 189 w 3735"/>
              <a:gd name="T87" fmla="*/ 3092 h 3636"/>
              <a:gd name="T88" fmla="*/ 386 w 3735"/>
              <a:gd name="T89" fmla="*/ 3289 h 3636"/>
              <a:gd name="T90" fmla="*/ 675 w 3735"/>
              <a:gd name="T91" fmla="*/ 3092 h 3636"/>
              <a:gd name="T92" fmla="*/ 1680 w 3735"/>
              <a:gd name="T93" fmla="*/ 2652 h 3636"/>
              <a:gd name="T94" fmla="*/ 1799 w 3735"/>
              <a:gd name="T95" fmla="*/ 3544 h 3636"/>
              <a:gd name="T96" fmla="*/ 1996 w 3735"/>
              <a:gd name="T97" fmla="*/ 3347 h 3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735" h="3636">
                <a:moveTo>
                  <a:pt x="2354" y="2497"/>
                </a:moveTo>
                <a:cubicBezTo>
                  <a:pt x="3735" y="2490"/>
                  <a:pt x="3735" y="2490"/>
                  <a:pt x="3735" y="2490"/>
                </a:cubicBezTo>
                <a:cubicBezTo>
                  <a:pt x="3291" y="1020"/>
                  <a:pt x="3291" y="1020"/>
                  <a:pt x="3291" y="1020"/>
                </a:cubicBezTo>
                <a:cubicBezTo>
                  <a:pt x="3392" y="975"/>
                  <a:pt x="3463" y="873"/>
                  <a:pt x="3463" y="756"/>
                </a:cubicBezTo>
                <a:cubicBezTo>
                  <a:pt x="3463" y="596"/>
                  <a:pt x="3333" y="466"/>
                  <a:pt x="3174" y="466"/>
                </a:cubicBezTo>
                <a:cubicBezTo>
                  <a:pt x="3079" y="466"/>
                  <a:pt x="2995" y="512"/>
                  <a:pt x="2942" y="583"/>
                </a:cubicBezTo>
                <a:cubicBezTo>
                  <a:pt x="2280" y="0"/>
                  <a:pt x="2280" y="0"/>
                  <a:pt x="2280" y="0"/>
                </a:cubicBezTo>
                <a:cubicBezTo>
                  <a:pt x="923" y="227"/>
                  <a:pt x="923" y="227"/>
                  <a:pt x="923" y="227"/>
                </a:cubicBezTo>
                <a:cubicBezTo>
                  <a:pt x="1224" y="1161"/>
                  <a:pt x="1224" y="1161"/>
                  <a:pt x="1224" y="1161"/>
                </a:cubicBezTo>
                <a:cubicBezTo>
                  <a:pt x="1037" y="1299"/>
                  <a:pt x="1037" y="1299"/>
                  <a:pt x="1037" y="1299"/>
                </a:cubicBezTo>
                <a:cubicBezTo>
                  <a:pt x="985" y="1223"/>
                  <a:pt x="897" y="1173"/>
                  <a:pt x="798" y="1173"/>
                </a:cubicBezTo>
                <a:cubicBezTo>
                  <a:pt x="724" y="1173"/>
                  <a:pt x="656" y="1202"/>
                  <a:pt x="604" y="1248"/>
                </a:cubicBezTo>
                <a:cubicBezTo>
                  <a:pt x="228" y="902"/>
                  <a:pt x="228" y="902"/>
                  <a:pt x="228" y="902"/>
                </a:cubicBezTo>
                <a:cubicBezTo>
                  <a:pt x="0" y="2022"/>
                  <a:pt x="0" y="2022"/>
                  <a:pt x="0" y="2022"/>
                </a:cubicBezTo>
                <a:cubicBezTo>
                  <a:pt x="222" y="2854"/>
                  <a:pt x="222" y="2854"/>
                  <a:pt x="222" y="2854"/>
                </a:cubicBezTo>
                <a:cubicBezTo>
                  <a:pt x="146" y="2906"/>
                  <a:pt x="97" y="2993"/>
                  <a:pt x="97" y="3092"/>
                </a:cubicBezTo>
                <a:cubicBezTo>
                  <a:pt x="97" y="3251"/>
                  <a:pt x="226" y="3381"/>
                  <a:pt x="386" y="3381"/>
                </a:cubicBezTo>
                <a:cubicBezTo>
                  <a:pt x="483" y="3381"/>
                  <a:pt x="569" y="3333"/>
                  <a:pt x="622" y="3259"/>
                </a:cubicBezTo>
                <a:cubicBezTo>
                  <a:pt x="622" y="3260"/>
                  <a:pt x="622" y="3260"/>
                  <a:pt x="622" y="3260"/>
                </a:cubicBezTo>
                <a:cubicBezTo>
                  <a:pt x="1517" y="3408"/>
                  <a:pt x="1517" y="3408"/>
                  <a:pt x="1517" y="3408"/>
                </a:cubicBezTo>
                <a:cubicBezTo>
                  <a:pt x="1545" y="3538"/>
                  <a:pt x="1661" y="3636"/>
                  <a:pt x="1799" y="3636"/>
                </a:cubicBezTo>
                <a:cubicBezTo>
                  <a:pt x="1959" y="3636"/>
                  <a:pt x="2089" y="3507"/>
                  <a:pt x="2089" y="3347"/>
                </a:cubicBezTo>
                <a:cubicBezTo>
                  <a:pt x="2089" y="3268"/>
                  <a:pt x="2057" y="3197"/>
                  <a:pt x="2006" y="3145"/>
                </a:cubicBezTo>
                <a:lnTo>
                  <a:pt x="2354" y="2497"/>
                </a:lnTo>
                <a:close/>
                <a:moveTo>
                  <a:pt x="1931" y="3090"/>
                </a:moveTo>
                <a:cubicBezTo>
                  <a:pt x="1899" y="3074"/>
                  <a:pt x="1865" y="3063"/>
                  <a:pt x="1829" y="3059"/>
                </a:cubicBezTo>
                <a:cubicBezTo>
                  <a:pt x="1776" y="2650"/>
                  <a:pt x="1776" y="2650"/>
                  <a:pt x="1776" y="2650"/>
                </a:cubicBezTo>
                <a:cubicBezTo>
                  <a:pt x="1866" y="2634"/>
                  <a:pt x="1940" y="2576"/>
                  <a:pt x="1984" y="2498"/>
                </a:cubicBezTo>
                <a:cubicBezTo>
                  <a:pt x="1984" y="2499"/>
                  <a:pt x="1984" y="2499"/>
                  <a:pt x="1984" y="2499"/>
                </a:cubicBezTo>
                <a:cubicBezTo>
                  <a:pt x="2252" y="2498"/>
                  <a:pt x="2252" y="2498"/>
                  <a:pt x="2252" y="2498"/>
                </a:cubicBezTo>
                <a:lnTo>
                  <a:pt x="1931" y="3090"/>
                </a:lnTo>
                <a:close/>
                <a:moveTo>
                  <a:pt x="2891" y="815"/>
                </a:moveTo>
                <a:cubicBezTo>
                  <a:pt x="2906" y="888"/>
                  <a:pt x="2949" y="951"/>
                  <a:pt x="3009" y="993"/>
                </a:cubicBezTo>
                <a:cubicBezTo>
                  <a:pt x="1927" y="2163"/>
                  <a:pt x="1927" y="2163"/>
                  <a:pt x="1927" y="2163"/>
                </a:cubicBezTo>
                <a:cubicBezTo>
                  <a:pt x="1907" y="2142"/>
                  <a:pt x="1884" y="2125"/>
                  <a:pt x="1858" y="2111"/>
                </a:cubicBezTo>
                <a:cubicBezTo>
                  <a:pt x="2109" y="809"/>
                  <a:pt x="2109" y="809"/>
                  <a:pt x="2109" y="809"/>
                </a:cubicBezTo>
                <a:cubicBezTo>
                  <a:pt x="2111" y="809"/>
                  <a:pt x="2112" y="809"/>
                  <a:pt x="2114" y="809"/>
                </a:cubicBezTo>
                <a:cubicBezTo>
                  <a:pt x="2198" y="809"/>
                  <a:pt x="2275" y="773"/>
                  <a:pt x="2327" y="714"/>
                </a:cubicBezTo>
                <a:lnTo>
                  <a:pt x="2891" y="815"/>
                </a:lnTo>
                <a:close/>
                <a:moveTo>
                  <a:pt x="1981" y="2240"/>
                </a:moveTo>
                <a:cubicBezTo>
                  <a:pt x="2956" y="1185"/>
                  <a:pt x="2956" y="1185"/>
                  <a:pt x="2956" y="1185"/>
                </a:cubicBezTo>
                <a:cubicBezTo>
                  <a:pt x="2299" y="2405"/>
                  <a:pt x="2299" y="2405"/>
                  <a:pt x="2299" y="2405"/>
                </a:cubicBezTo>
                <a:cubicBezTo>
                  <a:pt x="2007" y="2407"/>
                  <a:pt x="2007" y="2407"/>
                  <a:pt x="2007" y="2407"/>
                </a:cubicBezTo>
                <a:cubicBezTo>
                  <a:pt x="2009" y="2393"/>
                  <a:pt x="2010" y="2380"/>
                  <a:pt x="2010" y="2366"/>
                </a:cubicBezTo>
                <a:cubicBezTo>
                  <a:pt x="2010" y="2321"/>
                  <a:pt x="2000" y="2278"/>
                  <a:pt x="1981" y="2240"/>
                </a:cubicBezTo>
                <a:close/>
                <a:moveTo>
                  <a:pt x="2114" y="717"/>
                </a:moveTo>
                <a:cubicBezTo>
                  <a:pt x="2005" y="717"/>
                  <a:pt x="1917" y="629"/>
                  <a:pt x="1917" y="520"/>
                </a:cubicBezTo>
                <a:cubicBezTo>
                  <a:pt x="1917" y="411"/>
                  <a:pt x="2005" y="323"/>
                  <a:pt x="2114" y="323"/>
                </a:cubicBezTo>
                <a:cubicBezTo>
                  <a:pt x="2222" y="323"/>
                  <a:pt x="2311" y="411"/>
                  <a:pt x="2311" y="520"/>
                </a:cubicBezTo>
                <a:cubicBezTo>
                  <a:pt x="2311" y="629"/>
                  <a:pt x="2222" y="717"/>
                  <a:pt x="2114" y="717"/>
                </a:cubicBezTo>
                <a:close/>
                <a:moveTo>
                  <a:pt x="1935" y="748"/>
                </a:moveTo>
                <a:cubicBezTo>
                  <a:pt x="1937" y="749"/>
                  <a:pt x="1938" y="750"/>
                  <a:pt x="1939" y="751"/>
                </a:cubicBezTo>
                <a:cubicBezTo>
                  <a:pt x="1434" y="1511"/>
                  <a:pt x="1434" y="1511"/>
                  <a:pt x="1434" y="1511"/>
                </a:cubicBezTo>
                <a:cubicBezTo>
                  <a:pt x="1332" y="1195"/>
                  <a:pt x="1332" y="1195"/>
                  <a:pt x="1332" y="1195"/>
                </a:cubicBezTo>
                <a:lnTo>
                  <a:pt x="1935" y="748"/>
                </a:lnTo>
                <a:close/>
                <a:moveTo>
                  <a:pt x="2017" y="801"/>
                </a:moveTo>
                <a:cubicBezTo>
                  <a:pt x="1770" y="2081"/>
                  <a:pt x="1770" y="2081"/>
                  <a:pt x="1770" y="2081"/>
                </a:cubicBezTo>
                <a:cubicBezTo>
                  <a:pt x="1754" y="2078"/>
                  <a:pt x="1738" y="2076"/>
                  <a:pt x="1721" y="2076"/>
                </a:cubicBezTo>
                <a:cubicBezTo>
                  <a:pt x="1686" y="2076"/>
                  <a:pt x="1653" y="2083"/>
                  <a:pt x="1622" y="2094"/>
                </a:cubicBezTo>
                <a:cubicBezTo>
                  <a:pt x="1470" y="1623"/>
                  <a:pt x="1470" y="1623"/>
                  <a:pt x="1470" y="1623"/>
                </a:cubicBezTo>
                <a:lnTo>
                  <a:pt x="2017" y="801"/>
                </a:lnTo>
                <a:close/>
                <a:moveTo>
                  <a:pt x="1540" y="2140"/>
                </a:moveTo>
                <a:cubicBezTo>
                  <a:pt x="1527" y="2151"/>
                  <a:pt x="1515" y="2162"/>
                  <a:pt x="1504" y="2174"/>
                </a:cubicBezTo>
                <a:cubicBezTo>
                  <a:pt x="1264" y="1933"/>
                  <a:pt x="1264" y="1933"/>
                  <a:pt x="1264" y="1933"/>
                </a:cubicBezTo>
                <a:cubicBezTo>
                  <a:pt x="1404" y="1721"/>
                  <a:pt x="1404" y="1721"/>
                  <a:pt x="1404" y="1721"/>
                </a:cubicBezTo>
                <a:lnTo>
                  <a:pt x="1540" y="2140"/>
                </a:lnTo>
                <a:close/>
                <a:moveTo>
                  <a:pt x="1454" y="2254"/>
                </a:moveTo>
                <a:cubicBezTo>
                  <a:pt x="1440" y="2289"/>
                  <a:pt x="1432" y="2326"/>
                  <a:pt x="1432" y="2366"/>
                </a:cubicBezTo>
                <a:cubicBezTo>
                  <a:pt x="1432" y="2427"/>
                  <a:pt x="1451" y="2484"/>
                  <a:pt x="1484" y="2531"/>
                </a:cubicBezTo>
                <a:cubicBezTo>
                  <a:pt x="651" y="2976"/>
                  <a:pt x="651" y="2976"/>
                  <a:pt x="651" y="2976"/>
                </a:cubicBezTo>
                <a:cubicBezTo>
                  <a:pt x="641" y="2953"/>
                  <a:pt x="628" y="2932"/>
                  <a:pt x="612" y="2912"/>
                </a:cubicBezTo>
                <a:cubicBezTo>
                  <a:pt x="1212" y="2011"/>
                  <a:pt x="1212" y="2011"/>
                  <a:pt x="1212" y="2011"/>
                </a:cubicBezTo>
                <a:lnTo>
                  <a:pt x="1454" y="2254"/>
                </a:lnTo>
                <a:close/>
                <a:moveTo>
                  <a:pt x="1524" y="2366"/>
                </a:moveTo>
                <a:cubicBezTo>
                  <a:pt x="1524" y="2257"/>
                  <a:pt x="1612" y="2168"/>
                  <a:pt x="1721" y="2168"/>
                </a:cubicBezTo>
                <a:cubicBezTo>
                  <a:pt x="1830" y="2168"/>
                  <a:pt x="1918" y="2257"/>
                  <a:pt x="1918" y="2366"/>
                </a:cubicBezTo>
                <a:cubicBezTo>
                  <a:pt x="1918" y="2474"/>
                  <a:pt x="1830" y="2563"/>
                  <a:pt x="1721" y="2563"/>
                </a:cubicBezTo>
                <a:cubicBezTo>
                  <a:pt x="1612" y="2563"/>
                  <a:pt x="1524" y="2474"/>
                  <a:pt x="1524" y="2366"/>
                </a:cubicBezTo>
                <a:close/>
                <a:moveTo>
                  <a:pt x="3611" y="2398"/>
                </a:moveTo>
                <a:cubicBezTo>
                  <a:pt x="2404" y="2405"/>
                  <a:pt x="2404" y="2405"/>
                  <a:pt x="2404" y="2405"/>
                </a:cubicBezTo>
                <a:cubicBezTo>
                  <a:pt x="3138" y="1043"/>
                  <a:pt x="3138" y="1043"/>
                  <a:pt x="3138" y="1043"/>
                </a:cubicBezTo>
                <a:cubicBezTo>
                  <a:pt x="3150" y="1044"/>
                  <a:pt x="3162" y="1045"/>
                  <a:pt x="3174" y="1045"/>
                </a:cubicBezTo>
                <a:cubicBezTo>
                  <a:pt x="3183" y="1045"/>
                  <a:pt x="3192" y="1044"/>
                  <a:pt x="3202" y="1044"/>
                </a:cubicBezTo>
                <a:lnTo>
                  <a:pt x="3611" y="2398"/>
                </a:lnTo>
                <a:close/>
                <a:moveTo>
                  <a:pt x="3174" y="559"/>
                </a:moveTo>
                <a:cubicBezTo>
                  <a:pt x="3282" y="559"/>
                  <a:pt x="3371" y="647"/>
                  <a:pt x="3371" y="756"/>
                </a:cubicBezTo>
                <a:cubicBezTo>
                  <a:pt x="3371" y="864"/>
                  <a:pt x="3282" y="953"/>
                  <a:pt x="3174" y="953"/>
                </a:cubicBezTo>
                <a:cubicBezTo>
                  <a:pt x="3065" y="953"/>
                  <a:pt x="2977" y="864"/>
                  <a:pt x="2977" y="756"/>
                </a:cubicBezTo>
                <a:cubicBezTo>
                  <a:pt x="2977" y="647"/>
                  <a:pt x="3065" y="559"/>
                  <a:pt x="3174" y="559"/>
                </a:cubicBezTo>
                <a:close/>
                <a:moveTo>
                  <a:pt x="2898" y="667"/>
                </a:moveTo>
                <a:cubicBezTo>
                  <a:pt x="2893" y="684"/>
                  <a:pt x="2889" y="702"/>
                  <a:pt x="2887" y="721"/>
                </a:cubicBezTo>
                <a:cubicBezTo>
                  <a:pt x="2381" y="630"/>
                  <a:pt x="2381" y="630"/>
                  <a:pt x="2381" y="630"/>
                </a:cubicBezTo>
                <a:cubicBezTo>
                  <a:pt x="2395" y="596"/>
                  <a:pt x="2403" y="559"/>
                  <a:pt x="2403" y="520"/>
                </a:cubicBezTo>
                <a:cubicBezTo>
                  <a:pt x="2403" y="361"/>
                  <a:pt x="2273" y="231"/>
                  <a:pt x="2114" y="231"/>
                </a:cubicBezTo>
                <a:cubicBezTo>
                  <a:pt x="1976" y="231"/>
                  <a:pt x="1861" y="327"/>
                  <a:pt x="1832" y="456"/>
                </a:cubicBezTo>
                <a:cubicBezTo>
                  <a:pt x="1155" y="282"/>
                  <a:pt x="1155" y="282"/>
                  <a:pt x="1155" y="282"/>
                </a:cubicBezTo>
                <a:cubicBezTo>
                  <a:pt x="2252" y="98"/>
                  <a:pt x="2252" y="98"/>
                  <a:pt x="2252" y="98"/>
                </a:cubicBezTo>
                <a:lnTo>
                  <a:pt x="2898" y="667"/>
                </a:lnTo>
                <a:close/>
                <a:moveTo>
                  <a:pt x="1060" y="353"/>
                </a:moveTo>
                <a:cubicBezTo>
                  <a:pt x="1826" y="550"/>
                  <a:pt x="1826" y="550"/>
                  <a:pt x="1826" y="550"/>
                </a:cubicBezTo>
                <a:cubicBezTo>
                  <a:pt x="1831" y="598"/>
                  <a:pt x="1847" y="642"/>
                  <a:pt x="1872" y="680"/>
                </a:cubicBezTo>
                <a:cubicBezTo>
                  <a:pt x="1302" y="1103"/>
                  <a:pt x="1302" y="1103"/>
                  <a:pt x="1302" y="1103"/>
                </a:cubicBezTo>
                <a:lnTo>
                  <a:pt x="1060" y="353"/>
                </a:lnTo>
                <a:close/>
                <a:moveTo>
                  <a:pt x="1254" y="1254"/>
                </a:moveTo>
                <a:cubicBezTo>
                  <a:pt x="1368" y="1609"/>
                  <a:pt x="1368" y="1609"/>
                  <a:pt x="1368" y="1609"/>
                </a:cubicBezTo>
                <a:cubicBezTo>
                  <a:pt x="1197" y="1866"/>
                  <a:pt x="1197" y="1866"/>
                  <a:pt x="1197" y="1866"/>
                </a:cubicBezTo>
                <a:cubicBezTo>
                  <a:pt x="1001" y="1669"/>
                  <a:pt x="1001" y="1669"/>
                  <a:pt x="1001" y="1669"/>
                </a:cubicBezTo>
                <a:cubicBezTo>
                  <a:pt x="1054" y="1616"/>
                  <a:pt x="1088" y="1543"/>
                  <a:pt x="1088" y="1462"/>
                </a:cubicBezTo>
                <a:cubicBezTo>
                  <a:pt x="1088" y="1436"/>
                  <a:pt x="1084" y="1410"/>
                  <a:pt x="1077" y="1385"/>
                </a:cubicBezTo>
                <a:lnTo>
                  <a:pt x="1254" y="1254"/>
                </a:lnTo>
                <a:close/>
                <a:moveTo>
                  <a:pt x="995" y="1462"/>
                </a:moveTo>
                <a:cubicBezTo>
                  <a:pt x="995" y="1571"/>
                  <a:pt x="907" y="1659"/>
                  <a:pt x="798" y="1659"/>
                </a:cubicBezTo>
                <a:cubicBezTo>
                  <a:pt x="690" y="1659"/>
                  <a:pt x="601" y="1571"/>
                  <a:pt x="601" y="1462"/>
                </a:cubicBezTo>
                <a:cubicBezTo>
                  <a:pt x="601" y="1354"/>
                  <a:pt x="690" y="1265"/>
                  <a:pt x="798" y="1265"/>
                </a:cubicBezTo>
                <a:cubicBezTo>
                  <a:pt x="907" y="1265"/>
                  <a:pt x="995" y="1354"/>
                  <a:pt x="995" y="1462"/>
                </a:cubicBezTo>
                <a:close/>
                <a:moveTo>
                  <a:pt x="286" y="1081"/>
                </a:moveTo>
                <a:cubicBezTo>
                  <a:pt x="547" y="1320"/>
                  <a:pt x="547" y="1320"/>
                  <a:pt x="547" y="1320"/>
                </a:cubicBezTo>
                <a:cubicBezTo>
                  <a:pt x="523" y="1362"/>
                  <a:pt x="509" y="1411"/>
                  <a:pt x="509" y="1462"/>
                </a:cubicBezTo>
                <a:cubicBezTo>
                  <a:pt x="509" y="1524"/>
                  <a:pt x="528" y="1580"/>
                  <a:pt x="561" y="1627"/>
                </a:cubicBezTo>
                <a:cubicBezTo>
                  <a:pt x="115" y="1921"/>
                  <a:pt x="115" y="1921"/>
                  <a:pt x="115" y="1921"/>
                </a:cubicBezTo>
                <a:lnTo>
                  <a:pt x="286" y="1081"/>
                </a:lnTo>
                <a:close/>
                <a:moveTo>
                  <a:pt x="101" y="2041"/>
                </a:moveTo>
                <a:cubicBezTo>
                  <a:pt x="626" y="1694"/>
                  <a:pt x="626" y="1694"/>
                  <a:pt x="626" y="1694"/>
                </a:cubicBezTo>
                <a:cubicBezTo>
                  <a:pt x="674" y="1730"/>
                  <a:pt x="734" y="1752"/>
                  <a:pt x="798" y="1752"/>
                </a:cubicBezTo>
                <a:cubicBezTo>
                  <a:pt x="843" y="1752"/>
                  <a:pt x="886" y="1741"/>
                  <a:pt x="924" y="1723"/>
                </a:cubicBezTo>
                <a:cubicBezTo>
                  <a:pt x="1145" y="1945"/>
                  <a:pt x="1145" y="1945"/>
                  <a:pt x="1145" y="1945"/>
                </a:cubicBezTo>
                <a:cubicBezTo>
                  <a:pt x="543" y="2849"/>
                  <a:pt x="543" y="2849"/>
                  <a:pt x="543" y="2849"/>
                </a:cubicBezTo>
                <a:cubicBezTo>
                  <a:pt x="498" y="2820"/>
                  <a:pt x="444" y="2803"/>
                  <a:pt x="386" y="2803"/>
                </a:cubicBezTo>
                <a:cubicBezTo>
                  <a:pt x="359" y="2803"/>
                  <a:pt x="332" y="2807"/>
                  <a:pt x="307" y="2814"/>
                </a:cubicBezTo>
                <a:lnTo>
                  <a:pt x="101" y="2041"/>
                </a:lnTo>
                <a:close/>
                <a:moveTo>
                  <a:pt x="386" y="3289"/>
                </a:moveTo>
                <a:cubicBezTo>
                  <a:pt x="277" y="3289"/>
                  <a:pt x="189" y="3201"/>
                  <a:pt x="189" y="3092"/>
                </a:cubicBezTo>
                <a:cubicBezTo>
                  <a:pt x="189" y="2983"/>
                  <a:pt x="277" y="2895"/>
                  <a:pt x="386" y="2895"/>
                </a:cubicBezTo>
                <a:cubicBezTo>
                  <a:pt x="495" y="2895"/>
                  <a:pt x="583" y="2983"/>
                  <a:pt x="583" y="3092"/>
                </a:cubicBezTo>
                <a:cubicBezTo>
                  <a:pt x="583" y="3201"/>
                  <a:pt x="495" y="3289"/>
                  <a:pt x="386" y="3289"/>
                </a:cubicBezTo>
                <a:close/>
                <a:moveTo>
                  <a:pt x="1512" y="3313"/>
                </a:moveTo>
                <a:cubicBezTo>
                  <a:pt x="663" y="3173"/>
                  <a:pt x="663" y="3173"/>
                  <a:pt x="663" y="3173"/>
                </a:cubicBezTo>
                <a:cubicBezTo>
                  <a:pt x="671" y="3147"/>
                  <a:pt x="675" y="3120"/>
                  <a:pt x="675" y="3092"/>
                </a:cubicBezTo>
                <a:cubicBezTo>
                  <a:pt x="675" y="3084"/>
                  <a:pt x="675" y="3076"/>
                  <a:pt x="674" y="3068"/>
                </a:cubicBezTo>
                <a:cubicBezTo>
                  <a:pt x="1551" y="2599"/>
                  <a:pt x="1551" y="2599"/>
                  <a:pt x="1551" y="2599"/>
                </a:cubicBezTo>
                <a:cubicBezTo>
                  <a:pt x="1589" y="2627"/>
                  <a:pt x="1633" y="2645"/>
                  <a:pt x="1680" y="2652"/>
                </a:cubicBezTo>
                <a:cubicBezTo>
                  <a:pt x="1736" y="3065"/>
                  <a:pt x="1736" y="3065"/>
                  <a:pt x="1736" y="3065"/>
                </a:cubicBezTo>
                <a:cubicBezTo>
                  <a:pt x="1618" y="3092"/>
                  <a:pt x="1527" y="3191"/>
                  <a:pt x="1512" y="3313"/>
                </a:cubicBezTo>
                <a:close/>
                <a:moveTo>
                  <a:pt x="1799" y="3544"/>
                </a:moveTo>
                <a:cubicBezTo>
                  <a:pt x="1691" y="3544"/>
                  <a:pt x="1602" y="3456"/>
                  <a:pt x="1602" y="3347"/>
                </a:cubicBezTo>
                <a:cubicBezTo>
                  <a:pt x="1602" y="3238"/>
                  <a:pt x="1691" y="3150"/>
                  <a:pt x="1799" y="3150"/>
                </a:cubicBezTo>
                <a:cubicBezTo>
                  <a:pt x="1908" y="3150"/>
                  <a:pt x="1996" y="3238"/>
                  <a:pt x="1996" y="3347"/>
                </a:cubicBezTo>
                <a:cubicBezTo>
                  <a:pt x="1996" y="3456"/>
                  <a:pt x="1908" y="3544"/>
                  <a:pt x="1799" y="35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 name="Freeform 9"/>
          <p:cNvSpPr>
            <a:spLocks noEditPoints="1"/>
          </p:cNvSpPr>
          <p:nvPr/>
        </p:nvSpPr>
        <p:spPr bwMode="auto">
          <a:xfrm>
            <a:off x="4759212" y="1393360"/>
            <a:ext cx="458953" cy="529391"/>
          </a:xfrm>
          <a:custGeom>
            <a:avLst/>
            <a:gdLst>
              <a:gd name="T0" fmla="*/ 7612 w 7643"/>
              <a:gd name="T1" fmla="*/ 2230 h 8816"/>
              <a:gd name="T2" fmla="*/ 3848 w 7643"/>
              <a:gd name="T3" fmla="*/ 0 h 8816"/>
              <a:gd name="T4" fmla="*/ 0 w 7643"/>
              <a:gd name="T5" fmla="*/ 2204 h 8816"/>
              <a:gd name="T6" fmla="*/ 0 w 7643"/>
              <a:gd name="T7" fmla="*/ 6615 h 8816"/>
              <a:gd name="T8" fmla="*/ 3867 w 7643"/>
              <a:gd name="T9" fmla="*/ 8816 h 8816"/>
              <a:gd name="T10" fmla="*/ 7643 w 7643"/>
              <a:gd name="T11" fmla="*/ 6612 h 8816"/>
              <a:gd name="T12" fmla="*/ 7612 w 7643"/>
              <a:gd name="T13" fmla="*/ 2230 h 8816"/>
              <a:gd name="T14" fmla="*/ 7288 w 7643"/>
              <a:gd name="T15" fmla="*/ 2291 h 8816"/>
              <a:gd name="T16" fmla="*/ 3877 w 7643"/>
              <a:gd name="T17" fmla="*/ 4283 h 8816"/>
              <a:gd name="T18" fmla="*/ 357 w 7643"/>
              <a:gd name="T19" fmla="*/ 2251 h 8816"/>
              <a:gd name="T20" fmla="*/ 3848 w 7643"/>
              <a:gd name="T21" fmla="*/ 253 h 8816"/>
              <a:gd name="T22" fmla="*/ 7288 w 7643"/>
              <a:gd name="T23" fmla="*/ 2291 h 8816"/>
              <a:gd name="T24" fmla="*/ 217 w 7643"/>
              <a:gd name="T25" fmla="*/ 2424 h 8816"/>
              <a:gd name="T26" fmla="*/ 3763 w 7643"/>
              <a:gd name="T27" fmla="*/ 4472 h 8816"/>
              <a:gd name="T28" fmla="*/ 3763 w 7643"/>
              <a:gd name="T29" fmla="*/ 8509 h 8816"/>
              <a:gd name="T30" fmla="*/ 217 w 7643"/>
              <a:gd name="T31" fmla="*/ 6487 h 8816"/>
              <a:gd name="T32" fmla="*/ 217 w 7643"/>
              <a:gd name="T33" fmla="*/ 2424 h 8816"/>
              <a:gd name="T34" fmla="*/ 3981 w 7643"/>
              <a:gd name="T35" fmla="*/ 8497 h 8816"/>
              <a:gd name="T36" fmla="*/ 3981 w 7643"/>
              <a:gd name="T37" fmla="*/ 4472 h 8816"/>
              <a:gd name="T38" fmla="*/ 7392 w 7643"/>
              <a:gd name="T39" fmla="*/ 2480 h 8816"/>
              <a:gd name="T40" fmla="*/ 7421 w 7643"/>
              <a:gd name="T41" fmla="*/ 6487 h 8816"/>
              <a:gd name="T42" fmla="*/ 3981 w 7643"/>
              <a:gd name="T43" fmla="*/ 8497 h 8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43" h="8816">
                <a:moveTo>
                  <a:pt x="7612" y="2230"/>
                </a:moveTo>
                <a:lnTo>
                  <a:pt x="3848" y="0"/>
                </a:lnTo>
                <a:lnTo>
                  <a:pt x="0" y="2204"/>
                </a:lnTo>
                <a:lnTo>
                  <a:pt x="0" y="6615"/>
                </a:lnTo>
                <a:lnTo>
                  <a:pt x="3867" y="8816"/>
                </a:lnTo>
                <a:lnTo>
                  <a:pt x="7643" y="6612"/>
                </a:lnTo>
                <a:lnTo>
                  <a:pt x="7612" y="2230"/>
                </a:lnTo>
                <a:close/>
                <a:moveTo>
                  <a:pt x="7288" y="2291"/>
                </a:moveTo>
                <a:lnTo>
                  <a:pt x="3877" y="4283"/>
                </a:lnTo>
                <a:lnTo>
                  <a:pt x="357" y="2251"/>
                </a:lnTo>
                <a:lnTo>
                  <a:pt x="3848" y="253"/>
                </a:lnTo>
                <a:lnTo>
                  <a:pt x="7288" y="2291"/>
                </a:lnTo>
                <a:close/>
                <a:moveTo>
                  <a:pt x="217" y="2424"/>
                </a:moveTo>
                <a:lnTo>
                  <a:pt x="3763" y="4472"/>
                </a:lnTo>
                <a:lnTo>
                  <a:pt x="3763" y="8509"/>
                </a:lnTo>
                <a:lnTo>
                  <a:pt x="217" y="6487"/>
                </a:lnTo>
                <a:lnTo>
                  <a:pt x="217" y="2424"/>
                </a:lnTo>
                <a:close/>
                <a:moveTo>
                  <a:pt x="3981" y="8497"/>
                </a:moveTo>
                <a:lnTo>
                  <a:pt x="3981" y="4472"/>
                </a:lnTo>
                <a:lnTo>
                  <a:pt x="7392" y="2480"/>
                </a:lnTo>
                <a:lnTo>
                  <a:pt x="7421" y="6487"/>
                </a:lnTo>
                <a:lnTo>
                  <a:pt x="3981" y="84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10"/>
          <p:cNvSpPr>
            <a:spLocks noEditPoints="1"/>
          </p:cNvSpPr>
          <p:nvPr/>
        </p:nvSpPr>
        <p:spPr bwMode="auto">
          <a:xfrm>
            <a:off x="4759212" y="4337555"/>
            <a:ext cx="455410" cy="415358"/>
          </a:xfrm>
          <a:custGeom>
            <a:avLst/>
            <a:gdLst>
              <a:gd name="T0" fmla="*/ 0 w 3208"/>
              <a:gd name="T1" fmla="*/ 618 h 2928"/>
              <a:gd name="T2" fmla="*/ 3208 w 3208"/>
              <a:gd name="T3" fmla="*/ 2928 h 2928"/>
              <a:gd name="T4" fmla="*/ 3208 w 3208"/>
              <a:gd name="T5" fmla="*/ 0 h 2928"/>
              <a:gd name="T6" fmla="*/ 92 w 3208"/>
              <a:gd name="T7" fmla="*/ 92 h 2928"/>
              <a:gd name="T8" fmla="*/ 3116 w 3208"/>
              <a:gd name="T9" fmla="*/ 528 h 2928"/>
              <a:gd name="T10" fmla="*/ 92 w 3208"/>
              <a:gd name="T11" fmla="*/ 92 h 2928"/>
              <a:gd name="T12" fmla="*/ 92 w 3208"/>
              <a:gd name="T13" fmla="*/ 2836 h 2928"/>
              <a:gd name="T14" fmla="*/ 3116 w 3208"/>
              <a:gd name="T15" fmla="*/ 620 h 2928"/>
              <a:gd name="T16" fmla="*/ 3012 w 3208"/>
              <a:gd name="T17" fmla="*/ 245 h 2928"/>
              <a:gd name="T18" fmla="*/ 3012 w 3208"/>
              <a:gd name="T19" fmla="*/ 403 h 2928"/>
              <a:gd name="T20" fmla="*/ 2868 w 3208"/>
              <a:gd name="T21" fmla="*/ 389 h 2928"/>
              <a:gd name="T22" fmla="*/ 2724 w 3208"/>
              <a:gd name="T23" fmla="*/ 403 h 2928"/>
              <a:gd name="T24" fmla="*/ 2724 w 3208"/>
              <a:gd name="T25" fmla="*/ 245 h 2928"/>
              <a:gd name="T26" fmla="*/ 2868 w 3208"/>
              <a:gd name="T27" fmla="*/ 259 h 2928"/>
              <a:gd name="T28" fmla="*/ 3012 w 3208"/>
              <a:gd name="T29" fmla="*/ 245 h 2928"/>
              <a:gd name="T30" fmla="*/ 2284 w 3208"/>
              <a:gd name="T31" fmla="*/ 368 h 2928"/>
              <a:gd name="T32" fmla="*/ 2032 w 3208"/>
              <a:gd name="T33" fmla="*/ 460 h 2928"/>
              <a:gd name="T34" fmla="*/ 2352 w 3208"/>
              <a:gd name="T35" fmla="*/ 460 h 2928"/>
              <a:gd name="T36" fmla="*/ 2652 w 3208"/>
              <a:gd name="T37" fmla="*/ 184 h 2928"/>
              <a:gd name="T38" fmla="*/ 2352 w 3208"/>
              <a:gd name="T39" fmla="*/ 460 h 2928"/>
              <a:gd name="T40" fmla="*/ 2560 w 3208"/>
              <a:gd name="T41" fmla="*/ 276 h 2928"/>
              <a:gd name="T42" fmla="*/ 2444 w 3208"/>
              <a:gd name="T43" fmla="*/ 368 h 2928"/>
              <a:gd name="T44" fmla="*/ 1575 w 3208"/>
              <a:gd name="T45" fmla="*/ 2572 h 2928"/>
              <a:gd name="T46" fmla="*/ 2216 w 3208"/>
              <a:gd name="T47" fmla="*/ 1497 h 2928"/>
              <a:gd name="T48" fmla="*/ 1568 w 3208"/>
              <a:gd name="T49" fmla="*/ 1802 h 2928"/>
              <a:gd name="T50" fmla="*/ 1520 w 3208"/>
              <a:gd name="T51" fmla="*/ 1107 h 2928"/>
              <a:gd name="T52" fmla="*/ 1575 w 3208"/>
              <a:gd name="T53" fmla="*/ 2572 h 2928"/>
              <a:gd name="T54" fmla="*/ 1476 w 3208"/>
              <a:gd name="T55" fmla="*/ 1959 h 2928"/>
              <a:gd name="T56" fmla="*/ 2212 w 3208"/>
              <a:gd name="T57" fmla="*/ 1839 h 2928"/>
              <a:gd name="T58" fmla="*/ 926 w 3208"/>
              <a:gd name="T59" fmla="*/ 1839 h 2928"/>
              <a:gd name="T60" fmla="*/ 2420 w 3208"/>
              <a:gd name="T61" fmla="*/ 1177 h 2928"/>
              <a:gd name="T62" fmla="*/ 1706 w 3208"/>
              <a:gd name="T63" fmla="*/ 776 h 2928"/>
              <a:gd name="T64" fmla="*/ 1660 w 3208"/>
              <a:gd name="T65" fmla="*/ 1647 h 2928"/>
              <a:gd name="T66" fmla="*/ 2420 w 3208"/>
              <a:gd name="T67" fmla="*/ 1177 h 2928"/>
              <a:gd name="T68" fmla="*/ 1752 w 3208"/>
              <a:gd name="T69" fmla="*/ 876 h 2928"/>
              <a:gd name="T70" fmla="*/ 2315 w 3208"/>
              <a:gd name="T71" fmla="*/ 1184 h 2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08" h="2928">
                <a:moveTo>
                  <a:pt x="0" y="0"/>
                </a:moveTo>
                <a:cubicBezTo>
                  <a:pt x="0" y="618"/>
                  <a:pt x="0" y="618"/>
                  <a:pt x="0" y="618"/>
                </a:cubicBezTo>
                <a:cubicBezTo>
                  <a:pt x="0" y="2928"/>
                  <a:pt x="0" y="2928"/>
                  <a:pt x="0" y="2928"/>
                </a:cubicBezTo>
                <a:cubicBezTo>
                  <a:pt x="3208" y="2928"/>
                  <a:pt x="3208" y="2928"/>
                  <a:pt x="3208" y="2928"/>
                </a:cubicBezTo>
                <a:cubicBezTo>
                  <a:pt x="3208" y="618"/>
                  <a:pt x="3208" y="618"/>
                  <a:pt x="3208" y="618"/>
                </a:cubicBezTo>
                <a:cubicBezTo>
                  <a:pt x="3208" y="0"/>
                  <a:pt x="3208" y="0"/>
                  <a:pt x="3208" y="0"/>
                </a:cubicBezTo>
                <a:lnTo>
                  <a:pt x="0" y="0"/>
                </a:lnTo>
                <a:close/>
                <a:moveTo>
                  <a:pt x="92" y="92"/>
                </a:moveTo>
                <a:cubicBezTo>
                  <a:pt x="3116" y="92"/>
                  <a:pt x="3116" y="92"/>
                  <a:pt x="3116" y="92"/>
                </a:cubicBezTo>
                <a:cubicBezTo>
                  <a:pt x="3116" y="528"/>
                  <a:pt x="3116" y="528"/>
                  <a:pt x="3116" y="528"/>
                </a:cubicBezTo>
                <a:cubicBezTo>
                  <a:pt x="92" y="528"/>
                  <a:pt x="92" y="528"/>
                  <a:pt x="92" y="528"/>
                </a:cubicBezTo>
                <a:lnTo>
                  <a:pt x="92" y="92"/>
                </a:lnTo>
                <a:close/>
                <a:moveTo>
                  <a:pt x="3116" y="2836"/>
                </a:moveTo>
                <a:cubicBezTo>
                  <a:pt x="92" y="2836"/>
                  <a:pt x="92" y="2836"/>
                  <a:pt x="92" y="2836"/>
                </a:cubicBezTo>
                <a:cubicBezTo>
                  <a:pt x="92" y="620"/>
                  <a:pt x="92" y="620"/>
                  <a:pt x="92" y="620"/>
                </a:cubicBezTo>
                <a:cubicBezTo>
                  <a:pt x="3116" y="620"/>
                  <a:pt x="3116" y="620"/>
                  <a:pt x="3116" y="620"/>
                </a:cubicBezTo>
                <a:lnTo>
                  <a:pt x="3116" y="2836"/>
                </a:lnTo>
                <a:close/>
                <a:moveTo>
                  <a:pt x="3012" y="245"/>
                </a:moveTo>
                <a:cubicBezTo>
                  <a:pt x="2933" y="324"/>
                  <a:pt x="2933" y="324"/>
                  <a:pt x="2933" y="324"/>
                </a:cubicBezTo>
                <a:cubicBezTo>
                  <a:pt x="3012" y="403"/>
                  <a:pt x="3012" y="403"/>
                  <a:pt x="3012" y="403"/>
                </a:cubicBezTo>
                <a:cubicBezTo>
                  <a:pt x="2947" y="468"/>
                  <a:pt x="2947" y="468"/>
                  <a:pt x="2947" y="468"/>
                </a:cubicBezTo>
                <a:cubicBezTo>
                  <a:pt x="2868" y="389"/>
                  <a:pt x="2868" y="389"/>
                  <a:pt x="2868" y="389"/>
                </a:cubicBezTo>
                <a:cubicBezTo>
                  <a:pt x="2789" y="468"/>
                  <a:pt x="2789" y="468"/>
                  <a:pt x="2789" y="468"/>
                </a:cubicBezTo>
                <a:cubicBezTo>
                  <a:pt x="2724" y="403"/>
                  <a:pt x="2724" y="403"/>
                  <a:pt x="2724" y="403"/>
                </a:cubicBezTo>
                <a:cubicBezTo>
                  <a:pt x="2803" y="324"/>
                  <a:pt x="2803" y="324"/>
                  <a:pt x="2803" y="324"/>
                </a:cubicBezTo>
                <a:cubicBezTo>
                  <a:pt x="2724" y="245"/>
                  <a:pt x="2724" y="245"/>
                  <a:pt x="2724" y="245"/>
                </a:cubicBezTo>
                <a:cubicBezTo>
                  <a:pt x="2789" y="180"/>
                  <a:pt x="2789" y="180"/>
                  <a:pt x="2789" y="180"/>
                </a:cubicBezTo>
                <a:cubicBezTo>
                  <a:pt x="2868" y="259"/>
                  <a:pt x="2868" y="259"/>
                  <a:pt x="2868" y="259"/>
                </a:cubicBezTo>
                <a:cubicBezTo>
                  <a:pt x="2947" y="180"/>
                  <a:pt x="2947" y="180"/>
                  <a:pt x="2947" y="180"/>
                </a:cubicBezTo>
                <a:lnTo>
                  <a:pt x="3012" y="245"/>
                </a:lnTo>
                <a:close/>
                <a:moveTo>
                  <a:pt x="2032" y="368"/>
                </a:moveTo>
                <a:cubicBezTo>
                  <a:pt x="2284" y="368"/>
                  <a:pt x="2284" y="368"/>
                  <a:pt x="2284" y="368"/>
                </a:cubicBezTo>
                <a:cubicBezTo>
                  <a:pt x="2284" y="460"/>
                  <a:pt x="2284" y="460"/>
                  <a:pt x="2284" y="460"/>
                </a:cubicBezTo>
                <a:cubicBezTo>
                  <a:pt x="2032" y="460"/>
                  <a:pt x="2032" y="460"/>
                  <a:pt x="2032" y="460"/>
                </a:cubicBezTo>
                <a:lnTo>
                  <a:pt x="2032" y="368"/>
                </a:lnTo>
                <a:close/>
                <a:moveTo>
                  <a:pt x="2352" y="460"/>
                </a:moveTo>
                <a:cubicBezTo>
                  <a:pt x="2652" y="460"/>
                  <a:pt x="2652" y="460"/>
                  <a:pt x="2652" y="460"/>
                </a:cubicBezTo>
                <a:cubicBezTo>
                  <a:pt x="2652" y="184"/>
                  <a:pt x="2652" y="184"/>
                  <a:pt x="2652" y="184"/>
                </a:cubicBezTo>
                <a:cubicBezTo>
                  <a:pt x="2352" y="184"/>
                  <a:pt x="2352" y="184"/>
                  <a:pt x="2352" y="184"/>
                </a:cubicBezTo>
                <a:lnTo>
                  <a:pt x="2352" y="460"/>
                </a:lnTo>
                <a:close/>
                <a:moveTo>
                  <a:pt x="2444" y="276"/>
                </a:moveTo>
                <a:cubicBezTo>
                  <a:pt x="2560" y="276"/>
                  <a:pt x="2560" y="276"/>
                  <a:pt x="2560" y="276"/>
                </a:cubicBezTo>
                <a:cubicBezTo>
                  <a:pt x="2560" y="368"/>
                  <a:pt x="2560" y="368"/>
                  <a:pt x="2560" y="368"/>
                </a:cubicBezTo>
                <a:cubicBezTo>
                  <a:pt x="2444" y="368"/>
                  <a:pt x="2444" y="368"/>
                  <a:pt x="2444" y="368"/>
                </a:cubicBezTo>
                <a:lnTo>
                  <a:pt x="2444" y="276"/>
                </a:lnTo>
                <a:close/>
                <a:moveTo>
                  <a:pt x="1575" y="2572"/>
                </a:moveTo>
                <a:cubicBezTo>
                  <a:pt x="1977" y="2572"/>
                  <a:pt x="2305" y="2243"/>
                  <a:pt x="2305" y="1839"/>
                </a:cubicBezTo>
                <a:cubicBezTo>
                  <a:pt x="2305" y="1723"/>
                  <a:pt x="2275" y="1608"/>
                  <a:pt x="2216" y="1497"/>
                </a:cubicBezTo>
                <a:cubicBezTo>
                  <a:pt x="2194" y="1456"/>
                  <a:pt x="2194" y="1456"/>
                  <a:pt x="2194" y="1456"/>
                </a:cubicBezTo>
                <a:cubicBezTo>
                  <a:pt x="1568" y="1802"/>
                  <a:pt x="1568" y="1802"/>
                  <a:pt x="1568" y="1802"/>
                </a:cubicBezTo>
                <a:cubicBezTo>
                  <a:pt x="1568" y="1105"/>
                  <a:pt x="1568" y="1105"/>
                  <a:pt x="1568" y="1105"/>
                </a:cubicBezTo>
                <a:cubicBezTo>
                  <a:pt x="1520" y="1107"/>
                  <a:pt x="1520" y="1107"/>
                  <a:pt x="1520" y="1107"/>
                </a:cubicBezTo>
                <a:cubicBezTo>
                  <a:pt x="1129" y="1123"/>
                  <a:pt x="834" y="1438"/>
                  <a:pt x="834" y="1839"/>
                </a:cubicBezTo>
                <a:cubicBezTo>
                  <a:pt x="834" y="2243"/>
                  <a:pt x="1167" y="2572"/>
                  <a:pt x="1575" y="2572"/>
                </a:cubicBezTo>
                <a:close/>
                <a:moveTo>
                  <a:pt x="1476" y="1203"/>
                </a:moveTo>
                <a:cubicBezTo>
                  <a:pt x="1476" y="1959"/>
                  <a:pt x="1476" y="1959"/>
                  <a:pt x="1476" y="1959"/>
                </a:cubicBezTo>
                <a:cubicBezTo>
                  <a:pt x="2155" y="1583"/>
                  <a:pt x="2155" y="1583"/>
                  <a:pt x="2155" y="1583"/>
                </a:cubicBezTo>
                <a:cubicBezTo>
                  <a:pt x="2193" y="1667"/>
                  <a:pt x="2212" y="1753"/>
                  <a:pt x="2212" y="1839"/>
                </a:cubicBezTo>
                <a:cubicBezTo>
                  <a:pt x="2212" y="2193"/>
                  <a:pt x="1926" y="2480"/>
                  <a:pt x="1575" y="2480"/>
                </a:cubicBezTo>
                <a:cubicBezTo>
                  <a:pt x="1217" y="2480"/>
                  <a:pt x="926" y="2193"/>
                  <a:pt x="926" y="1839"/>
                </a:cubicBezTo>
                <a:cubicBezTo>
                  <a:pt x="926" y="1505"/>
                  <a:pt x="1160" y="1239"/>
                  <a:pt x="1476" y="1203"/>
                </a:cubicBezTo>
                <a:close/>
                <a:moveTo>
                  <a:pt x="2420" y="1177"/>
                </a:moveTo>
                <a:cubicBezTo>
                  <a:pt x="2296" y="933"/>
                  <a:pt x="2035" y="775"/>
                  <a:pt x="1754" y="775"/>
                </a:cubicBezTo>
                <a:cubicBezTo>
                  <a:pt x="1743" y="775"/>
                  <a:pt x="1706" y="776"/>
                  <a:pt x="1706" y="776"/>
                </a:cubicBezTo>
                <a:cubicBezTo>
                  <a:pt x="1660" y="777"/>
                  <a:pt x="1660" y="777"/>
                  <a:pt x="1660" y="777"/>
                </a:cubicBezTo>
                <a:cubicBezTo>
                  <a:pt x="1660" y="1647"/>
                  <a:pt x="1660" y="1647"/>
                  <a:pt x="1660" y="1647"/>
                </a:cubicBezTo>
                <a:cubicBezTo>
                  <a:pt x="2439" y="1217"/>
                  <a:pt x="2439" y="1217"/>
                  <a:pt x="2439" y="1217"/>
                </a:cubicBezTo>
                <a:lnTo>
                  <a:pt x="2420" y="1177"/>
                </a:lnTo>
                <a:close/>
                <a:moveTo>
                  <a:pt x="1752" y="1491"/>
                </a:moveTo>
                <a:cubicBezTo>
                  <a:pt x="1752" y="876"/>
                  <a:pt x="1752" y="876"/>
                  <a:pt x="1752" y="876"/>
                </a:cubicBezTo>
                <a:cubicBezTo>
                  <a:pt x="1752" y="876"/>
                  <a:pt x="1754" y="876"/>
                  <a:pt x="1754" y="876"/>
                </a:cubicBezTo>
                <a:cubicBezTo>
                  <a:pt x="1985" y="876"/>
                  <a:pt x="2200" y="993"/>
                  <a:pt x="2315" y="1184"/>
                </a:cubicBezTo>
                <a:lnTo>
                  <a:pt x="1752" y="149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useBgFill="1">
        <p:nvSpPr>
          <p:cNvPr id="3" name="Rectangle 2"/>
          <p:cNvSpPr/>
          <p:nvPr/>
        </p:nvSpPr>
        <p:spPr bwMode="auto">
          <a:xfrm>
            <a:off x="6474603" y="2370775"/>
            <a:ext cx="8016916" cy="208020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6527356" y="2869911"/>
            <a:ext cx="2531177" cy="1403461"/>
          </a:xfrm>
          <a:prstGeom prst="rect">
            <a:avLst/>
          </a:prstGeom>
          <a:noFill/>
        </p:spPr>
        <p:txBody>
          <a:bodyPr wrap="square" lIns="182880" tIns="146304" rIns="182880" bIns="146304" rtlCol="0">
            <a:spAutoFit/>
          </a:bodyPr>
          <a:lstStyle/>
          <a:p>
            <a:pPr>
              <a:lnSpc>
                <a:spcPct val="90000"/>
              </a:lnSpc>
              <a:spcAft>
                <a:spcPts val="600"/>
              </a:spcAft>
            </a:pPr>
            <a:r>
              <a:rPr lang="en-US" sz="3900" spc="-50" dirty="0">
                <a:gradFill>
                  <a:gsLst>
                    <a:gs pos="2917">
                      <a:srgbClr val="FFFFFF"/>
                    </a:gs>
                    <a:gs pos="30000">
                      <a:srgbClr val="FFFFFF"/>
                    </a:gs>
                  </a:gsLst>
                  <a:lin ang="5400000" scaled="0"/>
                </a:gradFill>
                <a:latin typeface="Segoe UI Light"/>
              </a:rPr>
              <a:t>Intelligent </a:t>
            </a:r>
            <a:br>
              <a:rPr lang="en-US" sz="3900" spc="-50" dirty="0">
                <a:gradFill>
                  <a:gsLst>
                    <a:gs pos="2917">
                      <a:srgbClr val="FFFFFF"/>
                    </a:gs>
                    <a:gs pos="30000">
                      <a:srgbClr val="FFFFFF"/>
                    </a:gs>
                  </a:gsLst>
                  <a:lin ang="5400000" scaled="0"/>
                </a:gradFill>
                <a:latin typeface="Segoe UI Light"/>
              </a:rPr>
            </a:br>
            <a:r>
              <a:rPr lang="en-US" sz="3900" spc="-50" dirty="0">
                <a:gradFill>
                  <a:gsLst>
                    <a:gs pos="2917">
                      <a:srgbClr val="FFFFFF"/>
                    </a:gs>
                    <a:gs pos="30000">
                      <a:srgbClr val="FFFFFF"/>
                    </a:gs>
                  </a:gsLst>
                  <a:lin ang="5400000" scaled="0"/>
                </a:gradFill>
                <a:latin typeface="Segoe UI Light"/>
              </a:rPr>
              <a:t>action</a:t>
            </a:r>
          </a:p>
        </p:txBody>
      </p:sp>
      <p:sp>
        <p:nvSpPr>
          <p:cNvPr id="25" name="Freeform 21"/>
          <p:cNvSpPr>
            <a:spLocks/>
          </p:cNvSpPr>
          <p:nvPr/>
        </p:nvSpPr>
        <p:spPr bwMode="auto">
          <a:xfrm>
            <a:off x="13473832" y="3118937"/>
            <a:ext cx="888017" cy="868676"/>
          </a:xfrm>
          <a:custGeom>
            <a:avLst/>
            <a:gdLst>
              <a:gd name="T0" fmla="*/ 5719 w 5811"/>
              <a:gd name="T1" fmla="*/ 2900 h 5684"/>
              <a:gd name="T2" fmla="*/ 5705 w 5811"/>
              <a:gd name="T3" fmla="*/ 2900 h 5684"/>
              <a:gd name="T4" fmla="*/ 3456 w 5811"/>
              <a:gd name="T5" fmla="*/ 5150 h 5684"/>
              <a:gd name="T6" fmla="*/ 3366 w 5811"/>
              <a:gd name="T7" fmla="*/ 5060 h 5684"/>
              <a:gd name="T8" fmla="*/ 5525 w 5811"/>
              <a:gd name="T9" fmla="*/ 2900 h 5684"/>
              <a:gd name="T10" fmla="*/ 1195 w 5811"/>
              <a:gd name="T11" fmla="*/ 2900 h 5684"/>
              <a:gd name="T12" fmla="*/ 113 w 5811"/>
              <a:gd name="T13" fmla="*/ 5684 h 5684"/>
              <a:gd name="T14" fmla="*/ 18 w 5811"/>
              <a:gd name="T15" fmla="*/ 5599 h 5684"/>
              <a:gd name="T16" fmla="*/ 1068 w 5811"/>
              <a:gd name="T17" fmla="*/ 2852 h 5684"/>
              <a:gd name="T18" fmla="*/ 0 w 5811"/>
              <a:gd name="T19" fmla="*/ 86 h 5684"/>
              <a:gd name="T20" fmla="*/ 94 w 5811"/>
              <a:gd name="T21" fmla="*/ 0 h 5684"/>
              <a:gd name="T22" fmla="*/ 1194 w 5811"/>
              <a:gd name="T23" fmla="*/ 2772 h 5684"/>
              <a:gd name="T24" fmla="*/ 5610 w 5811"/>
              <a:gd name="T25" fmla="*/ 2772 h 5684"/>
              <a:gd name="T26" fmla="*/ 3366 w 5811"/>
              <a:gd name="T27" fmla="*/ 528 h 5684"/>
              <a:gd name="T28" fmla="*/ 3456 w 5811"/>
              <a:gd name="T29" fmla="*/ 438 h 5684"/>
              <a:gd name="T30" fmla="*/ 5811 w 5811"/>
              <a:gd name="T31" fmla="*/ 2794 h 5684"/>
              <a:gd name="T32" fmla="*/ 5719 w 5811"/>
              <a:gd name="T33" fmla="*/ 2887 h 5684"/>
              <a:gd name="T34" fmla="*/ 5719 w 5811"/>
              <a:gd name="T35" fmla="*/ 2900 h 5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1" h="5684">
                <a:moveTo>
                  <a:pt x="5719" y="2900"/>
                </a:moveTo>
                <a:cubicBezTo>
                  <a:pt x="5705" y="2900"/>
                  <a:pt x="5705" y="2900"/>
                  <a:pt x="5705" y="2900"/>
                </a:cubicBezTo>
                <a:cubicBezTo>
                  <a:pt x="3456" y="5150"/>
                  <a:pt x="3456" y="5150"/>
                  <a:pt x="3456" y="5150"/>
                </a:cubicBezTo>
                <a:cubicBezTo>
                  <a:pt x="3366" y="5060"/>
                  <a:pt x="3366" y="5060"/>
                  <a:pt x="3366" y="5060"/>
                </a:cubicBezTo>
                <a:cubicBezTo>
                  <a:pt x="5525" y="2900"/>
                  <a:pt x="5525" y="2900"/>
                  <a:pt x="5525" y="2900"/>
                </a:cubicBezTo>
                <a:cubicBezTo>
                  <a:pt x="1195" y="2900"/>
                  <a:pt x="1195" y="2900"/>
                  <a:pt x="1195" y="2900"/>
                </a:cubicBezTo>
                <a:cubicBezTo>
                  <a:pt x="1183" y="3928"/>
                  <a:pt x="800" y="4917"/>
                  <a:pt x="113" y="5684"/>
                </a:cubicBezTo>
                <a:cubicBezTo>
                  <a:pt x="18" y="5599"/>
                  <a:pt x="18" y="5599"/>
                  <a:pt x="18" y="5599"/>
                </a:cubicBezTo>
                <a:cubicBezTo>
                  <a:pt x="695" y="4843"/>
                  <a:pt x="1068" y="3868"/>
                  <a:pt x="1068" y="2852"/>
                </a:cubicBezTo>
                <a:cubicBezTo>
                  <a:pt x="1068" y="1827"/>
                  <a:pt x="689" y="845"/>
                  <a:pt x="0" y="86"/>
                </a:cubicBezTo>
                <a:cubicBezTo>
                  <a:pt x="94" y="0"/>
                  <a:pt x="94" y="0"/>
                  <a:pt x="94" y="0"/>
                </a:cubicBezTo>
                <a:cubicBezTo>
                  <a:pt x="786" y="763"/>
                  <a:pt x="1175" y="1744"/>
                  <a:pt x="1194" y="2772"/>
                </a:cubicBezTo>
                <a:cubicBezTo>
                  <a:pt x="5610" y="2772"/>
                  <a:pt x="5610" y="2772"/>
                  <a:pt x="5610" y="2772"/>
                </a:cubicBezTo>
                <a:cubicBezTo>
                  <a:pt x="3366" y="528"/>
                  <a:pt x="3366" y="528"/>
                  <a:pt x="3366" y="528"/>
                </a:cubicBezTo>
                <a:cubicBezTo>
                  <a:pt x="3456" y="438"/>
                  <a:pt x="3456" y="438"/>
                  <a:pt x="3456" y="438"/>
                </a:cubicBezTo>
                <a:cubicBezTo>
                  <a:pt x="5811" y="2794"/>
                  <a:pt x="5811" y="2794"/>
                  <a:pt x="5811" y="2794"/>
                </a:cubicBezTo>
                <a:cubicBezTo>
                  <a:pt x="5719" y="2887"/>
                  <a:pt x="5719" y="2887"/>
                  <a:pt x="5719" y="2887"/>
                </a:cubicBezTo>
                <a:lnTo>
                  <a:pt x="5719" y="290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useBgFill="1">
        <p:nvSpPr>
          <p:cNvPr id="9" name="DELAY"/>
          <p:cNvSpPr/>
          <p:nvPr/>
        </p:nvSpPr>
        <p:spPr bwMode="auto">
          <a:xfrm>
            <a:off x="12436475" y="-834888"/>
            <a:ext cx="834888" cy="83488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5"/>
          <p:cNvSpPr>
            <a:spLocks noEditPoints="1"/>
          </p:cNvSpPr>
          <p:nvPr/>
        </p:nvSpPr>
        <p:spPr bwMode="auto">
          <a:xfrm>
            <a:off x="5523698" y="3407141"/>
            <a:ext cx="950905" cy="284208"/>
          </a:xfrm>
          <a:custGeom>
            <a:avLst/>
            <a:gdLst>
              <a:gd name="T0" fmla="*/ 195 w 5410"/>
              <a:gd name="T1" fmla="*/ 608 h 1617"/>
              <a:gd name="T2" fmla="*/ 97 w 5410"/>
              <a:gd name="T3" fmla="*/ 312 h 1617"/>
              <a:gd name="T4" fmla="*/ 870 w 5410"/>
              <a:gd name="T5" fmla="*/ 302 h 1617"/>
              <a:gd name="T6" fmla="*/ 662 w 5410"/>
              <a:gd name="T7" fmla="*/ 608 h 1617"/>
              <a:gd name="T8" fmla="*/ 773 w 5410"/>
              <a:gd name="T9" fmla="*/ 308 h 1617"/>
              <a:gd name="T10" fmla="*/ 1083 w 5410"/>
              <a:gd name="T11" fmla="*/ 16 h 1617"/>
              <a:gd name="T12" fmla="*/ 1230 w 5410"/>
              <a:gd name="T13" fmla="*/ 533 h 1617"/>
              <a:gd name="T14" fmla="*/ 1381 w 5410"/>
              <a:gd name="T15" fmla="*/ 533 h 1617"/>
              <a:gd name="T16" fmla="*/ 1691 w 5410"/>
              <a:gd name="T17" fmla="*/ 16 h 1617"/>
              <a:gd name="T18" fmla="*/ 2023 w 5410"/>
              <a:gd name="T19" fmla="*/ 604 h 1617"/>
              <a:gd name="T20" fmla="*/ 2283 w 5410"/>
              <a:gd name="T21" fmla="*/ 604 h 1617"/>
              <a:gd name="T22" fmla="*/ 2590 w 5410"/>
              <a:gd name="T23" fmla="*/ 0 h 1617"/>
              <a:gd name="T24" fmla="*/ 2729 w 5410"/>
              <a:gd name="T25" fmla="*/ 530 h 1617"/>
              <a:gd name="T26" fmla="*/ 2586 w 5410"/>
              <a:gd name="T27" fmla="*/ 76 h 1617"/>
              <a:gd name="T28" fmla="*/ 2891 w 5410"/>
              <a:gd name="T29" fmla="*/ 16 h 1617"/>
              <a:gd name="T30" fmla="*/ 3131 w 5410"/>
              <a:gd name="T31" fmla="*/ 16 h 1617"/>
              <a:gd name="T32" fmla="*/ 3338 w 5410"/>
              <a:gd name="T33" fmla="*/ 316 h 1617"/>
              <a:gd name="T34" fmla="*/ 3547 w 5410"/>
              <a:gd name="T35" fmla="*/ 0 h 1617"/>
              <a:gd name="T36" fmla="*/ 3541 w 5410"/>
              <a:gd name="T37" fmla="*/ 533 h 1617"/>
              <a:gd name="T38" fmla="*/ 3943 w 5410"/>
              <a:gd name="T39" fmla="*/ 604 h 1617"/>
              <a:gd name="T40" fmla="*/ 4091 w 5410"/>
              <a:gd name="T41" fmla="*/ 16 h 1617"/>
              <a:gd name="T42" fmla="*/ 4295 w 5410"/>
              <a:gd name="T43" fmla="*/ 316 h 1617"/>
              <a:gd name="T44" fmla="*/ 4393 w 5410"/>
              <a:gd name="T45" fmla="*/ 312 h 1617"/>
              <a:gd name="T46" fmla="*/ 4903 w 5410"/>
              <a:gd name="T47" fmla="*/ 16 h 1617"/>
              <a:gd name="T48" fmla="*/ 5356 w 5410"/>
              <a:gd name="T49" fmla="*/ 530 h 1617"/>
              <a:gd name="T50" fmla="*/ 5059 w 5410"/>
              <a:gd name="T51" fmla="*/ 533 h 1617"/>
              <a:gd name="T52" fmla="*/ 5104 w 5410"/>
              <a:gd name="T53" fmla="*/ 312 h 1617"/>
              <a:gd name="T54" fmla="*/ 52 w 5410"/>
              <a:gd name="T55" fmla="*/ 1542 h 1617"/>
              <a:gd name="T56" fmla="*/ 202 w 5410"/>
              <a:gd name="T57" fmla="*/ 1542 h 1617"/>
              <a:gd name="T58" fmla="*/ 511 w 5410"/>
              <a:gd name="T59" fmla="*/ 1012 h 1617"/>
              <a:gd name="T60" fmla="*/ 921 w 5410"/>
              <a:gd name="T61" fmla="*/ 1009 h 1617"/>
              <a:gd name="T62" fmla="*/ 1060 w 5410"/>
              <a:gd name="T63" fmla="*/ 1539 h 1617"/>
              <a:gd name="T64" fmla="*/ 917 w 5410"/>
              <a:gd name="T65" fmla="*/ 1085 h 1617"/>
              <a:gd name="T66" fmla="*/ 1179 w 5410"/>
              <a:gd name="T67" fmla="*/ 1325 h 1617"/>
              <a:gd name="T68" fmla="*/ 1388 w 5410"/>
              <a:gd name="T69" fmla="*/ 1009 h 1617"/>
              <a:gd name="T70" fmla="*/ 1381 w 5410"/>
              <a:gd name="T71" fmla="*/ 1542 h 1617"/>
              <a:gd name="T72" fmla="*/ 1691 w 5410"/>
              <a:gd name="T73" fmla="*/ 1012 h 1617"/>
              <a:gd name="T74" fmla="*/ 2086 w 5410"/>
              <a:gd name="T75" fmla="*/ 1617 h 1617"/>
              <a:gd name="T76" fmla="*/ 1988 w 5410"/>
              <a:gd name="T77" fmla="*/ 1321 h 1617"/>
              <a:gd name="T78" fmla="*/ 2503 w 5410"/>
              <a:gd name="T79" fmla="*/ 1012 h 1617"/>
              <a:gd name="T80" fmla="*/ 2743 w 5410"/>
              <a:gd name="T81" fmla="*/ 1012 h 1617"/>
              <a:gd name="T82" fmla="*/ 2902 w 5410"/>
              <a:gd name="T83" fmla="*/ 1089 h 1617"/>
              <a:gd name="T84" fmla="*/ 3251 w 5410"/>
              <a:gd name="T85" fmla="*/ 1311 h 1617"/>
              <a:gd name="T86" fmla="*/ 3154 w 5410"/>
              <a:gd name="T87" fmla="*/ 1317 h 1617"/>
              <a:gd name="T88" fmla="*/ 3366 w 5410"/>
              <a:gd name="T89" fmla="*/ 1542 h 1617"/>
              <a:gd name="T90" fmla="*/ 3517 w 5410"/>
              <a:gd name="T91" fmla="*/ 1542 h 1617"/>
              <a:gd name="T92" fmla="*/ 3991 w 5410"/>
              <a:gd name="T93" fmla="*/ 1009 h 1617"/>
              <a:gd name="T94" fmla="*/ 4130 w 5410"/>
              <a:gd name="T95" fmla="*/ 1539 h 1617"/>
              <a:gd name="T96" fmla="*/ 3986 w 5410"/>
              <a:gd name="T97" fmla="*/ 1085 h 1617"/>
              <a:gd name="T98" fmla="*/ 4383 w 5410"/>
              <a:gd name="T99" fmla="*/ 1600 h 1617"/>
              <a:gd name="T100" fmla="*/ 4494 w 5410"/>
              <a:gd name="T101" fmla="*/ 1325 h 1617"/>
              <a:gd name="T102" fmla="*/ 4703 w 5410"/>
              <a:gd name="T103" fmla="*/ 1009 h 1617"/>
              <a:gd name="T104" fmla="*/ 4696 w 5410"/>
              <a:gd name="T105" fmla="*/ 1542 h 1617"/>
              <a:gd name="T106" fmla="*/ 5155 w 5410"/>
              <a:gd name="T107" fmla="*/ 1617 h 1617"/>
              <a:gd name="T108" fmla="*/ 5058 w 5410"/>
              <a:gd name="T109" fmla="*/ 1321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10" h="1617">
                <a:moveTo>
                  <a:pt x="209" y="0"/>
                </a:moveTo>
                <a:cubicBezTo>
                  <a:pt x="141" y="0"/>
                  <a:pt x="90" y="27"/>
                  <a:pt x="54" y="80"/>
                </a:cubicBezTo>
                <a:cubicBezTo>
                  <a:pt x="18" y="133"/>
                  <a:pt x="0" y="212"/>
                  <a:pt x="0" y="316"/>
                </a:cubicBezTo>
                <a:cubicBezTo>
                  <a:pt x="0" y="411"/>
                  <a:pt x="17" y="483"/>
                  <a:pt x="52" y="533"/>
                </a:cubicBezTo>
                <a:cubicBezTo>
                  <a:pt x="86" y="583"/>
                  <a:pt x="134" y="608"/>
                  <a:pt x="195" y="608"/>
                </a:cubicBezTo>
                <a:cubicBezTo>
                  <a:pt x="261" y="608"/>
                  <a:pt x="312" y="582"/>
                  <a:pt x="348" y="530"/>
                </a:cubicBezTo>
                <a:cubicBezTo>
                  <a:pt x="385" y="477"/>
                  <a:pt x="403" y="401"/>
                  <a:pt x="403" y="302"/>
                </a:cubicBezTo>
                <a:cubicBezTo>
                  <a:pt x="403" y="101"/>
                  <a:pt x="339" y="0"/>
                  <a:pt x="209" y="0"/>
                </a:cubicBezTo>
                <a:close/>
                <a:moveTo>
                  <a:pt x="202" y="533"/>
                </a:moveTo>
                <a:cubicBezTo>
                  <a:pt x="132" y="533"/>
                  <a:pt x="97" y="459"/>
                  <a:pt x="97" y="312"/>
                </a:cubicBezTo>
                <a:cubicBezTo>
                  <a:pt x="97" y="155"/>
                  <a:pt x="133" y="76"/>
                  <a:pt x="205" y="76"/>
                </a:cubicBezTo>
                <a:cubicBezTo>
                  <a:pt x="272" y="76"/>
                  <a:pt x="306" y="153"/>
                  <a:pt x="306" y="308"/>
                </a:cubicBezTo>
                <a:cubicBezTo>
                  <a:pt x="306" y="458"/>
                  <a:pt x="271" y="533"/>
                  <a:pt x="202" y="533"/>
                </a:cubicBezTo>
                <a:close/>
                <a:moveTo>
                  <a:pt x="815" y="530"/>
                </a:moveTo>
                <a:cubicBezTo>
                  <a:pt x="852" y="477"/>
                  <a:pt x="870" y="401"/>
                  <a:pt x="870" y="302"/>
                </a:cubicBezTo>
                <a:cubicBezTo>
                  <a:pt x="870" y="101"/>
                  <a:pt x="805" y="0"/>
                  <a:pt x="676" y="0"/>
                </a:cubicBezTo>
                <a:cubicBezTo>
                  <a:pt x="608" y="0"/>
                  <a:pt x="557" y="27"/>
                  <a:pt x="521" y="80"/>
                </a:cubicBezTo>
                <a:cubicBezTo>
                  <a:pt x="485" y="133"/>
                  <a:pt x="467" y="212"/>
                  <a:pt x="467" y="316"/>
                </a:cubicBezTo>
                <a:cubicBezTo>
                  <a:pt x="467" y="411"/>
                  <a:pt x="484" y="483"/>
                  <a:pt x="518" y="533"/>
                </a:cubicBezTo>
                <a:cubicBezTo>
                  <a:pt x="553" y="583"/>
                  <a:pt x="601" y="608"/>
                  <a:pt x="662" y="608"/>
                </a:cubicBezTo>
                <a:cubicBezTo>
                  <a:pt x="728" y="608"/>
                  <a:pt x="779" y="582"/>
                  <a:pt x="815" y="530"/>
                </a:cubicBezTo>
                <a:close/>
                <a:moveTo>
                  <a:pt x="669" y="533"/>
                </a:moveTo>
                <a:cubicBezTo>
                  <a:pt x="599" y="533"/>
                  <a:pt x="564" y="459"/>
                  <a:pt x="564" y="312"/>
                </a:cubicBezTo>
                <a:cubicBezTo>
                  <a:pt x="564" y="155"/>
                  <a:pt x="600" y="76"/>
                  <a:pt x="671" y="76"/>
                </a:cubicBezTo>
                <a:cubicBezTo>
                  <a:pt x="739" y="76"/>
                  <a:pt x="773" y="153"/>
                  <a:pt x="773" y="308"/>
                </a:cubicBezTo>
                <a:cubicBezTo>
                  <a:pt x="773" y="458"/>
                  <a:pt x="738" y="533"/>
                  <a:pt x="669" y="533"/>
                </a:cubicBezTo>
                <a:close/>
                <a:moveTo>
                  <a:pt x="1083" y="604"/>
                </a:moveTo>
                <a:cubicBezTo>
                  <a:pt x="971" y="604"/>
                  <a:pt x="971" y="604"/>
                  <a:pt x="971" y="604"/>
                </a:cubicBezTo>
                <a:cubicBezTo>
                  <a:pt x="971" y="16"/>
                  <a:pt x="971" y="16"/>
                  <a:pt x="971" y="16"/>
                </a:cubicBezTo>
                <a:cubicBezTo>
                  <a:pt x="1083" y="16"/>
                  <a:pt x="1083" y="16"/>
                  <a:pt x="1083" y="16"/>
                </a:cubicBezTo>
                <a:lnTo>
                  <a:pt x="1083" y="604"/>
                </a:lnTo>
                <a:close/>
                <a:moveTo>
                  <a:pt x="1388" y="0"/>
                </a:moveTo>
                <a:cubicBezTo>
                  <a:pt x="1320" y="0"/>
                  <a:pt x="1269" y="27"/>
                  <a:pt x="1233" y="80"/>
                </a:cubicBezTo>
                <a:cubicBezTo>
                  <a:pt x="1197" y="133"/>
                  <a:pt x="1179" y="212"/>
                  <a:pt x="1179" y="316"/>
                </a:cubicBezTo>
                <a:cubicBezTo>
                  <a:pt x="1179" y="411"/>
                  <a:pt x="1196" y="483"/>
                  <a:pt x="1230" y="533"/>
                </a:cubicBezTo>
                <a:cubicBezTo>
                  <a:pt x="1265" y="583"/>
                  <a:pt x="1313" y="608"/>
                  <a:pt x="1374" y="608"/>
                </a:cubicBezTo>
                <a:cubicBezTo>
                  <a:pt x="1440" y="608"/>
                  <a:pt x="1491" y="582"/>
                  <a:pt x="1527" y="530"/>
                </a:cubicBezTo>
                <a:cubicBezTo>
                  <a:pt x="1564" y="477"/>
                  <a:pt x="1582" y="401"/>
                  <a:pt x="1582" y="302"/>
                </a:cubicBezTo>
                <a:cubicBezTo>
                  <a:pt x="1582" y="101"/>
                  <a:pt x="1517" y="0"/>
                  <a:pt x="1388" y="0"/>
                </a:cubicBezTo>
                <a:close/>
                <a:moveTo>
                  <a:pt x="1381" y="533"/>
                </a:moveTo>
                <a:cubicBezTo>
                  <a:pt x="1311" y="533"/>
                  <a:pt x="1276" y="459"/>
                  <a:pt x="1276" y="312"/>
                </a:cubicBezTo>
                <a:cubicBezTo>
                  <a:pt x="1276" y="155"/>
                  <a:pt x="1312" y="76"/>
                  <a:pt x="1383" y="76"/>
                </a:cubicBezTo>
                <a:cubicBezTo>
                  <a:pt x="1451" y="76"/>
                  <a:pt x="1485" y="153"/>
                  <a:pt x="1485" y="308"/>
                </a:cubicBezTo>
                <a:cubicBezTo>
                  <a:pt x="1485" y="458"/>
                  <a:pt x="1450" y="533"/>
                  <a:pt x="1381" y="533"/>
                </a:cubicBezTo>
                <a:close/>
                <a:moveTo>
                  <a:pt x="1691" y="16"/>
                </a:moveTo>
                <a:cubicBezTo>
                  <a:pt x="1783" y="16"/>
                  <a:pt x="1783" y="16"/>
                  <a:pt x="1783" y="16"/>
                </a:cubicBezTo>
                <a:cubicBezTo>
                  <a:pt x="1783" y="604"/>
                  <a:pt x="1783" y="604"/>
                  <a:pt x="1783" y="604"/>
                </a:cubicBezTo>
                <a:cubicBezTo>
                  <a:pt x="1691" y="604"/>
                  <a:pt x="1691" y="604"/>
                  <a:pt x="1691" y="604"/>
                </a:cubicBezTo>
                <a:lnTo>
                  <a:pt x="1691" y="16"/>
                </a:lnTo>
                <a:close/>
                <a:moveTo>
                  <a:pt x="2023" y="604"/>
                </a:moveTo>
                <a:cubicBezTo>
                  <a:pt x="1931" y="604"/>
                  <a:pt x="1931" y="604"/>
                  <a:pt x="1931" y="604"/>
                </a:cubicBezTo>
                <a:cubicBezTo>
                  <a:pt x="1931" y="16"/>
                  <a:pt x="1931" y="16"/>
                  <a:pt x="1931" y="16"/>
                </a:cubicBezTo>
                <a:cubicBezTo>
                  <a:pt x="2023" y="16"/>
                  <a:pt x="2023" y="16"/>
                  <a:pt x="2023" y="16"/>
                </a:cubicBezTo>
                <a:lnTo>
                  <a:pt x="2023" y="604"/>
                </a:lnTo>
                <a:close/>
                <a:moveTo>
                  <a:pt x="2283" y="604"/>
                </a:moveTo>
                <a:cubicBezTo>
                  <a:pt x="2171" y="604"/>
                  <a:pt x="2171" y="604"/>
                  <a:pt x="2171" y="604"/>
                </a:cubicBezTo>
                <a:cubicBezTo>
                  <a:pt x="2171" y="16"/>
                  <a:pt x="2171" y="16"/>
                  <a:pt x="2171" y="16"/>
                </a:cubicBezTo>
                <a:cubicBezTo>
                  <a:pt x="2283" y="16"/>
                  <a:pt x="2283" y="16"/>
                  <a:pt x="2283" y="16"/>
                </a:cubicBezTo>
                <a:lnTo>
                  <a:pt x="2283" y="604"/>
                </a:lnTo>
                <a:close/>
                <a:moveTo>
                  <a:pt x="2590" y="0"/>
                </a:moveTo>
                <a:cubicBezTo>
                  <a:pt x="2522" y="0"/>
                  <a:pt x="2471" y="27"/>
                  <a:pt x="2435" y="80"/>
                </a:cubicBezTo>
                <a:cubicBezTo>
                  <a:pt x="2399" y="133"/>
                  <a:pt x="2381" y="212"/>
                  <a:pt x="2381" y="316"/>
                </a:cubicBezTo>
                <a:cubicBezTo>
                  <a:pt x="2381" y="411"/>
                  <a:pt x="2398" y="483"/>
                  <a:pt x="2433" y="533"/>
                </a:cubicBezTo>
                <a:cubicBezTo>
                  <a:pt x="2467" y="583"/>
                  <a:pt x="2515" y="608"/>
                  <a:pt x="2576" y="608"/>
                </a:cubicBezTo>
                <a:cubicBezTo>
                  <a:pt x="2642" y="608"/>
                  <a:pt x="2693" y="582"/>
                  <a:pt x="2729" y="530"/>
                </a:cubicBezTo>
                <a:cubicBezTo>
                  <a:pt x="2766" y="477"/>
                  <a:pt x="2784" y="401"/>
                  <a:pt x="2784" y="302"/>
                </a:cubicBezTo>
                <a:cubicBezTo>
                  <a:pt x="2784" y="101"/>
                  <a:pt x="2720" y="0"/>
                  <a:pt x="2590" y="0"/>
                </a:cubicBezTo>
                <a:close/>
                <a:moveTo>
                  <a:pt x="2583" y="533"/>
                </a:moveTo>
                <a:cubicBezTo>
                  <a:pt x="2513" y="533"/>
                  <a:pt x="2478" y="459"/>
                  <a:pt x="2478" y="312"/>
                </a:cubicBezTo>
                <a:cubicBezTo>
                  <a:pt x="2478" y="155"/>
                  <a:pt x="2514" y="76"/>
                  <a:pt x="2586" y="76"/>
                </a:cubicBezTo>
                <a:cubicBezTo>
                  <a:pt x="2653" y="76"/>
                  <a:pt x="2687" y="153"/>
                  <a:pt x="2687" y="308"/>
                </a:cubicBezTo>
                <a:cubicBezTo>
                  <a:pt x="2687" y="458"/>
                  <a:pt x="2652" y="533"/>
                  <a:pt x="2583" y="533"/>
                </a:cubicBezTo>
                <a:close/>
                <a:moveTo>
                  <a:pt x="2983" y="604"/>
                </a:moveTo>
                <a:cubicBezTo>
                  <a:pt x="2891" y="604"/>
                  <a:pt x="2891" y="604"/>
                  <a:pt x="2891" y="604"/>
                </a:cubicBezTo>
                <a:cubicBezTo>
                  <a:pt x="2891" y="16"/>
                  <a:pt x="2891" y="16"/>
                  <a:pt x="2891" y="16"/>
                </a:cubicBezTo>
                <a:cubicBezTo>
                  <a:pt x="2983" y="16"/>
                  <a:pt x="2983" y="16"/>
                  <a:pt x="2983" y="16"/>
                </a:cubicBezTo>
                <a:lnTo>
                  <a:pt x="2983" y="604"/>
                </a:lnTo>
                <a:close/>
                <a:moveTo>
                  <a:pt x="3243" y="604"/>
                </a:moveTo>
                <a:cubicBezTo>
                  <a:pt x="3131" y="604"/>
                  <a:pt x="3131" y="604"/>
                  <a:pt x="3131" y="604"/>
                </a:cubicBezTo>
                <a:cubicBezTo>
                  <a:pt x="3131" y="16"/>
                  <a:pt x="3131" y="16"/>
                  <a:pt x="3131" y="16"/>
                </a:cubicBezTo>
                <a:cubicBezTo>
                  <a:pt x="3243" y="16"/>
                  <a:pt x="3243" y="16"/>
                  <a:pt x="3243" y="16"/>
                </a:cubicBezTo>
                <a:lnTo>
                  <a:pt x="3243" y="604"/>
                </a:lnTo>
                <a:close/>
                <a:moveTo>
                  <a:pt x="3547" y="0"/>
                </a:moveTo>
                <a:cubicBezTo>
                  <a:pt x="3480" y="0"/>
                  <a:pt x="3428" y="27"/>
                  <a:pt x="3392" y="80"/>
                </a:cubicBezTo>
                <a:cubicBezTo>
                  <a:pt x="3356" y="133"/>
                  <a:pt x="3338" y="212"/>
                  <a:pt x="3338" y="316"/>
                </a:cubicBezTo>
                <a:cubicBezTo>
                  <a:pt x="3338" y="411"/>
                  <a:pt x="3355" y="483"/>
                  <a:pt x="3390" y="533"/>
                </a:cubicBezTo>
                <a:cubicBezTo>
                  <a:pt x="3424" y="583"/>
                  <a:pt x="3472" y="608"/>
                  <a:pt x="3533" y="608"/>
                </a:cubicBezTo>
                <a:cubicBezTo>
                  <a:pt x="3599" y="608"/>
                  <a:pt x="3650" y="582"/>
                  <a:pt x="3687" y="530"/>
                </a:cubicBezTo>
                <a:cubicBezTo>
                  <a:pt x="3723" y="477"/>
                  <a:pt x="3741" y="401"/>
                  <a:pt x="3741" y="302"/>
                </a:cubicBezTo>
                <a:cubicBezTo>
                  <a:pt x="3741" y="101"/>
                  <a:pt x="3677" y="0"/>
                  <a:pt x="3547" y="0"/>
                </a:cubicBezTo>
                <a:close/>
                <a:moveTo>
                  <a:pt x="3541" y="533"/>
                </a:moveTo>
                <a:cubicBezTo>
                  <a:pt x="3470" y="533"/>
                  <a:pt x="3435" y="459"/>
                  <a:pt x="3435" y="312"/>
                </a:cubicBezTo>
                <a:cubicBezTo>
                  <a:pt x="3435" y="155"/>
                  <a:pt x="3471" y="76"/>
                  <a:pt x="3543" y="76"/>
                </a:cubicBezTo>
                <a:cubicBezTo>
                  <a:pt x="3610" y="76"/>
                  <a:pt x="3644" y="153"/>
                  <a:pt x="3644" y="308"/>
                </a:cubicBezTo>
                <a:cubicBezTo>
                  <a:pt x="3644" y="458"/>
                  <a:pt x="3610" y="533"/>
                  <a:pt x="3541" y="533"/>
                </a:cubicBezTo>
                <a:close/>
                <a:moveTo>
                  <a:pt x="3943" y="604"/>
                </a:moveTo>
                <a:cubicBezTo>
                  <a:pt x="3851" y="604"/>
                  <a:pt x="3851" y="604"/>
                  <a:pt x="3851" y="604"/>
                </a:cubicBezTo>
                <a:cubicBezTo>
                  <a:pt x="3851" y="16"/>
                  <a:pt x="3851" y="16"/>
                  <a:pt x="3851" y="16"/>
                </a:cubicBezTo>
                <a:cubicBezTo>
                  <a:pt x="3943" y="16"/>
                  <a:pt x="3943" y="16"/>
                  <a:pt x="3943" y="16"/>
                </a:cubicBezTo>
                <a:lnTo>
                  <a:pt x="3943" y="604"/>
                </a:lnTo>
                <a:close/>
                <a:moveTo>
                  <a:pt x="4091" y="16"/>
                </a:moveTo>
                <a:cubicBezTo>
                  <a:pt x="4183" y="16"/>
                  <a:pt x="4183" y="16"/>
                  <a:pt x="4183" y="16"/>
                </a:cubicBezTo>
                <a:cubicBezTo>
                  <a:pt x="4183" y="604"/>
                  <a:pt x="4183" y="604"/>
                  <a:pt x="4183" y="604"/>
                </a:cubicBezTo>
                <a:cubicBezTo>
                  <a:pt x="4091" y="604"/>
                  <a:pt x="4091" y="604"/>
                  <a:pt x="4091" y="604"/>
                </a:cubicBezTo>
                <a:lnTo>
                  <a:pt x="4091" y="16"/>
                </a:lnTo>
                <a:close/>
                <a:moveTo>
                  <a:pt x="4644" y="530"/>
                </a:moveTo>
                <a:cubicBezTo>
                  <a:pt x="4680" y="477"/>
                  <a:pt x="4698" y="401"/>
                  <a:pt x="4698" y="302"/>
                </a:cubicBezTo>
                <a:cubicBezTo>
                  <a:pt x="4698" y="101"/>
                  <a:pt x="4634" y="0"/>
                  <a:pt x="4504" y="0"/>
                </a:cubicBezTo>
                <a:cubicBezTo>
                  <a:pt x="4437" y="0"/>
                  <a:pt x="4385" y="27"/>
                  <a:pt x="4349" y="80"/>
                </a:cubicBezTo>
                <a:cubicBezTo>
                  <a:pt x="4313" y="133"/>
                  <a:pt x="4295" y="212"/>
                  <a:pt x="4295" y="316"/>
                </a:cubicBezTo>
                <a:cubicBezTo>
                  <a:pt x="4295" y="411"/>
                  <a:pt x="4312" y="483"/>
                  <a:pt x="4347" y="533"/>
                </a:cubicBezTo>
                <a:cubicBezTo>
                  <a:pt x="4381" y="583"/>
                  <a:pt x="4429" y="608"/>
                  <a:pt x="4490" y="608"/>
                </a:cubicBezTo>
                <a:cubicBezTo>
                  <a:pt x="4556" y="608"/>
                  <a:pt x="4607" y="582"/>
                  <a:pt x="4644" y="530"/>
                </a:cubicBezTo>
                <a:close/>
                <a:moveTo>
                  <a:pt x="4498" y="533"/>
                </a:moveTo>
                <a:cubicBezTo>
                  <a:pt x="4428" y="533"/>
                  <a:pt x="4393" y="459"/>
                  <a:pt x="4393" y="312"/>
                </a:cubicBezTo>
                <a:cubicBezTo>
                  <a:pt x="4393" y="155"/>
                  <a:pt x="4428" y="76"/>
                  <a:pt x="4500" y="76"/>
                </a:cubicBezTo>
                <a:cubicBezTo>
                  <a:pt x="4567" y="76"/>
                  <a:pt x="4601" y="153"/>
                  <a:pt x="4601" y="308"/>
                </a:cubicBezTo>
                <a:cubicBezTo>
                  <a:pt x="4601" y="458"/>
                  <a:pt x="4567" y="533"/>
                  <a:pt x="4498" y="533"/>
                </a:cubicBezTo>
                <a:close/>
                <a:moveTo>
                  <a:pt x="4811" y="16"/>
                </a:moveTo>
                <a:cubicBezTo>
                  <a:pt x="4903" y="16"/>
                  <a:pt x="4903" y="16"/>
                  <a:pt x="4903" y="16"/>
                </a:cubicBezTo>
                <a:cubicBezTo>
                  <a:pt x="4903" y="604"/>
                  <a:pt x="4903" y="604"/>
                  <a:pt x="4903" y="604"/>
                </a:cubicBezTo>
                <a:cubicBezTo>
                  <a:pt x="4811" y="604"/>
                  <a:pt x="4811" y="604"/>
                  <a:pt x="4811" y="604"/>
                </a:cubicBezTo>
                <a:lnTo>
                  <a:pt x="4811" y="16"/>
                </a:lnTo>
                <a:close/>
                <a:moveTo>
                  <a:pt x="5202" y="608"/>
                </a:moveTo>
                <a:cubicBezTo>
                  <a:pt x="5268" y="608"/>
                  <a:pt x="5319" y="582"/>
                  <a:pt x="5356" y="530"/>
                </a:cubicBezTo>
                <a:cubicBezTo>
                  <a:pt x="5392" y="477"/>
                  <a:pt x="5410" y="401"/>
                  <a:pt x="5410" y="302"/>
                </a:cubicBezTo>
                <a:cubicBezTo>
                  <a:pt x="5410" y="101"/>
                  <a:pt x="5346" y="0"/>
                  <a:pt x="5216" y="0"/>
                </a:cubicBezTo>
                <a:cubicBezTo>
                  <a:pt x="5149" y="0"/>
                  <a:pt x="5097" y="27"/>
                  <a:pt x="5061" y="80"/>
                </a:cubicBezTo>
                <a:cubicBezTo>
                  <a:pt x="5025" y="133"/>
                  <a:pt x="5007" y="212"/>
                  <a:pt x="5007" y="316"/>
                </a:cubicBezTo>
                <a:cubicBezTo>
                  <a:pt x="5007" y="411"/>
                  <a:pt x="5024" y="483"/>
                  <a:pt x="5059" y="533"/>
                </a:cubicBezTo>
                <a:cubicBezTo>
                  <a:pt x="5093" y="583"/>
                  <a:pt x="5141" y="608"/>
                  <a:pt x="5202" y="608"/>
                </a:cubicBezTo>
                <a:close/>
                <a:moveTo>
                  <a:pt x="5212" y="76"/>
                </a:moveTo>
                <a:cubicBezTo>
                  <a:pt x="5279" y="76"/>
                  <a:pt x="5313" y="153"/>
                  <a:pt x="5313" y="308"/>
                </a:cubicBezTo>
                <a:cubicBezTo>
                  <a:pt x="5313" y="458"/>
                  <a:pt x="5279" y="533"/>
                  <a:pt x="5210" y="533"/>
                </a:cubicBezTo>
                <a:cubicBezTo>
                  <a:pt x="5140" y="533"/>
                  <a:pt x="5104" y="459"/>
                  <a:pt x="5104" y="312"/>
                </a:cubicBezTo>
                <a:cubicBezTo>
                  <a:pt x="5104" y="155"/>
                  <a:pt x="5140" y="76"/>
                  <a:pt x="5212" y="76"/>
                </a:cubicBezTo>
                <a:close/>
                <a:moveTo>
                  <a:pt x="209" y="1009"/>
                </a:moveTo>
                <a:cubicBezTo>
                  <a:pt x="141" y="1009"/>
                  <a:pt x="90" y="1036"/>
                  <a:pt x="54" y="1089"/>
                </a:cubicBezTo>
                <a:cubicBezTo>
                  <a:pt x="18" y="1142"/>
                  <a:pt x="0" y="1221"/>
                  <a:pt x="0" y="1325"/>
                </a:cubicBezTo>
                <a:cubicBezTo>
                  <a:pt x="0" y="1420"/>
                  <a:pt x="17" y="1492"/>
                  <a:pt x="52" y="1542"/>
                </a:cubicBezTo>
                <a:cubicBezTo>
                  <a:pt x="86" y="1592"/>
                  <a:pt x="134" y="1617"/>
                  <a:pt x="195" y="1617"/>
                </a:cubicBezTo>
                <a:cubicBezTo>
                  <a:pt x="261" y="1617"/>
                  <a:pt x="312" y="1591"/>
                  <a:pt x="348" y="1539"/>
                </a:cubicBezTo>
                <a:cubicBezTo>
                  <a:pt x="385" y="1486"/>
                  <a:pt x="403" y="1410"/>
                  <a:pt x="403" y="1311"/>
                </a:cubicBezTo>
                <a:cubicBezTo>
                  <a:pt x="403" y="1110"/>
                  <a:pt x="339" y="1009"/>
                  <a:pt x="209" y="1009"/>
                </a:cubicBezTo>
                <a:close/>
                <a:moveTo>
                  <a:pt x="202" y="1542"/>
                </a:moveTo>
                <a:cubicBezTo>
                  <a:pt x="132" y="1542"/>
                  <a:pt x="97" y="1468"/>
                  <a:pt x="97" y="1321"/>
                </a:cubicBezTo>
                <a:cubicBezTo>
                  <a:pt x="97" y="1164"/>
                  <a:pt x="133" y="1085"/>
                  <a:pt x="205" y="1085"/>
                </a:cubicBezTo>
                <a:cubicBezTo>
                  <a:pt x="272" y="1085"/>
                  <a:pt x="306" y="1162"/>
                  <a:pt x="306" y="1317"/>
                </a:cubicBezTo>
                <a:cubicBezTo>
                  <a:pt x="306" y="1467"/>
                  <a:pt x="271" y="1542"/>
                  <a:pt x="202" y="1542"/>
                </a:cubicBezTo>
                <a:close/>
                <a:moveTo>
                  <a:pt x="511" y="1012"/>
                </a:moveTo>
                <a:cubicBezTo>
                  <a:pt x="603" y="1012"/>
                  <a:pt x="603" y="1012"/>
                  <a:pt x="603" y="1012"/>
                </a:cubicBezTo>
                <a:cubicBezTo>
                  <a:pt x="603" y="1600"/>
                  <a:pt x="603" y="1600"/>
                  <a:pt x="603" y="1600"/>
                </a:cubicBezTo>
                <a:cubicBezTo>
                  <a:pt x="511" y="1600"/>
                  <a:pt x="511" y="1600"/>
                  <a:pt x="511" y="1600"/>
                </a:cubicBezTo>
                <a:lnTo>
                  <a:pt x="511" y="1012"/>
                </a:lnTo>
                <a:close/>
                <a:moveTo>
                  <a:pt x="921" y="1009"/>
                </a:moveTo>
                <a:cubicBezTo>
                  <a:pt x="853" y="1009"/>
                  <a:pt x="802" y="1036"/>
                  <a:pt x="766" y="1089"/>
                </a:cubicBezTo>
                <a:cubicBezTo>
                  <a:pt x="730" y="1142"/>
                  <a:pt x="712" y="1221"/>
                  <a:pt x="712" y="1325"/>
                </a:cubicBezTo>
                <a:cubicBezTo>
                  <a:pt x="712" y="1420"/>
                  <a:pt x="729" y="1492"/>
                  <a:pt x="764" y="1542"/>
                </a:cubicBezTo>
                <a:cubicBezTo>
                  <a:pt x="798" y="1592"/>
                  <a:pt x="846" y="1617"/>
                  <a:pt x="907" y="1617"/>
                </a:cubicBezTo>
                <a:cubicBezTo>
                  <a:pt x="973" y="1617"/>
                  <a:pt x="1024" y="1591"/>
                  <a:pt x="1060" y="1539"/>
                </a:cubicBezTo>
                <a:cubicBezTo>
                  <a:pt x="1097" y="1486"/>
                  <a:pt x="1115" y="1410"/>
                  <a:pt x="1115" y="1311"/>
                </a:cubicBezTo>
                <a:cubicBezTo>
                  <a:pt x="1115" y="1110"/>
                  <a:pt x="1050" y="1009"/>
                  <a:pt x="921" y="1009"/>
                </a:cubicBezTo>
                <a:close/>
                <a:moveTo>
                  <a:pt x="914" y="1542"/>
                </a:moveTo>
                <a:cubicBezTo>
                  <a:pt x="844" y="1542"/>
                  <a:pt x="809" y="1468"/>
                  <a:pt x="809" y="1321"/>
                </a:cubicBezTo>
                <a:cubicBezTo>
                  <a:pt x="809" y="1164"/>
                  <a:pt x="845" y="1085"/>
                  <a:pt x="917" y="1085"/>
                </a:cubicBezTo>
                <a:cubicBezTo>
                  <a:pt x="984" y="1085"/>
                  <a:pt x="1018" y="1162"/>
                  <a:pt x="1018" y="1317"/>
                </a:cubicBezTo>
                <a:cubicBezTo>
                  <a:pt x="1018" y="1467"/>
                  <a:pt x="983" y="1542"/>
                  <a:pt x="914" y="1542"/>
                </a:cubicBezTo>
                <a:close/>
                <a:moveTo>
                  <a:pt x="1388" y="1009"/>
                </a:moveTo>
                <a:cubicBezTo>
                  <a:pt x="1320" y="1009"/>
                  <a:pt x="1269" y="1036"/>
                  <a:pt x="1233" y="1089"/>
                </a:cubicBezTo>
                <a:cubicBezTo>
                  <a:pt x="1197" y="1142"/>
                  <a:pt x="1179" y="1221"/>
                  <a:pt x="1179" y="1325"/>
                </a:cubicBezTo>
                <a:cubicBezTo>
                  <a:pt x="1179" y="1420"/>
                  <a:pt x="1196" y="1492"/>
                  <a:pt x="1230" y="1542"/>
                </a:cubicBezTo>
                <a:cubicBezTo>
                  <a:pt x="1265" y="1592"/>
                  <a:pt x="1313" y="1617"/>
                  <a:pt x="1374" y="1617"/>
                </a:cubicBezTo>
                <a:cubicBezTo>
                  <a:pt x="1440" y="1617"/>
                  <a:pt x="1491" y="1591"/>
                  <a:pt x="1527" y="1539"/>
                </a:cubicBezTo>
                <a:cubicBezTo>
                  <a:pt x="1564" y="1486"/>
                  <a:pt x="1582" y="1410"/>
                  <a:pt x="1582" y="1311"/>
                </a:cubicBezTo>
                <a:cubicBezTo>
                  <a:pt x="1582" y="1110"/>
                  <a:pt x="1517" y="1009"/>
                  <a:pt x="1388" y="1009"/>
                </a:cubicBezTo>
                <a:close/>
                <a:moveTo>
                  <a:pt x="1381" y="1542"/>
                </a:moveTo>
                <a:cubicBezTo>
                  <a:pt x="1311" y="1542"/>
                  <a:pt x="1276" y="1468"/>
                  <a:pt x="1276" y="1321"/>
                </a:cubicBezTo>
                <a:cubicBezTo>
                  <a:pt x="1276" y="1164"/>
                  <a:pt x="1312" y="1085"/>
                  <a:pt x="1383" y="1085"/>
                </a:cubicBezTo>
                <a:cubicBezTo>
                  <a:pt x="1451" y="1085"/>
                  <a:pt x="1485" y="1162"/>
                  <a:pt x="1485" y="1317"/>
                </a:cubicBezTo>
                <a:cubicBezTo>
                  <a:pt x="1485" y="1467"/>
                  <a:pt x="1450" y="1542"/>
                  <a:pt x="1381" y="1542"/>
                </a:cubicBezTo>
                <a:close/>
                <a:moveTo>
                  <a:pt x="1691" y="1012"/>
                </a:moveTo>
                <a:cubicBezTo>
                  <a:pt x="1783" y="1012"/>
                  <a:pt x="1783" y="1012"/>
                  <a:pt x="1783" y="1012"/>
                </a:cubicBezTo>
                <a:cubicBezTo>
                  <a:pt x="1783" y="1600"/>
                  <a:pt x="1783" y="1600"/>
                  <a:pt x="1783" y="1600"/>
                </a:cubicBezTo>
                <a:cubicBezTo>
                  <a:pt x="1691" y="1600"/>
                  <a:pt x="1691" y="1600"/>
                  <a:pt x="1691" y="1600"/>
                </a:cubicBezTo>
                <a:lnTo>
                  <a:pt x="1691" y="1012"/>
                </a:lnTo>
                <a:close/>
                <a:moveTo>
                  <a:pt x="2100" y="1009"/>
                </a:moveTo>
                <a:cubicBezTo>
                  <a:pt x="2032" y="1009"/>
                  <a:pt x="1980" y="1036"/>
                  <a:pt x="1945" y="1089"/>
                </a:cubicBezTo>
                <a:cubicBezTo>
                  <a:pt x="1909" y="1142"/>
                  <a:pt x="1891" y="1221"/>
                  <a:pt x="1891" y="1325"/>
                </a:cubicBezTo>
                <a:cubicBezTo>
                  <a:pt x="1891" y="1420"/>
                  <a:pt x="1908" y="1492"/>
                  <a:pt x="1942" y="1542"/>
                </a:cubicBezTo>
                <a:cubicBezTo>
                  <a:pt x="1977" y="1592"/>
                  <a:pt x="2025" y="1617"/>
                  <a:pt x="2086" y="1617"/>
                </a:cubicBezTo>
                <a:cubicBezTo>
                  <a:pt x="2152" y="1617"/>
                  <a:pt x="2203" y="1591"/>
                  <a:pt x="2239" y="1539"/>
                </a:cubicBezTo>
                <a:cubicBezTo>
                  <a:pt x="2276" y="1486"/>
                  <a:pt x="2294" y="1410"/>
                  <a:pt x="2294" y="1311"/>
                </a:cubicBezTo>
                <a:cubicBezTo>
                  <a:pt x="2294" y="1110"/>
                  <a:pt x="2229" y="1009"/>
                  <a:pt x="2100" y="1009"/>
                </a:cubicBezTo>
                <a:close/>
                <a:moveTo>
                  <a:pt x="2093" y="1542"/>
                </a:moveTo>
                <a:cubicBezTo>
                  <a:pt x="2023" y="1542"/>
                  <a:pt x="1988" y="1468"/>
                  <a:pt x="1988" y="1321"/>
                </a:cubicBezTo>
                <a:cubicBezTo>
                  <a:pt x="1988" y="1164"/>
                  <a:pt x="2024" y="1085"/>
                  <a:pt x="2095" y="1085"/>
                </a:cubicBezTo>
                <a:cubicBezTo>
                  <a:pt x="2163" y="1085"/>
                  <a:pt x="2197" y="1162"/>
                  <a:pt x="2197" y="1317"/>
                </a:cubicBezTo>
                <a:cubicBezTo>
                  <a:pt x="2197" y="1467"/>
                  <a:pt x="2162" y="1542"/>
                  <a:pt x="2093" y="1542"/>
                </a:cubicBezTo>
                <a:close/>
                <a:moveTo>
                  <a:pt x="2391" y="1012"/>
                </a:moveTo>
                <a:cubicBezTo>
                  <a:pt x="2503" y="1012"/>
                  <a:pt x="2503" y="1012"/>
                  <a:pt x="2503" y="1012"/>
                </a:cubicBezTo>
                <a:cubicBezTo>
                  <a:pt x="2503" y="1600"/>
                  <a:pt x="2503" y="1600"/>
                  <a:pt x="2503" y="1600"/>
                </a:cubicBezTo>
                <a:cubicBezTo>
                  <a:pt x="2391" y="1600"/>
                  <a:pt x="2391" y="1600"/>
                  <a:pt x="2391" y="1600"/>
                </a:cubicBezTo>
                <a:lnTo>
                  <a:pt x="2391" y="1012"/>
                </a:lnTo>
                <a:close/>
                <a:moveTo>
                  <a:pt x="2651" y="1012"/>
                </a:moveTo>
                <a:cubicBezTo>
                  <a:pt x="2743" y="1012"/>
                  <a:pt x="2743" y="1012"/>
                  <a:pt x="2743" y="1012"/>
                </a:cubicBezTo>
                <a:cubicBezTo>
                  <a:pt x="2743" y="1600"/>
                  <a:pt x="2743" y="1600"/>
                  <a:pt x="2743" y="1600"/>
                </a:cubicBezTo>
                <a:cubicBezTo>
                  <a:pt x="2651" y="1600"/>
                  <a:pt x="2651" y="1600"/>
                  <a:pt x="2651" y="1600"/>
                </a:cubicBezTo>
                <a:lnTo>
                  <a:pt x="2651" y="1012"/>
                </a:lnTo>
                <a:close/>
                <a:moveTo>
                  <a:pt x="3057" y="1009"/>
                </a:moveTo>
                <a:cubicBezTo>
                  <a:pt x="2989" y="1009"/>
                  <a:pt x="2938" y="1036"/>
                  <a:pt x="2902" y="1089"/>
                </a:cubicBezTo>
                <a:cubicBezTo>
                  <a:pt x="2866" y="1142"/>
                  <a:pt x="2848" y="1221"/>
                  <a:pt x="2848" y="1325"/>
                </a:cubicBezTo>
                <a:cubicBezTo>
                  <a:pt x="2848" y="1420"/>
                  <a:pt x="2865" y="1492"/>
                  <a:pt x="2899" y="1542"/>
                </a:cubicBezTo>
                <a:cubicBezTo>
                  <a:pt x="2934" y="1592"/>
                  <a:pt x="2982" y="1617"/>
                  <a:pt x="3043" y="1617"/>
                </a:cubicBezTo>
                <a:cubicBezTo>
                  <a:pt x="3109" y="1617"/>
                  <a:pt x="3160" y="1591"/>
                  <a:pt x="3196" y="1539"/>
                </a:cubicBezTo>
                <a:cubicBezTo>
                  <a:pt x="3233" y="1486"/>
                  <a:pt x="3251" y="1410"/>
                  <a:pt x="3251" y="1311"/>
                </a:cubicBezTo>
                <a:cubicBezTo>
                  <a:pt x="3251" y="1110"/>
                  <a:pt x="3186" y="1009"/>
                  <a:pt x="3057" y="1009"/>
                </a:cubicBezTo>
                <a:close/>
                <a:moveTo>
                  <a:pt x="3050" y="1542"/>
                </a:moveTo>
                <a:cubicBezTo>
                  <a:pt x="2980" y="1542"/>
                  <a:pt x="2945" y="1468"/>
                  <a:pt x="2945" y="1321"/>
                </a:cubicBezTo>
                <a:cubicBezTo>
                  <a:pt x="2945" y="1164"/>
                  <a:pt x="2981" y="1085"/>
                  <a:pt x="3052" y="1085"/>
                </a:cubicBezTo>
                <a:cubicBezTo>
                  <a:pt x="3120" y="1085"/>
                  <a:pt x="3154" y="1162"/>
                  <a:pt x="3154" y="1317"/>
                </a:cubicBezTo>
                <a:cubicBezTo>
                  <a:pt x="3154" y="1467"/>
                  <a:pt x="3119" y="1542"/>
                  <a:pt x="3050" y="1542"/>
                </a:cubicBezTo>
                <a:close/>
                <a:moveTo>
                  <a:pt x="3524" y="1009"/>
                </a:moveTo>
                <a:cubicBezTo>
                  <a:pt x="3456" y="1009"/>
                  <a:pt x="3404" y="1036"/>
                  <a:pt x="3369" y="1089"/>
                </a:cubicBezTo>
                <a:cubicBezTo>
                  <a:pt x="3333" y="1142"/>
                  <a:pt x="3315" y="1221"/>
                  <a:pt x="3315" y="1325"/>
                </a:cubicBezTo>
                <a:cubicBezTo>
                  <a:pt x="3315" y="1420"/>
                  <a:pt x="3332" y="1492"/>
                  <a:pt x="3366" y="1542"/>
                </a:cubicBezTo>
                <a:cubicBezTo>
                  <a:pt x="3401" y="1592"/>
                  <a:pt x="3448" y="1617"/>
                  <a:pt x="3510" y="1617"/>
                </a:cubicBezTo>
                <a:cubicBezTo>
                  <a:pt x="3575" y="1617"/>
                  <a:pt x="3627" y="1591"/>
                  <a:pt x="3663" y="1539"/>
                </a:cubicBezTo>
                <a:cubicBezTo>
                  <a:pt x="3700" y="1486"/>
                  <a:pt x="3718" y="1410"/>
                  <a:pt x="3718" y="1311"/>
                </a:cubicBezTo>
                <a:cubicBezTo>
                  <a:pt x="3718" y="1110"/>
                  <a:pt x="3653" y="1009"/>
                  <a:pt x="3524" y="1009"/>
                </a:cubicBezTo>
                <a:close/>
                <a:moveTo>
                  <a:pt x="3517" y="1542"/>
                </a:moveTo>
                <a:cubicBezTo>
                  <a:pt x="3447" y="1542"/>
                  <a:pt x="3412" y="1468"/>
                  <a:pt x="3412" y="1321"/>
                </a:cubicBezTo>
                <a:cubicBezTo>
                  <a:pt x="3412" y="1164"/>
                  <a:pt x="3448" y="1085"/>
                  <a:pt x="3519" y="1085"/>
                </a:cubicBezTo>
                <a:cubicBezTo>
                  <a:pt x="3587" y="1085"/>
                  <a:pt x="3621" y="1162"/>
                  <a:pt x="3621" y="1317"/>
                </a:cubicBezTo>
                <a:cubicBezTo>
                  <a:pt x="3621" y="1467"/>
                  <a:pt x="3586" y="1542"/>
                  <a:pt x="3517" y="1542"/>
                </a:cubicBezTo>
                <a:close/>
                <a:moveTo>
                  <a:pt x="3991" y="1009"/>
                </a:moveTo>
                <a:cubicBezTo>
                  <a:pt x="3923" y="1009"/>
                  <a:pt x="3871" y="1036"/>
                  <a:pt x="3835" y="1089"/>
                </a:cubicBezTo>
                <a:cubicBezTo>
                  <a:pt x="3799" y="1142"/>
                  <a:pt x="3782" y="1221"/>
                  <a:pt x="3782" y="1325"/>
                </a:cubicBezTo>
                <a:cubicBezTo>
                  <a:pt x="3782" y="1420"/>
                  <a:pt x="3799" y="1492"/>
                  <a:pt x="3833" y="1542"/>
                </a:cubicBezTo>
                <a:cubicBezTo>
                  <a:pt x="3867" y="1592"/>
                  <a:pt x="3915" y="1617"/>
                  <a:pt x="3977" y="1617"/>
                </a:cubicBezTo>
                <a:cubicBezTo>
                  <a:pt x="4042" y="1617"/>
                  <a:pt x="4093" y="1591"/>
                  <a:pt x="4130" y="1539"/>
                </a:cubicBezTo>
                <a:cubicBezTo>
                  <a:pt x="4166" y="1486"/>
                  <a:pt x="4185" y="1410"/>
                  <a:pt x="4185" y="1311"/>
                </a:cubicBezTo>
                <a:cubicBezTo>
                  <a:pt x="4185" y="1110"/>
                  <a:pt x="4120" y="1009"/>
                  <a:pt x="3991" y="1009"/>
                </a:cubicBezTo>
                <a:close/>
                <a:moveTo>
                  <a:pt x="3984" y="1542"/>
                </a:moveTo>
                <a:cubicBezTo>
                  <a:pt x="3914" y="1542"/>
                  <a:pt x="3879" y="1468"/>
                  <a:pt x="3879" y="1321"/>
                </a:cubicBezTo>
                <a:cubicBezTo>
                  <a:pt x="3879" y="1164"/>
                  <a:pt x="3915" y="1085"/>
                  <a:pt x="3986" y="1085"/>
                </a:cubicBezTo>
                <a:cubicBezTo>
                  <a:pt x="4054" y="1085"/>
                  <a:pt x="4087" y="1162"/>
                  <a:pt x="4087" y="1317"/>
                </a:cubicBezTo>
                <a:cubicBezTo>
                  <a:pt x="4087" y="1467"/>
                  <a:pt x="4053" y="1542"/>
                  <a:pt x="3984" y="1542"/>
                </a:cubicBezTo>
                <a:close/>
                <a:moveTo>
                  <a:pt x="4291" y="1012"/>
                </a:moveTo>
                <a:cubicBezTo>
                  <a:pt x="4383" y="1012"/>
                  <a:pt x="4383" y="1012"/>
                  <a:pt x="4383" y="1012"/>
                </a:cubicBezTo>
                <a:cubicBezTo>
                  <a:pt x="4383" y="1600"/>
                  <a:pt x="4383" y="1600"/>
                  <a:pt x="4383" y="1600"/>
                </a:cubicBezTo>
                <a:cubicBezTo>
                  <a:pt x="4291" y="1600"/>
                  <a:pt x="4291" y="1600"/>
                  <a:pt x="4291" y="1600"/>
                </a:cubicBezTo>
                <a:lnTo>
                  <a:pt x="4291" y="1012"/>
                </a:lnTo>
                <a:close/>
                <a:moveTo>
                  <a:pt x="4703" y="1009"/>
                </a:moveTo>
                <a:cubicBezTo>
                  <a:pt x="4635" y="1009"/>
                  <a:pt x="4583" y="1036"/>
                  <a:pt x="4547" y="1089"/>
                </a:cubicBezTo>
                <a:cubicBezTo>
                  <a:pt x="4511" y="1142"/>
                  <a:pt x="4494" y="1221"/>
                  <a:pt x="4494" y="1325"/>
                </a:cubicBezTo>
                <a:cubicBezTo>
                  <a:pt x="4494" y="1420"/>
                  <a:pt x="4511" y="1492"/>
                  <a:pt x="4545" y="1542"/>
                </a:cubicBezTo>
                <a:cubicBezTo>
                  <a:pt x="4579" y="1592"/>
                  <a:pt x="4627" y="1617"/>
                  <a:pt x="4689" y="1617"/>
                </a:cubicBezTo>
                <a:cubicBezTo>
                  <a:pt x="4754" y="1617"/>
                  <a:pt x="4805" y="1591"/>
                  <a:pt x="4842" y="1539"/>
                </a:cubicBezTo>
                <a:cubicBezTo>
                  <a:pt x="4878" y="1486"/>
                  <a:pt x="4897" y="1410"/>
                  <a:pt x="4897" y="1311"/>
                </a:cubicBezTo>
                <a:cubicBezTo>
                  <a:pt x="4897" y="1110"/>
                  <a:pt x="4832" y="1009"/>
                  <a:pt x="4703" y="1009"/>
                </a:cubicBezTo>
                <a:close/>
                <a:moveTo>
                  <a:pt x="4696" y="1542"/>
                </a:moveTo>
                <a:cubicBezTo>
                  <a:pt x="4626" y="1542"/>
                  <a:pt x="4591" y="1468"/>
                  <a:pt x="4591" y="1321"/>
                </a:cubicBezTo>
                <a:cubicBezTo>
                  <a:pt x="4591" y="1164"/>
                  <a:pt x="4627" y="1085"/>
                  <a:pt x="4698" y="1085"/>
                </a:cubicBezTo>
                <a:cubicBezTo>
                  <a:pt x="4766" y="1085"/>
                  <a:pt x="4799" y="1162"/>
                  <a:pt x="4799" y="1317"/>
                </a:cubicBezTo>
                <a:cubicBezTo>
                  <a:pt x="4799" y="1467"/>
                  <a:pt x="4765" y="1542"/>
                  <a:pt x="4696" y="1542"/>
                </a:cubicBezTo>
                <a:close/>
                <a:moveTo>
                  <a:pt x="5169" y="1009"/>
                </a:moveTo>
                <a:cubicBezTo>
                  <a:pt x="5102" y="1009"/>
                  <a:pt x="5050" y="1036"/>
                  <a:pt x="5014" y="1089"/>
                </a:cubicBezTo>
                <a:cubicBezTo>
                  <a:pt x="4978" y="1142"/>
                  <a:pt x="4960" y="1221"/>
                  <a:pt x="4960" y="1325"/>
                </a:cubicBezTo>
                <a:cubicBezTo>
                  <a:pt x="4960" y="1420"/>
                  <a:pt x="4978" y="1492"/>
                  <a:pt x="5012" y="1542"/>
                </a:cubicBezTo>
                <a:cubicBezTo>
                  <a:pt x="5046" y="1592"/>
                  <a:pt x="5094" y="1617"/>
                  <a:pt x="5155" y="1617"/>
                </a:cubicBezTo>
                <a:cubicBezTo>
                  <a:pt x="5221" y="1617"/>
                  <a:pt x="5272" y="1591"/>
                  <a:pt x="5309" y="1539"/>
                </a:cubicBezTo>
                <a:cubicBezTo>
                  <a:pt x="5345" y="1486"/>
                  <a:pt x="5364" y="1410"/>
                  <a:pt x="5364" y="1311"/>
                </a:cubicBezTo>
                <a:cubicBezTo>
                  <a:pt x="5364" y="1110"/>
                  <a:pt x="5299" y="1009"/>
                  <a:pt x="5169" y="1009"/>
                </a:cubicBezTo>
                <a:close/>
                <a:moveTo>
                  <a:pt x="5163" y="1542"/>
                </a:moveTo>
                <a:cubicBezTo>
                  <a:pt x="5093" y="1542"/>
                  <a:pt x="5058" y="1468"/>
                  <a:pt x="5058" y="1321"/>
                </a:cubicBezTo>
                <a:cubicBezTo>
                  <a:pt x="5058" y="1164"/>
                  <a:pt x="5093" y="1085"/>
                  <a:pt x="5165" y="1085"/>
                </a:cubicBezTo>
                <a:cubicBezTo>
                  <a:pt x="5232" y="1085"/>
                  <a:pt x="5266" y="1162"/>
                  <a:pt x="5266" y="1317"/>
                </a:cubicBezTo>
                <a:cubicBezTo>
                  <a:pt x="5266" y="1467"/>
                  <a:pt x="5232" y="1542"/>
                  <a:pt x="5163" y="154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TextBox 27"/>
          <p:cNvSpPr txBox="1"/>
          <p:nvPr/>
        </p:nvSpPr>
        <p:spPr>
          <a:xfrm>
            <a:off x="7976720" y="4450977"/>
            <a:ext cx="2236410"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Why did it </a:t>
            </a:r>
            <a:r>
              <a:rPr lang="en-US" sz="1600" dirty="0">
                <a:gradFill>
                  <a:gsLst>
                    <a:gs pos="2917">
                      <a:srgbClr val="FFFFFF"/>
                    </a:gs>
                    <a:gs pos="30000">
                      <a:srgbClr val="FFFFFF"/>
                    </a:gs>
                  </a:gsLst>
                  <a:lin ang="5400000" scaled="0"/>
                </a:gradFill>
              </a:rPr>
              <a:t>happen?</a:t>
            </a:r>
          </a:p>
        </p:txBody>
      </p:sp>
      <p:sp>
        <p:nvSpPr>
          <p:cNvPr id="29" name="TextBox 28"/>
          <p:cNvSpPr txBox="1"/>
          <p:nvPr/>
        </p:nvSpPr>
        <p:spPr>
          <a:xfrm>
            <a:off x="9942898" y="4450977"/>
            <a:ext cx="2236410"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What will </a:t>
            </a:r>
            <a:r>
              <a:rPr lang="en-US" sz="1600" dirty="0">
                <a:gradFill>
                  <a:gsLst>
                    <a:gs pos="2917">
                      <a:srgbClr val="FFFFFF"/>
                    </a:gs>
                    <a:gs pos="30000">
                      <a:srgbClr val="FFFFFF"/>
                    </a:gs>
                  </a:gsLst>
                  <a:lin ang="5400000" scaled="0"/>
                </a:gradFill>
              </a:rPr>
              <a:t>happen?</a:t>
            </a:r>
          </a:p>
        </p:txBody>
      </p:sp>
      <p:sp>
        <p:nvSpPr>
          <p:cNvPr id="30" name="TextBox 29"/>
          <p:cNvSpPr txBox="1"/>
          <p:nvPr/>
        </p:nvSpPr>
        <p:spPr>
          <a:xfrm>
            <a:off x="11856824" y="4450977"/>
            <a:ext cx="2236410"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What</a:t>
            </a:r>
            <a:r>
              <a:rPr lang="en-US" sz="1600" dirty="0">
                <a:gradFill>
                  <a:gsLst>
                    <a:gs pos="2917">
                      <a:srgbClr val="FFFFFF"/>
                    </a:gs>
                    <a:gs pos="30000">
                      <a:srgbClr val="FFFFFF"/>
                    </a:gs>
                  </a:gsLst>
                  <a:lin ang="5400000" scaled="0"/>
                </a:gradFill>
              </a:rPr>
              <a:t> should I do?</a:t>
            </a:r>
          </a:p>
        </p:txBody>
      </p:sp>
      <p:sp>
        <p:nvSpPr>
          <p:cNvPr id="31" name="TextBox 30"/>
          <p:cNvSpPr txBox="1"/>
          <p:nvPr/>
        </p:nvSpPr>
        <p:spPr>
          <a:xfrm>
            <a:off x="6075857" y="4450977"/>
            <a:ext cx="2236410"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What</a:t>
            </a:r>
            <a:r>
              <a:rPr lang="en-US" sz="1600" dirty="0">
                <a:gradFill>
                  <a:gsLst>
                    <a:gs pos="2917">
                      <a:srgbClr val="FFFFFF"/>
                    </a:gs>
                    <a:gs pos="30000">
                      <a:srgbClr val="FFFFFF"/>
                    </a:gs>
                  </a:gsLst>
                  <a:lin ang="5400000" scaled="0"/>
                </a:gradFill>
              </a:rPr>
              <a:t> happened?</a:t>
            </a:r>
          </a:p>
        </p:txBody>
      </p:sp>
    </p:spTree>
    <p:extLst>
      <p:ext uri="{BB962C8B-B14F-4D97-AF65-F5344CB8AC3E}">
        <p14:creationId xmlns:p14="http://schemas.microsoft.com/office/powerpoint/2010/main" val="801861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50"/>
                                        <p:tgtEl>
                                          <p:spTgt spid="14"/>
                                        </p:tgtEl>
                                      </p:cBhvr>
                                    </p:animEffect>
                                  </p:childTnLst>
                                </p:cTn>
                              </p:par>
                              <p:par>
                                <p:cTn id="8" presetID="6" presetClass="emph" presetSubtype="0" accel="100000" autoRev="1" fill="hold" grpId="1" nodeType="withEffect">
                                  <p:stCondLst>
                                    <p:cond delay="0"/>
                                  </p:stCondLst>
                                  <p:childTnLst>
                                    <p:animScale>
                                      <p:cBhvr>
                                        <p:cTn id="9" dur="750" fill="hold"/>
                                        <p:tgtEl>
                                          <p:spTgt spid="14"/>
                                        </p:tgtEl>
                                      </p:cBhvr>
                                      <p:by x="80000" y="80000"/>
                                    </p:animScale>
                                  </p:childTnLst>
                                </p:cTn>
                              </p:par>
                              <p:par>
                                <p:cTn id="10" presetID="10" presetClass="entr" presetSubtype="0" fill="hold" nodeType="withEffect">
                                  <p:stCondLst>
                                    <p:cond delay="15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10" presetClass="entr" presetSubtype="0" fill="hold" grpId="0" nodeType="withEffect">
                                  <p:stCondLst>
                                    <p:cond delay="155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250"/>
                                        <p:tgtEl>
                                          <p:spTgt spid="27"/>
                                        </p:tgtEl>
                                      </p:cBhvr>
                                    </p:animEffect>
                                  </p:childTnLst>
                                </p:cTn>
                              </p:par>
                              <p:par>
                                <p:cTn id="16" presetID="35" presetClass="path" presetSubtype="0" decel="100000" fill="hold" grpId="1" nodeType="withEffect">
                                  <p:stCondLst>
                                    <p:cond delay="800"/>
                                  </p:stCondLst>
                                  <p:childTnLst>
                                    <p:animMotion origin="layout" path="M 1.87133E-6 3.25011E-6 L -0.04685 3.25011E-6 " pathEditMode="relative" rAng="0" ptsTypes="AA">
                                      <p:cBhvr>
                                        <p:cTn id="17" dur="1500" spd="-100000" fill="hold"/>
                                        <p:tgtEl>
                                          <p:spTgt spid="27"/>
                                        </p:tgtEl>
                                        <p:attrNameLst>
                                          <p:attrName>ppt_x</p:attrName>
                                          <p:attrName>ppt_y</p:attrName>
                                        </p:attrNameLst>
                                      </p:cBhvr>
                                      <p:rCtr x="-2349" y="0"/>
                                    </p:animMotion>
                                  </p:childTnLst>
                                </p:cTn>
                              </p:par>
                              <p:par>
                                <p:cTn id="18" presetID="35" presetClass="path" presetSubtype="0" decel="100000" fill="hold" nodeType="withEffect">
                                  <p:stCondLst>
                                    <p:cond delay="800"/>
                                  </p:stCondLst>
                                  <p:childTnLst>
                                    <p:animMotion origin="layout" path="M 1.87133E-6 3.25011E-6 L -0.04685 3.25011E-6 " pathEditMode="relative" rAng="0" ptsTypes="AA">
                                      <p:cBhvr>
                                        <p:cTn id="19" dur="1500" spd="-100000" fill="hold"/>
                                        <p:tgtEl>
                                          <p:spTgt spid="5"/>
                                        </p:tgtEl>
                                        <p:attrNameLst>
                                          <p:attrName>ppt_x</p:attrName>
                                          <p:attrName>ppt_y</p:attrName>
                                        </p:attrNameLst>
                                      </p:cBhvr>
                                      <p:rCtr x="-2349" y="0"/>
                                    </p:animMotion>
                                  </p:childTnLst>
                                </p:cTn>
                              </p:par>
                              <p:par>
                                <p:cTn id="20" presetID="10" presetClass="entr" presetSubtype="0" fill="hold" nodeType="withEffect">
                                  <p:stCondLst>
                                    <p:cond delay="85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6" presetClass="emph" presetSubtype="0" accel="100000" autoRev="1" fill="hold" nodeType="withEffect">
                                  <p:stCondLst>
                                    <p:cond delay="100"/>
                                  </p:stCondLst>
                                  <p:childTnLst>
                                    <p:animScale>
                                      <p:cBhvr>
                                        <p:cTn id="24" dur="750" fill="hold"/>
                                        <p:tgtEl>
                                          <p:spTgt spid="16"/>
                                        </p:tgtEl>
                                      </p:cBhvr>
                                      <p:by x="80000" y="80000"/>
                                    </p:animScale>
                                  </p:childTnLst>
                                </p:cTn>
                              </p:par>
                              <p:par>
                                <p:cTn id="25" presetID="10" presetClass="entr" presetSubtype="0" fill="hold" grpId="0" nodeType="withEffect">
                                  <p:stCondLst>
                                    <p:cond delay="9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250"/>
                                        <p:tgtEl>
                                          <p:spTgt spid="13"/>
                                        </p:tgtEl>
                                      </p:cBhvr>
                                    </p:animEffect>
                                  </p:childTnLst>
                                </p:cTn>
                              </p:par>
                              <p:par>
                                <p:cTn id="28" presetID="6" presetClass="emph" presetSubtype="0" accel="100000" autoRev="1" fill="hold" grpId="1" nodeType="withEffect">
                                  <p:stCondLst>
                                    <p:cond delay="200"/>
                                  </p:stCondLst>
                                  <p:childTnLst>
                                    <p:animScale>
                                      <p:cBhvr>
                                        <p:cTn id="29" dur="750" fill="hold"/>
                                        <p:tgtEl>
                                          <p:spTgt spid="13"/>
                                        </p:tgtEl>
                                      </p:cBhvr>
                                      <p:by x="80000" y="80000"/>
                                    </p:animScale>
                                  </p:childTnLst>
                                </p:cTn>
                              </p:par>
                              <p:par>
                                <p:cTn id="30" presetID="10" presetClass="entr" presetSubtype="0" fill="hold" grpId="0" nodeType="withEffect">
                                  <p:stCondLst>
                                    <p:cond delay="105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6" presetClass="emph" presetSubtype="0" accel="100000" autoRev="1" fill="hold" grpId="1" nodeType="withEffect">
                                  <p:stCondLst>
                                    <p:cond delay="300"/>
                                  </p:stCondLst>
                                  <p:childTnLst>
                                    <p:animScale>
                                      <p:cBhvr>
                                        <p:cTn id="34" dur="750" fill="hold"/>
                                        <p:tgtEl>
                                          <p:spTgt spid="15"/>
                                        </p:tgtEl>
                                      </p:cBhvr>
                                      <p:by x="80000" y="80000"/>
                                    </p:animScale>
                                  </p:childTnLst>
                                </p:cTn>
                              </p:par>
                              <p:par>
                                <p:cTn id="35" presetID="10" presetClass="entr" presetSubtype="0" fill="hold" grpId="0" nodeType="withEffect">
                                  <p:stCondLst>
                                    <p:cond delay="115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250"/>
                                        <p:tgtEl>
                                          <p:spTgt spid="8"/>
                                        </p:tgtEl>
                                      </p:cBhvr>
                                    </p:animEffect>
                                  </p:childTnLst>
                                </p:cTn>
                              </p:par>
                              <p:par>
                                <p:cTn id="38" presetID="6" presetClass="emph" presetSubtype="0" accel="100000" autoRev="1" fill="hold" grpId="1" nodeType="withEffect">
                                  <p:stCondLst>
                                    <p:cond delay="500"/>
                                  </p:stCondLst>
                                  <p:childTnLst>
                                    <p:animScale>
                                      <p:cBhvr>
                                        <p:cTn id="39" dur="750" fill="hold"/>
                                        <p:tgtEl>
                                          <p:spTgt spid="8"/>
                                        </p:tgtEl>
                                      </p:cBhvr>
                                      <p:by x="80000" y="80000"/>
                                    </p:animScale>
                                  </p:childTnLst>
                                </p:cTn>
                              </p:par>
                              <p:par>
                                <p:cTn id="40" presetID="35" presetClass="path" presetSubtype="0" decel="100000" fill="hold" grpId="0" nodeType="withEffect">
                                  <p:stCondLst>
                                    <p:cond delay="800"/>
                                  </p:stCondLst>
                                  <p:childTnLst>
                                    <p:animMotion origin="layout" path="M 1.87133E-6 3.25011E-6 L -0.04685 3.25011E-6 " pathEditMode="relative" rAng="0" ptsTypes="AA">
                                      <p:cBhvr>
                                        <p:cTn id="41" dur="1500" spd="-100000" fill="hold"/>
                                        <p:tgtEl>
                                          <p:spTgt spid="3"/>
                                        </p:tgtEl>
                                        <p:attrNameLst>
                                          <p:attrName>ppt_x</p:attrName>
                                          <p:attrName>ppt_y</p:attrName>
                                        </p:attrNameLst>
                                      </p:cBhvr>
                                      <p:rCtr x="-2349" y="0"/>
                                    </p:animMotion>
                                  </p:childTnLst>
                                </p:cTn>
                              </p:par>
                              <p:par>
                                <p:cTn id="42" presetID="10" presetClass="entr" presetSubtype="0" fill="hold" grpId="0" nodeType="withEffect">
                                  <p:stCondLst>
                                    <p:cond delay="16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par>
                                <p:cTn id="45" presetID="35" presetClass="path" presetSubtype="0" decel="100000" fill="hold" grpId="1" nodeType="withEffect">
                                  <p:stCondLst>
                                    <p:cond delay="900"/>
                                  </p:stCondLst>
                                  <p:childTnLst>
                                    <p:animMotion origin="layout" path="M 2.47894E-6 2.7281E-6 L -0.04685 2.7281E-6 " pathEditMode="relative" rAng="0" ptsTypes="AA">
                                      <p:cBhvr>
                                        <p:cTn id="46" dur="1400" spd="-100000" fill="hold"/>
                                        <p:tgtEl>
                                          <p:spTgt spid="2"/>
                                        </p:tgtEl>
                                        <p:attrNameLst>
                                          <p:attrName>ppt_x</p:attrName>
                                          <p:attrName>ppt_y</p:attrName>
                                        </p:attrNameLst>
                                      </p:cBhvr>
                                      <p:rCtr x="-2349" y="0"/>
                                    </p:animMotion>
                                  </p:childTnLst>
                                </p:cTn>
                              </p:par>
                              <p:par>
                                <p:cTn id="47" presetID="1" presetClass="entr" presetSubtype="0" fill="hold" grpId="0" nodeType="withEffect">
                                  <p:stCondLst>
                                    <p:cond delay="75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75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250"/>
                                        <p:tgtEl>
                                          <p:spTgt spid="21"/>
                                        </p:tgtEl>
                                      </p:cBhvr>
                                    </p:animEffect>
                                  </p:childTnLst>
                                </p:cTn>
                              </p:par>
                              <p:par>
                                <p:cTn id="54" presetID="6" presetClass="emph" presetSubtype="0" accel="100000" autoRev="1" fill="hold" grpId="1" nodeType="withEffect">
                                  <p:stCondLst>
                                    <p:cond delay="0"/>
                                  </p:stCondLst>
                                  <p:childTnLst>
                                    <p:animScale>
                                      <p:cBhvr>
                                        <p:cTn id="55" dur="750" fill="hold"/>
                                        <p:tgtEl>
                                          <p:spTgt spid="21"/>
                                        </p:tgtEl>
                                      </p:cBhvr>
                                      <p:by x="80000" y="80000"/>
                                    </p:animScale>
                                  </p:childTnLst>
                                </p:cTn>
                              </p:par>
                              <p:par>
                                <p:cTn id="56" presetID="10" presetClass="entr" presetSubtype="0" fill="hold" grpId="0" nodeType="withEffect">
                                  <p:stCondLst>
                                    <p:cond delay="100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250"/>
                                        <p:tgtEl>
                                          <p:spTgt spid="24"/>
                                        </p:tgtEl>
                                      </p:cBhvr>
                                    </p:animEffect>
                                  </p:childTnLst>
                                </p:cTn>
                              </p:par>
                              <p:par>
                                <p:cTn id="59" presetID="6" presetClass="emph" presetSubtype="0" accel="100000" autoRev="1" fill="hold" grpId="1" nodeType="withEffect">
                                  <p:stCondLst>
                                    <p:cond delay="250"/>
                                  </p:stCondLst>
                                  <p:childTnLst>
                                    <p:animScale>
                                      <p:cBhvr>
                                        <p:cTn id="60" dur="750" fill="hold"/>
                                        <p:tgtEl>
                                          <p:spTgt spid="24"/>
                                        </p:tgtEl>
                                      </p:cBhvr>
                                      <p:by x="80000" y="80000"/>
                                    </p:animScale>
                                  </p:childTnLst>
                                </p:cTn>
                              </p:par>
                              <p:par>
                                <p:cTn id="61" presetID="10" presetClass="entr" presetSubtype="0" fill="hold" grpId="0" nodeType="withEffect">
                                  <p:stCondLst>
                                    <p:cond delay="125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250"/>
                                        <p:tgtEl>
                                          <p:spTgt spid="23"/>
                                        </p:tgtEl>
                                      </p:cBhvr>
                                    </p:animEffect>
                                  </p:childTnLst>
                                </p:cTn>
                              </p:par>
                              <p:par>
                                <p:cTn id="64" presetID="6" presetClass="emph" presetSubtype="0" accel="100000" autoRev="1" fill="hold" grpId="1" nodeType="withEffect">
                                  <p:stCondLst>
                                    <p:cond delay="500"/>
                                  </p:stCondLst>
                                  <p:childTnLst>
                                    <p:animScale>
                                      <p:cBhvr>
                                        <p:cTn id="65" dur="750" fill="hold"/>
                                        <p:tgtEl>
                                          <p:spTgt spid="23"/>
                                        </p:tgtEl>
                                      </p:cBhvr>
                                      <p:by x="80000" y="80000"/>
                                    </p:animScale>
                                  </p:childTnLst>
                                </p:cTn>
                              </p:par>
                              <p:par>
                                <p:cTn id="66" presetID="10" presetClass="entr" presetSubtype="0" fill="hold" grpId="0" nodeType="withEffect">
                                  <p:stCondLst>
                                    <p:cond delay="150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250"/>
                                        <p:tgtEl>
                                          <p:spTgt spid="22"/>
                                        </p:tgtEl>
                                      </p:cBhvr>
                                    </p:animEffect>
                                  </p:childTnLst>
                                </p:cTn>
                              </p:par>
                              <p:par>
                                <p:cTn id="69" presetID="6" presetClass="emph" presetSubtype="0" accel="100000" autoRev="1" fill="hold" grpId="1" nodeType="withEffect">
                                  <p:stCondLst>
                                    <p:cond delay="750"/>
                                  </p:stCondLst>
                                  <p:childTnLst>
                                    <p:animScale>
                                      <p:cBhvr>
                                        <p:cTn id="70" dur="750" fill="hold"/>
                                        <p:tgtEl>
                                          <p:spTgt spid="22"/>
                                        </p:tgtEl>
                                      </p:cBhvr>
                                      <p:by x="80000" y="80000"/>
                                    </p:animScale>
                                  </p:childTnLst>
                                </p:cTn>
                              </p:par>
                              <p:par>
                                <p:cTn id="71" presetID="10" presetClass="entr" presetSubtype="0" fill="hold" grpId="0" nodeType="withEffect">
                                  <p:stCondLst>
                                    <p:cond delay="185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250"/>
                                        <p:tgtEl>
                                          <p:spTgt spid="25"/>
                                        </p:tgtEl>
                                      </p:cBhvr>
                                    </p:animEffect>
                                  </p:childTnLst>
                                </p:cTn>
                              </p:par>
                              <p:par>
                                <p:cTn id="74" presetID="6" presetClass="emph" presetSubtype="0" accel="100000" autoRev="1" fill="hold" grpId="1" nodeType="withEffect">
                                  <p:stCondLst>
                                    <p:cond delay="1000"/>
                                  </p:stCondLst>
                                  <p:childTnLst>
                                    <p:animScale>
                                      <p:cBhvr>
                                        <p:cTn id="75" dur="750" fill="hold"/>
                                        <p:tgtEl>
                                          <p:spTgt spid="25"/>
                                        </p:tgtEl>
                                      </p:cBhvr>
                                      <p:by x="80000" y="80000"/>
                                    </p:animScale>
                                  </p:childTnLst>
                                </p:cTn>
                              </p:par>
                              <p:par>
                                <p:cTn id="76" presetID="42" presetClass="path" presetSubtype="0" accel="10000" decel="90000" fill="hold" grpId="2" nodeType="withEffect">
                                  <p:stCondLst>
                                    <p:cond delay="500"/>
                                  </p:stCondLst>
                                  <p:childTnLst>
                                    <p:animMotion origin="layout" path="M -1.12841E-6 -6.7635E-7 L -0.35333 -6.7635E-7 " pathEditMode="relative" rAng="0" ptsTypes="AA">
                                      <p:cBhvr>
                                        <p:cTn id="77" dur="2000" fill="hold"/>
                                        <p:tgtEl>
                                          <p:spTgt spid="25"/>
                                        </p:tgtEl>
                                        <p:attrNameLst>
                                          <p:attrName>ppt_x</p:attrName>
                                          <p:attrName>ppt_y</p:attrName>
                                        </p:attrNameLst>
                                      </p:cBhvr>
                                      <p:rCtr x="-17667" y="0"/>
                                    </p:animMotion>
                                  </p:childTnLst>
                                </p:cTn>
                              </p:par>
                              <p:par>
                                <p:cTn id="78" presetID="42" presetClass="path" presetSubtype="0" accel="10000" decel="90000" fill="hold" grpId="2" nodeType="withEffect">
                                  <p:stCondLst>
                                    <p:cond delay="500"/>
                                  </p:stCondLst>
                                  <p:childTnLst>
                                    <p:animMotion origin="layout" path="M -1.12841E-6 -6.7635E-7 L -0.35333 -6.7635E-7 " pathEditMode="relative" rAng="0" ptsTypes="AA">
                                      <p:cBhvr>
                                        <p:cTn id="79" dur="2000" fill="hold"/>
                                        <p:tgtEl>
                                          <p:spTgt spid="22"/>
                                        </p:tgtEl>
                                        <p:attrNameLst>
                                          <p:attrName>ppt_x</p:attrName>
                                          <p:attrName>ppt_y</p:attrName>
                                        </p:attrNameLst>
                                      </p:cBhvr>
                                      <p:rCtr x="-17667" y="0"/>
                                    </p:animMotion>
                                  </p:childTnLst>
                                </p:cTn>
                              </p:par>
                              <p:par>
                                <p:cTn id="80" presetID="42" presetClass="path" presetSubtype="0" accel="10000" decel="90000" fill="hold" grpId="2" nodeType="withEffect">
                                  <p:stCondLst>
                                    <p:cond delay="500"/>
                                  </p:stCondLst>
                                  <p:childTnLst>
                                    <p:animMotion origin="layout" path="M -2.24917E-6 3.85837E-7 L -0.35333 -1.14389E-6 " pathEditMode="relative" rAng="0" ptsTypes="AA">
                                      <p:cBhvr>
                                        <p:cTn id="81" dur="2000" fill="hold"/>
                                        <p:tgtEl>
                                          <p:spTgt spid="23"/>
                                        </p:tgtEl>
                                        <p:attrNameLst>
                                          <p:attrName>ppt_x</p:attrName>
                                          <p:attrName>ppt_y</p:attrName>
                                        </p:attrNameLst>
                                      </p:cBhvr>
                                      <p:rCtr x="-16748" y="-1089"/>
                                    </p:animMotion>
                                  </p:childTnLst>
                                </p:cTn>
                              </p:par>
                              <p:par>
                                <p:cTn id="82" presetID="42" presetClass="path" presetSubtype="0" accel="10000" decel="90000" fill="hold" grpId="2" nodeType="withEffect">
                                  <p:stCondLst>
                                    <p:cond delay="500"/>
                                  </p:stCondLst>
                                  <p:childTnLst>
                                    <p:animMotion origin="layout" path="M -2.24917E-6 3.85837E-7 L -0.35333 -1.14389E-6 " pathEditMode="relative" rAng="0" ptsTypes="AA">
                                      <p:cBhvr>
                                        <p:cTn id="83" dur="2000" fill="hold"/>
                                        <p:tgtEl>
                                          <p:spTgt spid="24"/>
                                        </p:tgtEl>
                                        <p:attrNameLst>
                                          <p:attrName>ppt_x</p:attrName>
                                          <p:attrName>ppt_y</p:attrName>
                                        </p:attrNameLst>
                                      </p:cBhvr>
                                      <p:rCtr x="-16748" y="-1089"/>
                                    </p:animMotion>
                                  </p:childTnLst>
                                </p:cTn>
                              </p:par>
                              <p:par>
                                <p:cTn id="84" presetID="42" presetClass="path" presetSubtype="0" accel="10000" decel="90000" fill="hold" grpId="2" nodeType="withEffect">
                                  <p:stCondLst>
                                    <p:cond delay="500"/>
                                  </p:stCondLst>
                                  <p:childTnLst>
                                    <p:animMotion origin="layout" path="M -2.24917E-6 3.85837E-7 L -0.35333 -1.14389E-6 " pathEditMode="relative" rAng="0" ptsTypes="AA">
                                      <p:cBhvr>
                                        <p:cTn id="85" dur="2000" fill="hold"/>
                                        <p:tgtEl>
                                          <p:spTgt spid="21"/>
                                        </p:tgtEl>
                                        <p:attrNameLst>
                                          <p:attrName>ppt_x</p:attrName>
                                          <p:attrName>ppt_y</p:attrName>
                                        </p:attrNameLst>
                                      </p:cBhvr>
                                      <p:rCtr x="-16748" y="-1089"/>
                                    </p:animMotion>
                                  </p:childTnLst>
                                </p:cTn>
                              </p:par>
                              <p:par>
                                <p:cTn id="86" presetID="42" presetClass="path" presetSubtype="0" accel="10000" decel="90000" fill="hold" grpId="2" nodeType="withEffect">
                                  <p:stCondLst>
                                    <p:cond delay="500"/>
                                  </p:stCondLst>
                                  <p:childTnLst>
                                    <p:animMotion origin="layout" path="M 2.47894E-6 2.7281E-6 L 0.28108 2.7281E-6 " pathEditMode="relative" rAng="0" ptsTypes="AA">
                                      <p:cBhvr>
                                        <p:cTn id="87" dur="2000" fill="hold"/>
                                        <p:tgtEl>
                                          <p:spTgt spid="2"/>
                                        </p:tgtEl>
                                        <p:attrNameLst>
                                          <p:attrName>ppt_x</p:attrName>
                                          <p:attrName>ppt_y</p:attrName>
                                        </p:attrNameLst>
                                      </p:cBhvr>
                                      <p:rCtr x="14054" y="0"/>
                                    </p:animMotion>
                                  </p:childTnLst>
                                </p:cTn>
                              </p:par>
                              <p:par>
                                <p:cTn id="88" presetID="42" presetClass="path" presetSubtype="0" accel="10000" decel="90000" fill="hold" grpId="1" nodeType="withEffect">
                                  <p:stCondLst>
                                    <p:cond delay="500"/>
                                  </p:stCondLst>
                                  <p:childTnLst>
                                    <p:animMotion origin="layout" path="M -4.43707E-6 2.97776E-6 L 0.28326 2.97776E-6 " pathEditMode="relative" rAng="0" ptsTypes="AA">
                                      <p:cBhvr>
                                        <p:cTn id="89" dur="2000" fill="hold"/>
                                        <p:tgtEl>
                                          <p:spTgt spid="3"/>
                                        </p:tgtEl>
                                        <p:attrNameLst>
                                          <p:attrName>ppt_x</p:attrName>
                                          <p:attrName>ppt_y</p:attrName>
                                        </p:attrNameLst>
                                      </p:cBhvr>
                                      <p:rCtr x="14156" y="0"/>
                                    </p:animMotion>
                                  </p:childTnLst>
                                </p:cTn>
                              </p:par>
                              <p:par>
                                <p:cTn id="90" presetID="42" presetClass="path" presetSubtype="0" accel="10000" decel="90000" fill="hold" grpId="2" nodeType="withEffect">
                                  <p:stCondLst>
                                    <p:cond delay="500"/>
                                  </p:stCondLst>
                                  <p:childTnLst>
                                    <p:animMotion origin="layout" path="M -2.24917E-6 3.85837E-7 L -0.35333 -1.14389E-6 " pathEditMode="relative" rAng="0" ptsTypes="AA">
                                      <p:cBhvr>
                                        <p:cTn id="91" dur="2000" fill="hold"/>
                                        <p:tgtEl>
                                          <p:spTgt spid="8"/>
                                        </p:tgtEl>
                                        <p:attrNameLst>
                                          <p:attrName>ppt_x</p:attrName>
                                          <p:attrName>ppt_y</p:attrName>
                                        </p:attrNameLst>
                                      </p:cBhvr>
                                      <p:rCtr x="-16748" y="-1089"/>
                                    </p:animMotion>
                                  </p:childTnLst>
                                </p:cTn>
                              </p:par>
                              <p:par>
                                <p:cTn id="92" presetID="42" presetClass="path" presetSubtype="0" accel="10000" decel="90000" fill="hold" nodeType="withEffect">
                                  <p:stCondLst>
                                    <p:cond delay="500"/>
                                  </p:stCondLst>
                                  <p:childTnLst>
                                    <p:animMotion origin="layout" path="M 1.87133E-6 3.25011E-6 L -0.35333 3.25011E-6 " pathEditMode="relative" rAng="0" ptsTypes="AA">
                                      <p:cBhvr>
                                        <p:cTn id="93" dur="2000" fill="hold"/>
                                        <p:tgtEl>
                                          <p:spTgt spid="5"/>
                                        </p:tgtEl>
                                        <p:attrNameLst>
                                          <p:attrName>ppt_x</p:attrName>
                                          <p:attrName>ppt_y</p:attrName>
                                        </p:attrNameLst>
                                      </p:cBhvr>
                                      <p:rCtr x="-17667" y="0"/>
                                    </p:animMotion>
                                  </p:childTnLst>
                                </p:cTn>
                              </p:par>
                              <p:par>
                                <p:cTn id="94" presetID="42" presetClass="path" presetSubtype="0" accel="10000" decel="90000" fill="hold" grpId="2" nodeType="withEffect">
                                  <p:stCondLst>
                                    <p:cond delay="500"/>
                                  </p:stCondLst>
                                  <p:childTnLst>
                                    <p:animMotion origin="layout" path="M -2.24917E-6 3.85837E-7 L -0.35333 -1.14389E-6 " pathEditMode="relative" rAng="0" ptsTypes="AA">
                                      <p:cBhvr>
                                        <p:cTn id="95" dur="2000" fill="hold"/>
                                        <p:tgtEl>
                                          <p:spTgt spid="15"/>
                                        </p:tgtEl>
                                        <p:attrNameLst>
                                          <p:attrName>ppt_x</p:attrName>
                                          <p:attrName>ppt_y</p:attrName>
                                        </p:attrNameLst>
                                      </p:cBhvr>
                                      <p:rCtr x="-16748" y="-1089"/>
                                    </p:animMotion>
                                  </p:childTnLst>
                                </p:cTn>
                              </p:par>
                              <p:par>
                                <p:cTn id="96" presetID="42" presetClass="path" presetSubtype="0" accel="10000" decel="90000" fill="hold" grpId="2" nodeType="withEffect">
                                  <p:stCondLst>
                                    <p:cond delay="500"/>
                                  </p:stCondLst>
                                  <p:childTnLst>
                                    <p:animMotion origin="layout" path="M -2.24917E-6 3.85837E-7 L -0.35333 -1.14389E-6 " pathEditMode="relative" rAng="0" ptsTypes="AA">
                                      <p:cBhvr>
                                        <p:cTn id="97" dur="2000" fill="hold"/>
                                        <p:tgtEl>
                                          <p:spTgt spid="13"/>
                                        </p:tgtEl>
                                        <p:attrNameLst>
                                          <p:attrName>ppt_x</p:attrName>
                                          <p:attrName>ppt_y</p:attrName>
                                        </p:attrNameLst>
                                      </p:cBhvr>
                                      <p:rCtr x="-16748" y="-1089"/>
                                    </p:animMotion>
                                  </p:childTnLst>
                                </p:cTn>
                              </p:par>
                              <p:par>
                                <p:cTn id="98" presetID="42" presetClass="path" presetSubtype="0" accel="10000" decel="90000" fill="hold" nodeType="withEffect">
                                  <p:stCondLst>
                                    <p:cond delay="500"/>
                                  </p:stCondLst>
                                  <p:childTnLst>
                                    <p:animMotion origin="layout" path="M -2.24917E-6 3.85837E-7 L -0.35333 -1.14389E-6 " pathEditMode="relative" rAng="0" ptsTypes="AA">
                                      <p:cBhvr>
                                        <p:cTn id="99" dur="2000" fill="hold"/>
                                        <p:tgtEl>
                                          <p:spTgt spid="16"/>
                                        </p:tgtEl>
                                        <p:attrNameLst>
                                          <p:attrName>ppt_x</p:attrName>
                                          <p:attrName>ppt_y</p:attrName>
                                        </p:attrNameLst>
                                      </p:cBhvr>
                                      <p:rCtr x="-16748" y="-1089"/>
                                    </p:animMotion>
                                  </p:childTnLst>
                                </p:cTn>
                              </p:par>
                              <p:par>
                                <p:cTn id="100" presetID="42" presetClass="path" presetSubtype="0" accel="10000" decel="90000" fill="hold" grpId="2" nodeType="withEffect">
                                  <p:stCondLst>
                                    <p:cond delay="500"/>
                                  </p:stCondLst>
                                  <p:childTnLst>
                                    <p:animMotion origin="layout" path="M -2.24917E-6 3.85837E-7 L -0.35333 -1.14389E-6 " pathEditMode="relative" rAng="0" ptsTypes="AA">
                                      <p:cBhvr>
                                        <p:cTn id="101" dur="2000" fill="hold"/>
                                        <p:tgtEl>
                                          <p:spTgt spid="14"/>
                                        </p:tgtEl>
                                        <p:attrNameLst>
                                          <p:attrName>ppt_x</p:attrName>
                                          <p:attrName>ppt_y</p:attrName>
                                        </p:attrNameLst>
                                      </p:cBhvr>
                                      <p:rCtr x="-16748" y="-1089"/>
                                    </p:animMotion>
                                  </p:childTnLst>
                                </p:cTn>
                              </p:par>
                              <p:par>
                                <p:cTn id="102" presetID="42" presetClass="path" presetSubtype="0" accel="10000" decel="90000" fill="hold" grpId="2" nodeType="withEffect">
                                  <p:stCondLst>
                                    <p:cond delay="500"/>
                                  </p:stCondLst>
                                  <p:childTnLst>
                                    <p:animMotion origin="layout" path="M 1.87133E-6 3.25011E-6 L -0.35333 3.25011E-6 " pathEditMode="relative" rAng="0" ptsTypes="AA">
                                      <p:cBhvr>
                                        <p:cTn id="103" dur="2000" fill="hold"/>
                                        <p:tgtEl>
                                          <p:spTgt spid="27"/>
                                        </p:tgtEl>
                                        <p:attrNameLst>
                                          <p:attrName>ppt_x</p:attrName>
                                          <p:attrName>ppt_y</p:attrName>
                                        </p:attrNameLst>
                                      </p:cBhvr>
                                      <p:rCtr x="-17667" y="0"/>
                                    </p:animMotion>
                                  </p:childTnLst>
                                </p:cTn>
                              </p:par>
                              <p:par>
                                <p:cTn id="104" presetID="10" presetClass="exit" presetSubtype="0" fill="hold" grpId="3" nodeType="withEffect">
                                  <p:stCondLst>
                                    <p:cond delay="500"/>
                                  </p:stCondLst>
                                  <p:childTnLst>
                                    <p:animEffect transition="out" filter="fade">
                                      <p:cBhvr>
                                        <p:cTn id="105" dur="250"/>
                                        <p:tgtEl>
                                          <p:spTgt spid="27"/>
                                        </p:tgtEl>
                                      </p:cBhvr>
                                    </p:animEffect>
                                    <p:set>
                                      <p:cBhvr>
                                        <p:cTn id="106" dur="1" fill="hold">
                                          <p:stCondLst>
                                            <p:cond delay="249"/>
                                          </p:stCondLst>
                                        </p:cTn>
                                        <p:tgtEl>
                                          <p:spTgt spid="27"/>
                                        </p:tgtEl>
                                        <p:attrNameLst>
                                          <p:attrName>style.visibility</p:attrName>
                                        </p:attrNameLst>
                                      </p:cBhvr>
                                      <p:to>
                                        <p:strVal val="hidden"/>
                                      </p:to>
                                    </p:set>
                                  </p:childTnLst>
                                </p:cTn>
                              </p:par>
                              <p:par>
                                <p:cTn id="107" presetID="10" presetClass="entr" presetSubtype="0" fill="hold" grpId="1" nodeType="withEffect">
                                  <p:stCondLst>
                                    <p:cond delay="75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250"/>
                                        <p:tgtEl>
                                          <p:spTgt spid="31"/>
                                        </p:tgtEl>
                                      </p:cBhvr>
                                    </p:animEffect>
                                  </p:childTnLst>
                                </p:cTn>
                              </p:par>
                              <p:par>
                                <p:cTn id="110" presetID="42" presetClass="path" presetSubtype="0" accel="10000" decel="90000" fill="hold" grpId="0" nodeType="withEffect">
                                  <p:stCondLst>
                                    <p:cond delay="500"/>
                                  </p:stCondLst>
                                  <p:childTnLst>
                                    <p:animMotion origin="layout" path="M 3.6916E-6 -2.94598E-6 L -0.35334 -2.94598E-6 " pathEditMode="relative" rAng="0" ptsTypes="AA">
                                      <p:cBhvr>
                                        <p:cTn id="111" dur="2000" fill="hold"/>
                                        <p:tgtEl>
                                          <p:spTgt spid="31"/>
                                        </p:tgtEl>
                                        <p:attrNameLst>
                                          <p:attrName>ppt_x</p:attrName>
                                          <p:attrName>ppt_y</p:attrName>
                                        </p:attrNameLst>
                                      </p:cBhvr>
                                      <p:rCtr x="-17667" y="0"/>
                                    </p:animMotion>
                                  </p:childTnLst>
                                </p:cTn>
                              </p:par>
                              <p:par>
                                <p:cTn id="112" presetID="10" presetClass="entr" presetSubtype="0" fill="hold" grpId="0" nodeType="withEffect">
                                  <p:stCondLst>
                                    <p:cond delay="1000"/>
                                  </p:stCondLst>
                                  <p:childTnLst>
                                    <p:set>
                                      <p:cBhvr>
                                        <p:cTn id="113" dur="1" fill="hold">
                                          <p:stCondLst>
                                            <p:cond delay="0"/>
                                          </p:stCondLst>
                                        </p:cTn>
                                        <p:tgtEl>
                                          <p:spTgt spid="28"/>
                                        </p:tgtEl>
                                        <p:attrNameLst>
                                          <p:attrName>style.visibility</p:attrName>
                                        </p:attrNameLst>
                                      </p:cBhvr>
                                      <p:to>
                                        <p:strVal val="visible"/>
                                      </p:to>
                                    </p:set>
                                    <p:animEffect transition="in" filter="fade">
                                      <p:cBhvr>
                                        <p:cTn id="114" dur="250"/>
                                        <p:tgtEl>
                                          <p:spTgt spid="28"/>
                                        </p:tgtEl>
                                      </p:cBhvr>
                                    </p:animEffect>
                                  </p:childTnLst>
                                </p:cTn>
                              </p:par>
                              <p:par>
                                <p:cTn id="115" presetID="42" presetClass="path" presetSubtype="0" accel="10000" decel="90000" fill="hold" grpId="1" nodeType="withEffect">
                                  <p:stCondLst>
                                    <p:cond delay="500"/>
                                  </p:stCondLst>
                                  <p:childTnLst>
                                    <p:animMotion origin="layout" path="M 3.6916E-6 -2.94598E-6 L -0.35334 -2.94598E-6 " pathEditMode="relative" rAng="0" ptsTypes="AA">
                                      <p:cBhvr>
                                        <p:cTn id="116" dur="2000" fill="hold"/>
                                        <p:tgtEl>
                                          <p:spTgt spid="28"/>
                                        </p:tgtEl>
                                        <p:attrNameLst>
                                          <p:attrName>ppt_x</p:attrName>
                                          <p:attrName>ppt_y</p:attrName>
                                        </p:attrNameLst>
                                      </p:cBhvr>
                                      <p:rCtr x="-17667" y="0"/>
                                    </p:animMotion>
                                  </p:childTnLst>
                                </p:cTn>
                              </p:par>
                              <p:par>
                                <p:cTn id="117" presetID="10" presetClass="entr" presetSubtype="0" fill="hold" grpId="0" nodeType="withEffect">
                                  <p:stCondLst>
                                    <p:cond delay="1250"/>
                                  </p:stCondLst>
                                  <p:childTnLst>
                                    <p:set>
                                      <p:cBhvr>
                                        <p:cTn id="118" dur="1" fill="hold">
                                          <p:stCondLst>
                                            <p:cond delay="0"/>
                                          </p:stCondLst>
                                        </p:cTn>
                                        <p:tgtEl>
                                          <p:spTgt spid="29"/>
                                        </p:tgtEl>
                                        <p:attrNameLst>
                                          <p:attrName>style.visibility</p:attrName>
                                        </p:attrNameLst>
                                      </p:cBhvr>
                                      <p:to>
                                        <p:strVal val="visible"/>
                                      </p:to>
                                    </p:set>
                                    <p:animEffect transition="in" filter="fade">
                                      <p:cBhvr>
                                        <p:cTn id="119" dur="250"/>
                                        <p:tgtEl>
                                          <p:spTgt spid="29"/>
                                        </p:tgtEl>
                                      </p:cBhvr>
                                    </p:animEffect>
                                  </p:childTnLst>
                                </p:cTn>
                              </p:par>
                              <p:par>
                                <p:cTn id="120" presetID="42" presetClass="path" presetSubtype="0" accel="10000" decel="90000" fill="hold" grpId="1" nodeType="withEffect">
                                  <p:stCondLst>
                                    <p:cond delay="500"/>
                                  </p:stCondLst>
                                  <p:childTnLst>
                                    <p:animMotion origin="layout" path="M 3.6916E-6 -2.94598E-6 L -0.35334 -2.94598E-6 " pathEditMode="relative" rAng="0" ptsTypes="AA">
                                      <p:cBhvr>
                                        <p:cTn id="121" dur="2000" fill="hold"/>
                                        <p:tgtEl>
                                          <p:spTgt spid="29"/>
                                        </p:tgtEl>
                                        <p:attrNameLst>
                                          <p:attrName>ppt_x</p:attrName>
                                          <p:attrName>ppt_y</p:attrName>
                                        </p:attrNameLst>
                                      </p:cBhvr>
                                      <p:rCtr x="-17667" y="0"/>
                                    </p:animMotion>
                                  </p:childTnLst>
                                </p:cTn>
                              </p:par>
                              <p:par>
                                <p:cTn id="122" presetID="10" presetClass="entr" presetSubtype="0" fill="hold" grpId="0" nodeType="withEffect">
                                  <p:stCondLst>
                                    <p:cond delay="1500"/>
                                  </p:stCondLst>
                                  <p:childTnLst>
                                    <p:set>
                                      <p:cBhvr>
                                        <p:cTn id="123" dur="1" fill="hold">
                                          <p:stCondLst>
                                            <p:cond delay="0"/>
                                          </p:stCondLst>
                                        </p:cTn>
                                        <p:tgtEl>
                                          <p:spTgt spid="30"/>
                                        </p:tgtEl>
                                        <p:attrNameLst>
                                          <p:attrName>style.visibility</p:attrName>
                                        </p:attrNameLst>
                                      </p:cBhvr>
                                      <p:to>
                                        <p:strVal val="visible"/>
                                      </p:to>
                                    </p:set>
                                    <p:animEffect transition="in" filter="fade">
                                      <p:cBhvr>
                                        <p:cTn id="124" dur="250"/>
                                        <p:tgtEl>
                                          <p:spTgt spid="30"/>
                                        </p:tgtEl>
                                      </p:cBhvr>
                                    </p:animEffect>
                                  </p:childTnLst>
                                </p:cTn>
                              </p:par>
                              <p:par>
                                <p:cTn id="125" presetID="42" presetClass="path" presetSubtype="0" accel="10000" decel="90000" fill="hold" grpId="1" nodeType="withEffect">
                                  <p:stCondLst>
                                    <p:cond delay="500"/>
                                  </p:stCondLst>
                                  <p:childTnLst>
                                    <p:animMotion origin="layout" path="M 3.6916E-6 -2.94598E-6 L -0.35334 -2.94598E-6 " pathEditMode="relative" rAng="0" ptsTypes="AA">
                                      <p:cBhvr>
                                        <p:cTn id="126" dur="2000" fill="hold"/>
                                        <p:tgtEl>
                                          <p:spTgt spid="30"/>
                                        </p:tgtEl>
                                        <p:attrNameLst>
                                          <p:attrName>ppt_x</p:attrName>
                                          <p:attrName>ppt_y</p:attrName>
                                        </p:attrNameLst>
                                      </p:cBhvr>
                                      <p:rCtr x="-1766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1" grpId="2" animBg="1"/>
      <p:bldP spid="22" grpId="0" animBg="1"/>
      <p:bldP spid="22" grpId="1" animBg="1"/>
      <p:bldP spid="22" grpId="2" animBg="1"/>
      <p:bldP spid="23" grpId="0" animBg="1"/>
      <p:bldP spid="23" grpId="1" animBg="1"/>
      <p:bldP spid="23" grpId="2" animBg="1"/>
      <p:bldP spid="24" grpId="0" animBg="1"/>
      <p:bldP spid="24" grpId="1" animBg="1"/>
      <p:bldP spid="24" grpId="2" animBg="1"/>
      <p:bldP spid="8" grpId="0" animBg="1"/>
      <p:bldP spid="8" grpId="1" animBg="1"/>
      <p:bldP spid="8" grpId="2" animBg="1"/>
      <p:bldP spid="13" grpId="0" animBg="1"/>
      <p:bldP spid="13" grpId="1" animBg="1"/>
      <p:bldP spid="13" grpId="2" animBg="1"/>
      <p:bldP spid="14" grpId="0" animBg="1"/>
      <p:bldP spid="14" grpId="1" animBg="1"/>
      <p:bldP spid="14" grpId="2" animBg="1"/>
      <p:bldP spid="15" grpId="0" animBg="1"/>
      <p:bldP spid="15" grpId="1" animBg="1"/>
      <p:bldP spid="15" grpId="2" animBg="1"/>
      <p:bldP spid="3" grpId="0" animBg="1"/>
      <p:bldP spid="3" grpId="1" animBg="1"/>
      <p:bldP spid="2" grpId="0"/>
      <p:bldP spid="2" grpId="1"/>
      <p:bldP spid="2" grpId="2"/>
      <p:bldP spid="25" grpId="0" animBg="1"/>
      <p:bldP spid="25" grpId="1" animBg="1"/>
      <p:bldP spid="25" grpId="2" animBg="1"/>
      <p:bldP spid="9" grpId="0" animBg="1"/>
      <p:bldP spid="27" grpId="0" animBg="1"/>
      <p:bldP spid="27" grpId="1" animBg="1"/>
      <p:bldP spid="27" grpId="2" animBg="1"/>
      <p:bldP spid="27" grpId="3" animBg="1"/>
      <p:bldP spid="28" grpId="0"/>
      <p:bldP spid="28" grpId="1"/>
      <p:bldP spid="29" grpId="0"/>
      <p:bldP spid="29" grpId="1"/>
      <p:bldP spid="30" grpId="0"/>
      <p:bldP spid="30" grpId="1"/>
      <p:bldP spid="31" grpId="0"/>
      <p:bldP spid="31"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61316" y="2589321"/>
            <a:ext cx="5628321" cy="1200329"/>
          </a:xfrm>
          <a:prstGeom prst="rect">
            <a:avLst/>
          </a:prstGeom>
        </p:spPr>
        <p:txBody>
          <a:bodyPr wrap="square">
            <a:spAutoFit/>
          </a:bodyPr>
          <a:lstStyle/>
          <a:p>
            <a:r>
              <a:rPr lang="en-US" sz="2400" dirty="0">
                <a:gradFill>
                  <a:gsLst>
                    <a:gs pos="0">
                      <a:srgbClr val="FFFFFF"/>
                    </a:gs>
                    <a:gs pos="100000">
                      <a:srgbClr val="FFFFFF"/>
                    </a:gs>
                  </a:gsLst>
                  <a:lin ang="5400000" scaled="0"/>
                </a:gradFill>
              </a:rPr>
              <a:t>A fully managed Big Data and Advanced Analytics Suite that transforms your data into intelligent action.</a:t>
            </a:r>
          </a:p>
        </p:txBody>
      </p:sp>
      <p:pic>
        <p:nvPicPr>
          <p:cNvPr id="2" name="Picture Placeholder 1"/>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3426" r="36832"/>
          <a:stretch/>
        </p:blipFill>
        <p:spPr>
          <a:xfrm>
            <a:off x="6219825" y="-7938"/>
            <a:ext cx="6216650" cy="7010400"/>
          </a:xfrm>
        </p:spPr>
      </p:pic>
      <p:sp>
        <p:nvSpPr>
          <p:cNvPr id="7" name="Title 3"/>
          <p:cNvSpPr>
            <a:spLocks noGrp="1"/>
          </p:cNvSpPr>
          <p:nvPr>
            <p:ph type="title"/>
          </p:nvPr>
        </p:nvSpPr>
        <p:spPr>
          <a:xfrm>
            <a:off x="0" y="754062"/>
            <a:ext cx="6219825" cy="849463"/>
          </a:xfrm>
        </p:spPr>
        <p:txBody>
          <a:bodyPr/>
          <a:lstStyle/>
          <a:p>
            <a:pPr algn="ctr"/>
            <a:r>
              <a:rPr lang="en-US" sz="4800" dirty="0"/>
              <a:t>Cortana Analytics Suite</a:t>
            </a:r>
            <a:endParaRPr lang="en-US" sz="3200" dirty="0"/>
          </a:p>
        </p:txBody>
      </p:sp>
    </p:spTree>
    <p:extLst>
      <p:ext uri="{BB962C8B-B14F-4D97-AF65-F5344CB8AC3E}">
        <p14:creationId xmlns:p14="http://schemas.microsoft.com/office/powerpoint/2010/main" val="1909413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Cortana Analytics Suite</a:t>
            </a:r>
            <a:br>
              <a:rPr lang="en-US" dirty="0"/>
            </a:br>
            <a:r>
              <a:rPr lang="en-US" sz="3599" dirty="0"/>
              <a:t>Transform data into intelligent action</a:t>
            </a:r>
          </a:p>
        </p:txBody>
      </p:sp>
      <p:grpSp>
        <p:nvGrpSpPr>
          <p:cNvPr id="4" name="Group 3"/>
          <p:cNvGrpSpPr/>
          <p:nvPr/>
        </p:nvGrpSpPr>
        <p:grpSpPr>
          <a:xfrm>
            <a:off x="1470088" y="1994392"/>
            <a:ext cx="3095325" cy="4450613"/>
            <a:chOff x="1440529" y="1955464"/>
            <a:chExt cx="3034908" cy="4363742"/>
          </a:xfrm>
        </p:grpSpPr>
        <p:sp>
          <p:nvSpPr>
            <p:cNvPr id="20" name="Rectangle 19"/>
            <p:cNvSpPr/>
            <p:nvPr/>
          </p:nvSpPr>
          <p:spPr>
            <a:xfrm>
              <a:off x="1878539" y="5957083"/>
              <a:ext cx="691743" cy="362123"/>
            </a:xfrm>
            <a:prstGeom prst="rect">
              <a:avLst/>
            </a:prstGeom>
          </p:spPr>
          <p:txBody>
            <a:bodyPr wrap="none">
              <a:spAutoFit/>
            </a:bodyPr>
            <a:lstStyle/>
            <a:p>
              <a:pPr algn="ctr" defTabSz="725012">
                <a:spcBef>
                  <a:spcPct val="0"/>
                </a:spcBef>
                <a:spcAft>
                  <a:spcPct val="35000"/>
                </a:spcAft>
              </a:pPr>
              <a:r>
                <a:rPr lang="en-US"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a:t>
              </a:r>
            </a:p>
          </p:txBody>
        </p:sp>
        <p:cxnSp>
          <p:nvCxnSpPr>
            <p:cNvPr id="278" name="Straight Connector 277"/>
            <p:cNvCxnSpPr/>
            <p:nvPr/>
          </p:nvCxnSpPr>
          <p:spPr>
            <a:xfrm>
              <a:off x="3840419" y="2336053"/>
              <a:ext cx="0" cy="2816542"/>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p:nvPr/>
          </p:nvCxnSpPr>
          <p:spPr>
            <a:xfrm>
              <a:off x="3123279" y="2336053"/>
              <a:ext cx="717140"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a:off x="3123280" y="3736973"/>
              <a:ext cx="1352157"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a:off x="3123279" y="5152595"/>
              <a:ext cx="717140"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1440529" y="2103335"/>
              <a:ext cx="601699" cy="476012"/>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333333"/>
                </a:solidFill>
              </a:endParaRPr>
            </a:p>
          </p:txBody>
        </p:sp>
        <p:sp>
          <p:nvSpPr>
            <p:cNvPr id="3" name="TextBox 2"/>
            <p:cNvSpPr txBox="1"/>
            <p:nvPr/>
          </p:nvSpPr>
          <p:spPr>
            <a:xfrm>
              <a:off x="1990832" y="1955464"/>
              <a:ext cx="1215680" cy="788255"/>
            </a:xfrm>
            <a:prstGeom prst="rect">
              <a:avLst/>
            </a:prstGeom>
            <a:noFill/>
          </p:spPr>
          <p:txBody>
            <a:bodyPr wrap="square" lIns="182854" tIns="146283" rIns="182854" bIns="146283" rtlCol="0">
              <a:spAutoFit/>
            </a:bodyPr>
            <a:lstStyle/>
            <a:p>
              <a:pPr defTabSz="932563">
                <a:lnSpc>
                  <a:spcPct val="90000"/>
                </a:lnSpc>
                <a:spcAft>
                  <a:spcPts val="600"/>
                </a:spcAft>
              </a:pPr>
              <a:r>
                <a:rPr lang="en-US"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apps</a:t>
              </a:r>
            </a:p>
          </p:txBody>
        </p:sp>
        <p:sp>
          <p:nvSpPr>
            <p:cNvPr id="106" name="TextBox 105"/>
            <p:cNvSpPr txBox="1"/>
            <p:nvPr/>
          </p:nvSpPr>
          <p:spPr>
            <a:xfrm>
              <a:off x="2024871" y="3374120"/>
              <a:ext cx="1215680" cy="788255"/>
            </a:xfrm>
            <a:prstGeom prst="rect">
              <a:avLst/>
            </a:prstGeom>
            <a:noFill/>
          </p:spPr>
          <p:txBody>
            <a:bodyPr wrap="square" lIns="182854" tIns="146283" rIns="182854" bIns="146283" rtlCol="0">
              <a:spAutoFit/>
            </a:bodyPr>
            <a:lstStyle/>
            <a:p>
              <a:pPr defTabSz="932563">
                <a:lnSpc>
                  <a:spcPct val="90000"/>
                </a:lnSpc>
                <a:spcBef>
                  <a:spcPct val="0"/>
                </a:spcBef>
                <a:spcAft>
                  <a:spcPts val="600"/>
                </a:spcAft>
              </a:pPr>
              <a:r>
                <a:rPr lang="en-US"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Custom apps</a:t>
              </a:r>
            </a:p>
          </p:txBody>
        </p:sp>
        <p:sp>
          <p:nvSpPr>
            <p:cNvPr id="107" name="Freeform 53"/>
            <p:cNvSpPr>
              <a:spLocks noEditPoints="1"/>
            </p:cNvSpPr>
            <p:nvPr/>
          </p:nvSpPr>
          <p:spPr bwMode="auto">
            <a:xfrm>
              <a:off x="1583768" y="3451360"/>
              <a:ext cx="443134" cy="63245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333333"/>
                </a:solidFill>
              </a:endParaRPr>
            </a:p>
          </p:txBody>
        </p:sp>
        <p:sp>
          <p:nvSpPr>
            <p:cNvPr id="110" name="TextBox 109"/>
            <p:cNvSpPr txBox="1"/>
            <p:nvPr/>
          </p:nvSpPr>
          <p:spPr>
            <a:xfrm>
              <a:off x="2036219" y="4614554"/>
              <a:ext cx="1520869" cy="1037554"/>
            </a:xfrm>
            <a:prstGeom prst="rect">
              <a:avLst/>
            </a:prstGeom>
            <a:noFill/>
          </p:spPr>
          <p:txBody>
            <a:bodyPr wrap="square" lIns="182854" tIns="146283" rIns="182854" bIns="146283" rtlCol="0">
              <a:spAutoFit/>
            </a:bodyPr>
            <a:lstStyle/>
            <a:p>
              <a:pPr defTabSz="932563">
                <a:lnSpc>
                  <a:spcPct val="90000"/>
                </a:lnSpc>
                <a:spcBef>
                  <a:spcPct val="0"/>
                </a:spcBef>
                <a:spcAft>
                  <a:spcPts val="600"/>
                </a:spcAft>
              </a:pPr>
              <a:r>
                <a:rPr lang="en-US"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Sensors </a:t>
              </a:r>
              <a:br>
                <a:rPr lang="en-US"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a:t>
              </a:r>
              <a:br>
                <a:rPr lang="en-US"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devices</a:t>
              </a:r>
            </a:p>
          </p:txBody>
        </p:sp>
        <p:sp>
          <p:nvSpPr>
            <p:cNvPr id="111" name="Freeform 16"/>
            <p:cNvSpPr>
              <a:spLocks noChangeAspect="1" noEditPoints="1"/>
            </p:cNvSpPr>
            <p:nvPr/>
          </p:nvSpPr>
          <p:spPr bwMode="auto">
            <a:xfrm>
              <a:off x="1494020" y="4884263"/>
              <a:ext cx="565690" cy="520145"/>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a:endParaRPr lang="en-US">
                <a:solidFill>
                  <a:srgbClr val="333333"/>
                </a:solidFill>
              </a:endParaRPr>
            </a:p>
          </p:txBody>
        </p:sp>
      </p:grpSp>
      <p:grpSp>
        <p:nvGrpSpPr>
          <p:cNvPr id="11" name="Group 10"/>
          <p:cNvGrpSpPr/>
          <p:nvPr/>
        </p:nvGrpSpPr>
        <p:grpSpPr>
          <a:xfrm>
            <a:off x="6971002" y="2202853"/>
            <a:ext cx="4150729" cy="4237886"/>
            <a:chOff x="6834073" y="2159856"/>
            <a:chExt cx="4069713" cy="4155168"/>
          </a:xfrm>
        </p:grpSpPr>
        <p:sp>
          <p:nvSpPr>
            <p:cNvPr id="22" name="Rectangle 21"/>
            <p:cNvSpPr/>
            <p:nvPr/>
          </p:nvSpPr>
          <p:spPr>
            <a:xfrm>
              <a:off x="9416373" y="5952901"/>
              <a:ext cx="950762" cy="362123"/>
            </a:xfrm>
            <a:prstGeom prst="rect">
              <a:avLst/>
            </a:prstGeom>
          </p:spPr>
          <p:txBody>
            <a:bodyPr wrap="none">
              <a:spAutoFit/>
            </a:bodyPr>
            <a:lstStyle/>
            <a:p>
              <a:pPr algn="ctr" defTabSz="725012">
                <a:spcBef>
                  <a:spcPct val="0"/>
                </a:spcBef>
                <a:spcAft>
                  <a:spcPct val="35000"/>
                </a:spcAft>
              </a:pPr>
              <a:r>
                <a:rPr lang="en-US"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ACTION</a:t>
              </a:r>
            </a:p>
          </p:txBody>
        </p:sp>
        <p:cxnSp>
          <p:nvCxnSpPr>
            <p:cNvPr id="290" name="Straight Connector 289"/>
            <p:cNvCxnSpPr/>
            <p:nvPr/>
          </p:nvCxnSpPr>
          <p:spPr>
            <a:xfrm>
              <a:off x="7806991" y="2498338"/>
              <a:ext cx="0" cy="2479174"/>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a:off x="7277555" y="3736973"/>
              <a:ext cx="529437"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a:off x="7821577" y="2498338"/>
              <a:ext cx="554393"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7821577" y="4977512"/>
              <a:ext cx="554393"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8626466" y="2159856"/>
              <a:ext cx="449238" cy="579337"/>
              <a:chOff x="8824650" y="2294433"/>
              <a:chExt cx="368737" cy="475523"/>
            </a:xfrm>
          </p:grpSpPr>
          <p:sp>
            <p:nvSpPr>
              <p:cNvPr id="117"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333333"/>
                  </a:solidFill>
                </a:endParaRPr>
              </a:p>
            </p:txBody>
          </p:sp>
          <p:sp>
            <p:nvSpPr>
              <p:cNvPr id="118"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333333"/>
                  </a:solidFill>
                </a:endParaRPr>
              </a:p>
            </p:txBody>
          </p:sp>
        </p:grpSp>
        <p:sp>
          <p:nvSpPr>
            <p:cNvPr id="119" name="TextBox 118"/>
            <p:cNvSpPr txBox="1"/>
            <p:nvPr/>
          </p:nvSpPr>
          <p:spPr>
            <a:xfrm>
              <a:off x="9114592" y="2182085"/>
              <a:ext cx="1215680" cy="534056"/>
            </a:xfrm>
            <a:prstGeom prst="rect">
              <a:avLst/>
            </a:prstGeom>
            <a:noFill/>
          </p:spPr>
          <p:txBody>
            <a:bodyPr wrap="square" lIns="182854" tIns="146283" rIns="182854" bIns="146283" rtlCol="0">
              <a:spAutoFit/>
            </a:bodyPr>
            <a:lstStyle/>
            <a:p>
              <a:pPr defTabSz="932563">
                <a:lnSpc>
                  <a:spcPct val="90000"/>
                </a:lnSpc>
                <a:spcBef>
                  <a:spcPct val="0"/>
                </a:spcBef>
                <a:spcAft>
                  <a:spcPts val="600"/>
                </a:spcAft>
              </a:pPr>
              <a:r>
                <a:rPr lang="en-US"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People</a:t>
              </a:r>
            </a:p>
          </p:txBody>
        </p:sp>
        <p:grpSp>
          <p:nvGrpSpPr>
            <p:cNvPr id="10" name="Group 9"/>
            <p:cNvGrpSpPr/>
            <p:nvPr/>
          </p:nvGrpSpPr>
          <p:grpSpPr>
            <a:xfrm>
              <a:off x="8626466" y="4526543"/>
              <a:ext cx="493880" cy="768101"/>
              <a:chOff x="8597110" y="4718972"/>
              <a:chExt cx="361215" cy="561776"/>
            </a:xfrm>
          </p:grpSpPr>
          <p:sp>
            <p:nvSpPr>
              <p:cNvPr id="12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a:endParaRPr lang="en-US">
                  <a:solidFill>
                    <a:srgbClr val="333333"/>
                  </a:solidFill>
                </a:endParaRPr>
              </a:p>
            </p:txBody>
          </p:sp>
          <p:sp>
            <p:nvSpPr>
              <p:cNvPr id="12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a:endParaRPr lang="en-US">
                  <a:solidFill>
                    <a:srgbClr val="333333"/>
                  </a:solidFill>
                </a:endParaRPr>
              </a:p>
            </p:txBody>
          </p:sp>
          <p:sp>
            <p:nvSpPr>
              <p:cNvPr id="12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a:endParaRPr lang="en-US">
                  <a:solidFill>
                    <a:srgbClr val="333333"/>
                  </a:solidFill>
                </a:endParaRPr>
              </a:p>
            </p:txBody>
          </p:sp>
        </p:grpSp>
        <p:sp>
          <p:nvSpPr>
            <p:cNvPr id="124" name="TextBox 123"/>
            <p:cNvSpPr txBox="1"/>
            <p:nvPr/>
          </p:nvSpPr>
          <p:spPr>
            <a:xfrm>
              <a:off x="9114592" y="4584707"/>
              <a:ext cx="1789194" cy="788255"/>
            </a:xfrm>
            <a:prstGeom prst="rect">
              <a:avLst/>
            </a:prstGeom>
            <a:noFill/>
          </p:spPr>
          <p:txBody>
            <a:bodyPr wrap="square" lIns="182854" tIns="146283" rIns="182854" bIns="146283" rtlCol="0">
              <a:spAutoFit/>
            </a:bodyPr>
            <a:lstStyle/>
            <a:p>
              <a:pPr defTabSz="932563">
                <a:lnSpc>
                  <a:spcPct val="90000"/>
                </a:lnSpc>
                <a:spcBef>
                  <a:spcPct val="0"/>
                </a:spcBef>
                <a:spcAft>
                  <a:spcPts val="600"/>
                </a:spcAft>
              </a:pPr>
              <a:r>
                <a:rPr lang="en-US"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Automated Systems</a:t>
              </a:r>
            </a:p>
          </p:txBody>
        </p:sp>
        <p:sp>
          <p:nvSpPr>
            <p:cNvPr id="37" name="Right Arrow 36"/>
            <p:cNvSpPr/>
            <p:nvPr/>
          </p:nvSpPr>
          <p:spPr bwMode="auto">
            <a:xfrm>
              <a:off x="6834073" y="5991814"/>
              <a:ext cx="2388073" cy="254549"/>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p:cNvGrpSpPr/>
          <p:nvPr/>
        </p:nvGrpSpPr>
        <p:grpSpPr>
          <a:xfrm>
            <a:off x="2839094" y="3083648"/>
            <a:ext cx="4129554" cy="3361356"/>
            <a:chOff x="2839094" y="3083648"/>
            <a:chExt cx="4129554" cy="3361356"/>
          </a:xfrm>
        </p:grpSpPr>
        <p:grpSp>
          <p:nvGrpSpPr>
            <p:cNvPr id="6" name="Group 5"/>
            <p:cNvGrpSpPr/>
            <p:nvPr/>
          </p:nvGrpSpPr>
          <p:grpSpPr>
            <a:xfrm>
              <a:off x="2839094" y="3083648"/>
              <a:ext cx="4129554" cy="3361356"/>
              <a:chOff x="2782813" y="3023459"/>
              <a:chExt cx="4048949" cy="3295746"/>
            </a:xfrm>
          </p:grpSpPr>
          <p:sp>
            <p:nvSpPr>
              <p:cNvPr id="21" name="Rectangle 20"/>
              <p:cNvSpPr/>
              <p:nvPr/>
            </p:nvSpPr>
            <p:spPr>
              <a:xfrm>
                <a:off x="5228956" y="5957082"/>
                <a:ext cx="1540908" cy="362123"/>
              </a:xfrm>
              <a:prstGeom prst="rect">
                <a:avLst/>
              </a:prstGeom>
            </p:spPr>
            <p:txBody>
              <a:bodyPr wrap="none">
                <a:spAutoFit/>
              </a:bodyPr>
              <a:lstStyle/>
              <a:p>
                <a:pPr algn="ctr" defTabSz="725012">
                  <a:spcBef>
                    <a:spcPct val="0"/>
                  </a:spcBef>
                  <a:spcAft>
                    <a:spcPct val="35000"/>
                  </a:spcAft>
                </a:pPr>
                <a:r>
                  <a:rPr lang="en-US"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INTELLIGENCE</a:t>
                </a:r>
              </a:p>
            </p:txBody>
          </p:sp>
          <p:sp>
            <p:nvSpPr>
              <p:cNvPr id="113" name="Freeform 539"/>
              <p:cNvSpPr>
                <a:spLocks noChangeAspect="1"/>
              </p:cNvSpPr>
              <p:nvPr/>
            </p:nvSpPr>
            <p:spPr bwMode="auto">
              <a:xfrm>
                <a:off x="4866845" y="3023459"/>
                <a:ext cx="1964917" cy="1080287"/>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a:endParaRPr lang="en-US">
                  <a:solidFill>
                    <a:srgbClr val="333333"/>
                  </a:solidFill>
                </a:endParaRPr>
              </a:p>
            </p:txBody>
          </p:sp>
          <p:sp>
            <p:nvSpPr>
              <p:cNvPr id="116" name="TextBox 115"/>
              <p:cNvSpPr txBox="1"/>
              <p:nvPr/>
            </p:nvSpPr>
            <p:spPr>
              <a:xfrm>
                <a:off x="5002715" y="4080152"/>
                <a:ext cx="1744422" cy="843655"/>
              </a:xfrm>
              <a:prstGeom prst="rect">
                <a:avLst/>
              </a:prstGeom>
              <a:noFill/>
            </p:spPr>
            <p:txBody>
              <a:bodyPr wrap="square" lIns="182854" tIns="146283" rIns="182854" bIns="146283" rtlCol="0">
                <a:spAutoFit/>
              </a:bodyPr>
              <a:lstStyle/>
              <a:p>
                <a:pPr algn="ctr" defTabSz="725012">
                  <a:spcBef>
                    <a:spcPct val="0"/>
                  </a:spcBef>
                  <a:spcAft>
                    <a:spcPct val="35000"/>
                  </a:spcAft>
                </a:pPr>
                <a:r>
                  <a:rPr lang="en-US"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Cortana Analytics</a:t>
                </a:r>
              </a:p>
            </p:txBody>
          </p:sp>
          <p:sp>
            <p:nvSpPr>
              <p:cNvPr id="2" name="Right Arrow 1"/>
              <p:cNvSpPr/>
              <p:nvPr/>
            </p:nvSpPr>
            <p:spPr bwMode="auto">
              <a:xfrm>
                <a:off x="2782813" y="5999021"/>
                <a:ext cx="2388073" cy="254549"/>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7" name="Picture 6"/>
            <p:cNvPicPr>
              <a:picLocks noChangeAspect="1"/>
            </p:cNvPicPr>
            <p:nvPr/>
          </p:nvPicPr>
          <p:blipFill>
            <a:blip r:embed="rId3">
              <a:duotone>
                <a:prstClr val="black"/>
                <a:schemeClr val="accent1">
                  <a:tint val="45000"/>
                  <a:satMod val="400000"/>
                </a:schemeClr>
              </a:duotone>
              <a:lum bright="-34000"/>
              <a:extLst>
                <a:ext uri="{28A0092B-C50C-407E-A947-70E740481C1C}">
                  <a14:useLocalDpi xmlns:a14="http://schemas.microsoft.com/office/drawing/2010/main" val="0"/>
                </a:ext>
              </a:extLst>
            </a:blip>
            <a:stretch>
              <a:fillRect/>
            </a:stretch>
          </p:blipFill>
          <p:spPr>
            <a:xfrm>
              <a:off x="5811731" y="3401818"/>
              <a:ext cx="362064" cy="628844"/>
            </a:xfrm>
            <a:prstGeom prst="rect">
              <a:avLst/>
            </a:prstGeom>
          </p:spPr>
        </p:pic>
      </p:grpSp>
    </p:spTree>
    <p:extLst>
      <p:ext uri="{BB962C8B-B14F-4D97-AF65-F5344CB8AC3E}">
        <p14:creationId xmlns:p14="http://schemas.microsoft.com/office/powerpoint/2010/main" val="25070852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0611830" y="2367219"/>
            <a:ext cx="472961" cy="2176206"/>
            <a:chOff x="10611830" y="3082745"/>
            <a:chExt cx="472961" cy="2176206"/>
          </a:xfrm>
        </p:grpSpPr>
        <p:cxnSp>
          <p:nvCxnSpPr>
            <p:cNvPr id="104" name="Straight Connector 103"/>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65" idx="3"/>
            </p:cNvCxnSpPr>
            <p:nvPr/>
          </p:nvCxnSpPr>
          <p:spPr>
            <a:xfrm flipV="1">
              <a:off x="10675766" y="4104261"/>
              <a:ext cx="409025" cy="290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13" name="Straight Connector 112"/>
          <p:cNvCxnSpPr/>
          <p:nvPr/>
        </p:nvCxnSpPr>
        <p:spPr>
          <a:xfrm flipV="1">
            <a:off x="10619591" y="5254388"/>
            <a:ext cx="530630" cy="65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8538017" y="5105507"/>
            <a:ext cx="2137748" cy="1005840"/>
            <a:chOff x="8538017" y="4739224"/>
            <a:chExt cx="2137748" cy="1005840"/>
          </a:xfrm>
        </p:grpSpPr>
        <p:sp>
          <p:nvSpPr>
            <p:cNvPr id="45" name="Rectangle 44"/>
            <p:cNvSpPr/>
            <p:nvPr/>
          </p:nvSpPr>
          <p:spPr bwMode="auto">
            <a:xfrm>
              <a:off x="8538017" y="4739224"/>
              <a:ext cx="2137748"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a:spcBef>
                  <a:spcPct val="0"/>
                </a:spcBef>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Scenarios</a:t>
              </a:r>
            </a:p>
          </p:txBody>
        </p:sp>
        <p:sp>
          <p:nvSpPr>
            <p:cNvPr id="129" name="Rectangle 128"/>
            <p:cNvSpPr/>
            <p:nvPr/>
          </p:nvSpPr>
          <p:spPr>
            <a:xfrm>
              <a:off x="9204619" y="5056791"/>
              <a:ext cx="1383584" cy="646331"/>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Recommendations,</a:t>
              </a: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customer churn,</a:t>
              </a: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forecasting, etc.</a:t>
              </a:r>
            </a:p>
          </p:txBody>
        </p:sp>
        <p:grpSp>
          <p:nvGrpSpPr>
            <p:cNvPr id="128" name="Group 127"/>
            <p:cNvGrpSpPr/>
            <p:nvPr/>
          </p:nvGrpSpPr>
          <p:grpSpPr>
            <a:xfrm>
              <a:off x="8754885" y="5208429"/>
              <a:ext cx="433307" cy="352792"/>
              <a:chOff x="-2530475" y="305948"/>
              <a:chExt cx="1119187" cy="911226"/>
            </a:xfrm>
            <a:solidFill>
              <a:schemeClr val="bg1"/>
            </a:solidFill>
          </p:grpSpPr>
          <p:sp>
            <p:nvSpPr>
              <p:cNvPr id="154" name="Freeform 31"/>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5" name="Freeform 32"/>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6" name="Freeform 34"/>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7" name="Freeform 35"/>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1" name="Freeform 36"/>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2" name="Freeform 37"/>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grpSp>
        <p:nvGrpSpPr>
          <p:cNvPr id="15" name="Group 14"/>
          <p:cNvGrpSpPr/>
          <p:nvPr/>
        </p:nvGrpSpPr>
        <p:grpSpPr>
          <a:xfrm>
            <a:off x="8538016" y="3991887"/>
            <a:ext cx="2137749" cy="1005840"/>
            <a:chOff x="8538016" y="3277427"/>
            <a:chExt cx="2137749" cy="1005840"/>
          </a:xfrm>
        </p:grpSpPr>
        <p:sp>
          <p:nvSpPr>
            <p:cNvPr id="96" name="Rectangle 95"/>
            <p:cNvSpPr/>
            <p:nvPr/>
          </p:nvSpPr>
          <p:spPr bwMode="auto">
            <a:xfrm>
              <a:off x="8538016" y="3277427"/>
              <a:ext cx="2137749"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a:spcBef>
                  <a:spcPct val="0"/>
                </a:spcBef>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Perceptual Intelligence</a:t>
              </a:r>
            </a:p>
          </p:txBody>
        </p:sp>
        <p:sp>
          <p:nvSpPr>
            <p:cNvPr id="125" name="Rectangle 124"/>
            <p:cNvSpPr/>
            <p:nvPr/>
          </p:nvSpPr>
          <p:spPr>
            <a:xfrm>
              <a:off x="9204619" y="3670433"/>
              <a:ext cx="881395" cy="276999"/>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Face, vision</a:t>
              </a:r>
            </a:p>
          </p:txBody>
        </p:sp>
        <p:sp>
          <p:nvSpPr>
            <p:cNvPr id="126" name="Rectangle 125"/>
            <p:cNvSpPr/>
            <p:nvPr/>
          </p:nvSpPr>
          <p:spPr>
            <a:xfrm>
              <a:off x="9204619" y="3990981"/>
              <a:ext cx="935577" cy="276999"/>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Speech, text</a:t>
              </a:r>
            </a:p>
          </p:txBody>
        </p:sp>
        <p:grpSp>
          <p:nvGrpSpPr>
            <p:cNvPr id="95" name="Group 94"/>
            <p:cNvGrpSpPr/>
            <p:nvPr/>
          </p:nvGrpSpPr>
          <p:grpSpPr>
            <a:xfrm>
              <a:off x="8892356" y="3676097"/>
              <a:ext cx="269629" cy="255077"/>
              <a:chOff x="3248025" y="1189989"/>
              <a:chExt cx="5153661" cy="4875531"/>
            </a:xfrm>
            <a:solidFill>
              <a:schemeClr val="bg1"/>
            </a:solidFill>
          </p:grpSpPr>
          <p:sp>
            <p:nvSpPr>
              <p:cNvPr id="99" name="Freeform 98"/>
              <p:cNvSpPr/>
              <p:nvPr/>
            </p:nvSpPr>
            <p:spPr bwMode="auto">
              <a:xfrm>
                <a:off x="4140351" y="2041127"/>
                <a:ext cx="3427810" cy="3427810"/>
              </a:xfrm>
              <a:custGeom>
                <a:avLst/>
                <a:gdLst>
                  <a:gd name="connsiteX0" fmla="*/ 1713905 w 3427810"/>
                  <a:gd name="connsiteY0" fmla="*/ 0 h 3427810"/>
                  <a:gd name="connsiteX1" fmla="*/ 3427810 w 3427810"/>
                  <a:gd name="connsiteY1" fmla="*/ 1713905 h 3427810"/>
                  <a:gd name="connsiteX2" fmla="*/ 1713905 w 3427810"/>
                  <a:gd name="connsiteY2" fmla="*/ 3427810 h 3427810"/>
                  <a:gd name="connsiteX3" fmla="*/ 0 w 3427810"/>
                  <a:gd name="connsiteY3" fmla="*/ 1713905 h 3427810"/>
                  <a:gd name="connsiteX4" fmla="*/ 1713905 w 3427810"/>
                  <a:gd name="connsiteY4" fmla="*/ 0 h 3427810"/>
                  <a:gd name="connsiteX5" fmla="*/ 1208864 w 3427810"/>
                  <a:gd name="connsiteY5" fmla="*/ 1047322 h 3427810"/>
                  <a:gd name="connsiteX6" fmla="*/ 996139 w 3427810"/>
                  <a:gd name="connsiteY6" fmla="*/ 1260047 h 3427810"/>
                  <a:gd name="connsiteX7" fmla="*/ 1208864 w 3427810"/>
                  <a:gd name="connsiteY7" fmla="*/ 1472772 h 3427810"/>
                  <a:gd name="connsiteX8" fmla="*/ 1421589 w 3427810"/>
                  <a:gd name="connsiteY8" fmla="*/ 1260047 h 3427810"/>
                  <a:gd name="connsiteX9" fmla="*/ 1208864 w 3427810"/>
                  <a:gd name="connsiteY9" fmla="*/ 1047322 h 3427810"/>
                  <a:gd name="connsiteX10" fmla="*/ 2115987 w 3427810"/>
                  <a:gd name="connsiteY10" fmla="*/ 1047322 h 3427810"/>
                  <a:gd name="connsiteX11" fmla="*/ 1903262 w 3427810"/>
                  <a:gd name="connsiteY11" fmla="*/ 1260047 h 3427810"/>
                  <a:gd name="connsiteX12" fmla="*/ 2115987 w 3427810"/>
                  <a:gd name="connsiteY12" fmla="*/ 1472772 h 3427810"/>
                  <a:gd name="connsiteX13" fmla="*/ 2328712 w 3427810"/>
                  <a:gd name="connsiteY13" fmla="*/ 1260047 h 3427810"/>
                  <a:gd name="connsiteX14" fmla="*/ 2115987 w 3427810"/>
                  <a:gd name="connsiteY14" fmla="*/ 1047322 h 3427810"/>
                  <a:gd name="connsiteX15" fmla="*/ 516914 w 3427810"/>
                  <a:gd name="connsiteY15" fmla="*/ 1913335 h 3427810"/>
                  <a:gd name="connsiteX16" fmla="*/ 536018 w 3427810"/>
                  <a:gd name="connsiteY16" fmla="*/ 1987632 h 3427810"/>
                  <a:gd name="connsiteX17" fmla="*/ 1680074 w 3427810"/>
                  <a:gd name="connsiteY17" fmla="*/ 2829321 h 3427810"/>
                  <a:gd name="connsiteX18" fmla="*/ 2824130 w 3427810"/>
                  <a:gd name="connsiteY18" fmla="*/ 1987632 h 3427810"/>
                  <a:gd name="connsiteX19" fmla="*/ 2843234 w 3427810"/>
                  <a:gd name="connsiteY19" fmla="*/ 1913335 h 3427810"/>
                  <a:gd name="connsiteX20" fmla="*/ 2613164 w 3427810"/>
                  <a:gd name="connsiteY20" fmla="*/ 1913335 h 3427810"/>
                  <a:gd name="connsiteX21" fmla="*/ 2611114 w 3427810"/>
                  <a:gd name="connsiteY21" fmla="*/ 1921305 h 3427810"/>
                  <a:gd name="connsiteX22" fmla="*/ 1680074 w 3427810"/>
                  <a:gd name="connsiteY22" fmla="*/ 2606277 h 3427810"/>
                  <a:gd name="connsiteX23" fmla="*/ 749034 w 3427810"/>
                  <a:gd name="connsiteY23" fmla="*/ 1921305 h 3427810"/>
                  <a:gd name="connsiteX24" fmla="*/ 746985 w 3427810"/>
                  <a:gd name="connsiteY24" fmla="*/ 1913335 h 3427810"/>
                  <a:gd name="connsiteX25" fmla="*/ 516914 w 3427810"/>
                  <a:gd name="connsiteY25" fmla="*/ 1913335 h 342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7810" h="3427810">
                    <a:moveTo>
                      <a:pt x="1713905" y="0"/>
                    </a:moveTo>
                    <a:cubicBezTo>
                      <a:pt x="2660469" y="0"/>
                      <a:pt x="3427810" y="767341"/>
                      <a:pt x="3427810" y="1713905"/>
                    </a:cubicBezTo>
                    <a:cubicBezTo>
                      <a:pt x="3427810" y="2660469"/>
                      <a:pt x="2660469" y="3427810"/>
                      <a:pt x="1713905" y="3427810"/>
                    </a:cubicBezTo>
                    <a:cubicBezTo>
                      <a:pt x="767341" y="3427810"/>
                      <a:pt x="0" y="2660469"/>
                      <a:pt x="0" y="1713905"/>
                    </a:cubicBezTo>
                    <a:cubicBezTo>
                      <a:pt x="0" y="767341"/>
                      <a:pt x="767341" y="0"/>
                      <a:pt x="1713905" y="0"/>
                    </a:cubicBezTo>
                    <a:close/>
                    <a:moveTo>
                      <a:pt x="1208864" y="1047322"/>
                    </a:moveTo>
                    <a:cubicBezTo>
                      <a:pt x="1091379" y="1047322"/>
                      <a:pt x="996139" y="1142562"/>
                      <a:pt x="996139" y="1260047"/>
                    </a:cubicBezTo>
                    <a:cubicBezTo>
                      <a:pt x="996139" y="1377532"/>
                      <a:pt x="1091379" y="1472772"/>
                      <a:pt x="1208864" y="1472772"/>
                    </a:cubicBezTo>
                    <a:cubicBezTo>
                      <a:pt x="1326349" y="1472772"/>
                      <a:pt x="1421589" y="1377532"/>
                      <a:pt x="1421589" y="1260047"/>
                    </a:cubicBezTo>
                    <a:cubicBezTo>
                      <a:pt x="1421589" y="1142562"/>
                      <a:pt x="1326349" y="1047322"/>
                      <a:pt x="1208864" y="1047322"/>
                    </a:cubicBezTo>
                    <a:close/>
                    <a:moveTo>
                      <a:pt x="2115987" y="1047322"/>
                    </a:moveTo>
                    <a:cubicBezTo>
                      <a:pt x="1998502" y="1047322"/>
                      <a:pt x="1903262" y="1142562"/>
                      <a:pt x="1903262" y="1260047"/>
                    </a:cubicBezTo>
                    <a:cubicBezTo>
                      <a:pt x="1903262" y="1377532"/>
                      <a:pt x="1998502" y="1472772"/>
                      <a:pt x="2115987" y="1472772"/>
                    </a:cubicBezTo>
                    <a:cubicBezTo>
                      <a:pt x="2233472" y="1472772"/>
                      <a:pt x="2328712" y="1377532"/>
                      <a:pt x="2328712" y="1260047"/>
                    </a:cubicBezTo>
                    <a:cubicBezTo>
                      <a:pt x="2328712" y="1142562"/>
                      <a:pt x="2233472" y="1047322"/>
                      <a:pt x="2115987" y="1047322"/>
                    </a:cubicBezTo>
                    <a:close/>
                    <a:moveTo>
                      <a:pt x="516914" y="1913335"/>
                    </a:moveTo>
                    <a:lnTo>
                      <a:pt x="536018" y="1987632"/>
                    </a:lnTo>
                    <a:cubicBezTo>
                      <a:pt x="687687" y="2475264"/>
                      <a:pt x="1142533" y="2829321"/>
                      <a:pt x="1680074" y="2829321"/>
                    </a:cubicBezTo>
                    <a:cubicBezTo>
                      <a:pt x="2217615" y="2829321"/>
                      <a:pt x="2672461" y="2475264"/>
                      <a:pt x="2824130" y="1987632"/>
                    </a:cubicBezTo>
                    <a:lnTo>
                      <a:pt x="2843234" y="1913335"/>
                    </a:lnTo>
                    <a:lnTo>
                      <a:pt x="2613164" y="1913335"/>
                    </a:lnTo>
                    <a:lnTo>
                      <a:pt x="2611114" y="1921305"/>
                    </a:lnTo>
                    <a:cubicBezTo>
                      <a:pt x="2487685" y="2318143"/>
                      <a:pt x="2117528" y="2606277"/>
                      <a:pt x="1680074" y="2606277"/>
                    </a:cubicBezTo>
                    <a:cubicBezTo>
                      <a:pt x="1242620" y="2606277"/>
                      <a:pt x="872464" y="2318143"/>
                      <a:pt x="749034" y="1921305"/>
                    </a:cubicBezTo>
                    <a:lnTo>
                      <a:pt x="746985" y="1913335"/>
                    </a:lnTo>
                    <a:lnTo>
                      <a:pt x="516914" y="1913335"/>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Freeform 99"/>
              <p:cNvSpPr/>
              <p:nvPr/>
            </p:nvSpPr>
            <p:spPr bwMode="auto">
              <a:xfrm rot="5400000">
                <a:off x="32708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Freeform 100"/>
              <p:cNvSpPr/>
              <p:nvPr/>
            </p:nvSpPr>
            <p:spPr bwMode="auto">
              <a:xfrm rot="10800000">
                <a:off x="73856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3248025" y="5033549"/>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Freeform 102"/>
              <p:cNvSpPr/>
              <p:nvPr/>
            </p:nvSpPr>
            <p:spPr bwMode="auto">
              <a:xfrm rot="16200000">
                <a:off x="7377700" y="5041534"/>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5" name="Group 114"/>
            <p:cNvGrpSpPr/>
            <p:nvPr/>
          </p:nvGrpSpPr>
          <p:grpSpPr>
            <a:xfrm>
              <a:off x="8883959" y="4029213"/>
              <a:ext cx="286422" cy="241797"/>
              <a:chOff x="4746173" y="1443591"/>
              <a:chExt cx="4626426" cy="3905623"/>
            </a:xfrm>
            <a:solidFill>
              <a:schemeClr val="bg1"/>
            </a:solidFill>
          </p:grpSpPr>
          <p:grpSp>
            <p:nvGrpSpPr>
              <p:cNvPr id="116" name="Group 386"/>
              <p:cNvGrpSpPr>
                <a:grpSpLocks noChangeAspect="1"/>
              </p:cNvGrpSpPr>
              <p:nvPr/>
            </p:nvGrpSpPr>
            <p:grpSpPr bwMode="auto">
              <a:xfrm>
                <a:off x="4746173" y="2973313"/>
                <a:ext cx="1414640" cy="2318440"/>
                <a:chOff x="-1261" y="1888"/>
                <a:chExt cx="576" cy="944"/>
              </a:xfrm>
              <a:grpFill/>
            </p:grpSpPr>
            <p:sp>
              <p:nvSpPr>
                <p:cNvPr id="140"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sp>
              <p:nvSpPr>
                <p:cNvPr id="141"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sp>
              <p:nvSpPr>
                <p:cNvPr id="142"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grpSp>
          <p:grpSp>
            <p:nvGrpSpPr>
              <p:cNvPr id="130" name="Group 129"/>
              <p:cNvGrpSpPr/>
              <p:nvPr/>
            </p:nvGrpSpPr>
            <p:grpSpPr>
              <a:xfrm>
                <a:off x="5345480" y="1443592"/>
                <a:ext cx="1381394" cy="1269128"/>
                <a:chOff x="5345480" y="1443592"/>
                <a:chExt cx="1381394" cy="1269128"/>
              </a:xfrm>
              <a:grpFill/>
            </p:grpSpPr>
            <p:sp>
              <p:nvSpPr>
                <p:cNvPr id="138" name="Bent Arrow 137"/>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9" name="Isosceles Triangle 138"/>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1" name="Group 130"/>
              <p:cNvGrpSpPr/>
              <p:nvPr/>
            </p:nvGrpSpPr>
            <p:grpSpPr>
              <a:xfrm rot="10800000">
                <a:off x="7049745" y="4080086"/>
                <a:ext cx="1381394" cy="1269128"/>
                <a:chOff x="5345480" y="1443592"/>
                <a:chExt cx="1381394" cy="1269128"/>
              </a:xfrm>
              <a:grpFill/>
            </p:grpSpPr>
            <p:sp>
              <p:nvSpPr>
                <p:cNvPr id="136" name="Bent Arrow 135"/>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Isosceles Triangle 136"/>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2" name="Freeform 131"/>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7711440" y="1981200"/>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p:cNvSpPr/>
              <p:nvPr/>
            </p:nvSpPr>
            <p:spPr bwMode="auto">
              <a:xfrm>
                <a:off x="7711440" y="2518221"/>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Rectangle 134"/>
              <p:cNvSpPr/>
              <p:nvPr/>
            </p:nvSpPr>
            <p:spPr bwMode="auto">
              <a:xfrm>
                <a:off x="7711440" y="3055242"/>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5" name="Group 24"/>
          <p:cNvGrpSpPr/>
          <p:nvPr/>
        </p:nvGrpSpPr>
        <p:grpSpPr>
          <a:xfrm>
            <a:off x="8527913" y="2888721"/>
            <a:ext cx="2147853" cy="1005840"/>
            <a:chOff x="8527913" y="2888721"/>
            <a:chExt cx="2147853" cy="1005840"/>
          </a:xfrm>
        </p:grpSpPr>
        <p:sp>
          <p:nvSpPr>
            <p:cNvPr id="165" name="Rectangle 164"/>
            <p:cNvSpPr/>
            <p:nvPr/>
          </p:nvSpPr>
          <p:spPr bwMode="auto">
            <a:xfrm>
              <a:off x="8527913" y="2888721"/>
              <a:ext cx="2147853"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a:spcBef>
                  <a:spcPct val="0"/>
                </a:spcBef>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Personal Digital Assistant</a:t>
              </a:r>
            </a:p>
          </p:txBody>
        </p:sp>
        <p:sp>
          <p:nvSpPr>
            <p:cNvPr id="166" name="Rectangle 165"/>
            <p:cNvSpPr/>
            <p:nvPr/>
          </p:nvSpPr>
          <p:spPr>
            <a:xfrm>
              <a:off x="9194516" y="3376977"/>
              <a:ext cx="687945" cy="276999"/>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Cortana</a:t>
              </a:r>
            </a:p>
          </p:txBody>
        </p:sp>
        <p:pic>
          <p:nvPicPr>
            <p:cNvPr id="192" name="Picture 191" descr="http://winaero.com/blog/wp-content/uploads/2015/01/cortana-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6963" y="3392261"/>
              <a:ext cx="259973" cy="2599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8538017" y="1787678"/>
            <a:ext cx="2137750" cy="1005840"/>
            <a:chOff x="8538017" y="1787678"/>
            <a:chExt cx="2137750" cy="1005840"/>
          </a:xfrm>
        </p:grpSpPr>
        <p:sp>
          <p:nvSpPr>
            <p:cNvPr id="44" name="Rectangle 43"/>
            <p:cNvSpPr/>
            <p:nvPr/>
          </p:nvSpPr>
          <p:spPr bwMode="auto">
            <a:xfrm>
              <a:off x="8538017" y="1787678"/>
              <a:ext cx="2137750"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a:spcBef>
                  <a:spcPct val="0"/>
                </a:spcBef>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Dashboards and Visualizations</a:t>
              </a:r>
            </a:p>
          </p:txBody>
        </p:sp>
        <p:grpSp>
          <p:nvGrpSpPr>
            <p:cNvPr id="68" name="Group 67"/>
            <p:cNvGrpSpPr/>
            <p:nvPr/>
          </p:nvGrpSpPr>
          <p:grpSpPr>
            <a:xfrm>
              <a:off x="8847475" y="2434373"/>
              <a:ext cx="399110" cy="255091"/>
              <a:chOff x="4481847" y="2708926"/>
              <a:chExt cx="673103" cy="430214"/>
            </a:xfrm>
            <a:solidFill>
              <a:schemeClr val="bg1"/>
            </a:solidFill>
          </p:grpSpPr>
          <p:sp>
            <p:nvSpPr>
              <p:cNvPr id="69"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86" name="Rectangle 85"/>
            <p:cNvSpPr/>
            <p:nvPr/>
          </p:nvSpPr>
          <p:spPr>
            <a:xfrm>
              <a:off x="9204619" y="2421304"/>
              <a:ext cx="726096" cy="276999"/>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Power BI</a:t>
              </a:r>
            </a:p>
          </p:txBody>
        </p:sp>
      </p:grpSp>
      <p:sp>
        <p:nvSpPr>
          <p:cNvPr id="183" name="Freeform 389"/>
          <p:cNvSpPr>
            <a:spLocks noEditPoints="1"/>
          </p:cNvSpPr>
          <p:nvPr/>
        </p:nvSpPr>
        <p:spPr bwMode="auto">
          <a:xfrm>
            <a:off x="9064667" y="3450882"/>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sp>
        <p:nvSpPr>
          <p:cNvPr id="5" name="Title 1"/>
          <p:cNvSpPr>
            <a:spLocks noGrp="1"/>
          </p:cNvSpPr>
          <p:nvPr>
            <p:ph type="title"/>
          </p:nvPr>
        </p:nvSpPr>
        <p:spPr>
          <a:prstGeom prst="rect">
            <a:avLst/>
          </a:prstGeom>
        </p:spPr>
        <p:txBody>
          <a:bodyPr/>
          <a:lstStyle/>
          <a:p>
            <a:r>
              <a:rPr lang="en-US" dirty="0"/>
              <a:t>Cortana Analytics Suite</a:t>
            </a:r>
            <a:br>
              <a:rPr lang="en-US" dirty="0"/>
            </a:br>
            <a:r>
              <a:rPr lang="en-US" sz="3599" dirty="0"/>
              <a:t>Transform data into intelligent action</a:t>
            </a:r>
          </a:p>
        </p:txBody>
      </p:sp>
      <p:sp>
        <p:nvSpPr>
          <p:cNvPr id="20" name="Rectangle 19"/>
          <p:cNvSpPr/>
          <p:nvPr/>
        </p:nvSpPr>
        <p:spPr>
          <a:xfrm>
            <a:off x="401528" y="6200099"/>
            <a:ext cx="655144" cy="345163"/>
          </a:xfrm>
          <a:prstGeom prst="rect">
            <a:avLst/>
          </a:prstGeom>
        </p:spPr>
        <p:txBody>
          <a:bodyPr wrap="none">
            <a:spAutoFit/>
          </a:bodyPr>
          <a:lstStyle/>
          <a:p>
            <a:pPr algn="ctr" defTabSz="725012">
              <a:spcBef>
                <a:spcPct val="0"/>
              </a:spcBef>
              <a:spcAft>
                <a:spcPct val="35000"/>
              </a:spcAft>
            </a:pPr>
            <a:r>
              <a:rPr lang="en-US" sz="1599"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a:t>
            </a:r>
          </a:p>
        </p:txBody>
      </p:sp>
      <p:grpSp>
        <p:nvGrpSpPr>
          <p:cNvPr id="6" name="Group 5"/>
          <p:cNvGrpSpPr/>
          <p:nvPr/>
        </p:nvGrpSpPr>
        <p:grpSpPr>
          <a:xfrm>
            <a:off x="276231" y="2132701"/>
            <a:ext cx="1551146" cy="3814147"/>
            <a:chOff x="276231" y="2132701"/>
            <a:chExt cx="1551146" cy="3814147"/>
          </a:xfrm>
        </p:grpSpPr>
        <p:cxnSp>
          <p:nvCxnSpPr>
            <p:cNvPr id="87" name="Straight Connector 86"/>
            <p:cNvCxnSpPr/>
            <p:nvPr/>
          </p:nvCxnSpPr>
          <p:spPr>
            <a:xfrm>
              <a:off x="1399592"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84988" y="2407298"/>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1184988" y="3768264"/>
              <a:ext cx="570278"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184988" y="5136854"/>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333333"/>
                </a:solidFill>
              </a:endParaRPr>
            </a:p>
          </p:txBody>
        </p:sp>
        <p:sp>
          <p:nvSpPr>
            <p:cNvPr id="3" name="TextBox 2"/>
            <p:cNvSpPr txBox="1"/>
            <p:nvPr/>
          </p:nvSpPr>
          <p:spPr>
            <a:xfrm>
              <a:off x="290952" y="2519818"/>
              <a:ext cx="1239881" cy="613972"/>
            </a:xfrm>
            <a:prstGeom prst="rect">
              <a:avLst/>
            </a:prstGeom>
            <a:noFill/>
          </p:spPr>
          <p:txBody>
            <a:bodyPr wrap="square" lIns="182854" tIns="146283" rIns="182854" bIns="146283" rtlCol="0">
              <a:spAutoFit/>
            </a:bodyPr>
            <a:lstStyle/>
            <a:p>
              <a:pPr defTabSz="932563">
                <a:lnSpc>
                  <a:spcPct val="90000"/>
                </a:lnSpc>
                <a:spcBef>
                  <a:spcPct val="0"/>
                </a:spcBef>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a:t>
              </a:r>
              <a:br>
                <a:rPr lang="en-US" sz="115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5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apps</a:t>
              </a:r>
            </a:p>
          </p:txBody>
        </p:sp>
        <p:sp>
          <p:nvSpPr>
            <p:cNvPr id="106" name="TextBox 105"/>
            <p:cNvSpPr txBox="1"/>
            <p:nvPr/>
          </p:nvSpPr>
          <p:spPr>
            <a:xfrm>
              <a:off x="286638" y="4033285"/>
              <a:ext cx="1239881" cy="613972"/>
            </a:xfrm>
            <a:prstGeom prst="rect">
              <a:avLst/>
            </a:prstGeom>
            <a:noFill/>
          </p:spPr>
          <p:txBody>
            <a:bodyPr wrap="square" lIns="182854" tIns="146283" rIns="182854" bIns="146283" rtlCol="0">
              <a:spAutoFit/>
            </a:bodyPr>
            <a:lstStyle/>
            <a:p>
              <a:pPr defTabSz="932563">
                <a:lnSpc>
                  <a:spcPct val="90000"/>
                </a:lnSpc>
                <a:spcBef>
                  <a:spcPct val="0"/>
                </a:spcBef>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Custom </a:t>
              </a:r>
              <a:br>
                <a:rPr lang="en-US" sz="115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5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apps</a:t>
              </a:r>
            </a:p>
          </p:txBody>
        </p:sp>
        <p:sp>
          <p:nvSpPr>
            <p:cNvPr id="107"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333333"/>
                </a:solidFill>
              </a:endParaRPr>
            </a:p>
          </p:txBody>
        </p:sp>
        <p:sp>
          <p:nvSpPr>
            <p:cNvPr id="110" name="TextBox 109"/>
            <p:cNvSpPr txBox="1"/>
            <p:nvPr/>
          </p:nvSpPr>
          <p:spPr>
            <a:xfrm>
              <a:off x="276231" y="5332876"/>
              <a:ext cx="1551146" cy="613972"/>
            </a:xfrm>
            <a:prstGeom prst="rect">
              <a:avLst/>
            </a:prstGeom>
            <a:noFill/>
          </p:spPr>
          <p:txBody>
            <a:bodyPr wrap="square" lIns="182854" tIns="146283" rIns="182854" bIns="146283" rtlCol="0">
              <a:spAutoFit/>
            </a:bodyPr>
            <a:lstStyle/>
            <a:p>
              <a:pPr defTabSz="932563">
                <a:lnSpc>
                  <a:spcPct val="90000"/>
                </a:lnSpc>
                <a:spcBef>
                  <a:spcPct val="0"/>
                </a:spcBef>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Sensors </a:t>
              </a:r>
              <a:br>
                <a:rPr lang="en-US" sz="115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5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devices</a:t>
              </a:r>
            </a:p>
          </p:txBody>
        </p:sp>
        <p:sp>
          <p:nvSpPr>
            <p:cNvPr id="111"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a:endParaRPr lang="en-US">
                <a:solidFill>
                  <a:srgbClr val="333333"/>
                </a:solidFill>
              </a:endParaRPr>
            </a:p>
          </p:txBody>
        </p:sp>
      </p:grpSp>
      <p:sp>
        <p:nvSpPr>
          <p:cNvPr id="21" name="Rectangle 20"/>
          <p:cNvSpPr/>
          <p:nvPr/>
        </p:nvSpPr>
        <p:spPr>
          <a:xfrm>
            <a:off x="5226134" y="6200099"/>
            <a:ext cx="1436110" cy="345163"/>
          </a:xfrm>
          <a:prstGeom prst="rect">
            <a:avLst/>
          </a:prstGeom>
        </p:spPr>
        <p:txBody>
          <a:bodyPr wrap="none">
            <a:spAutoFit/>
          </a:bodyPr>
          <a:lstStyle/>
          <a:p>
            <a:pPr algn="ctr" defTabSz="725012">
              <a:spcBef>
                <a:spcPct val="0"/>
              </a:spcBef>
              <a:spcAft>
                <a:spcPct val="35000"/>
              </a:spcAft>
            </a:pPr>
            <a:r>
              <a:rPr lang="en-US" sz="1599"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INTELLIGENCE</a:t>
            </a:r>
          </a:p>
        </p:txBody>
      </p:sp>
      <p:sp>
        <p:nvSpPr>
          <p:cNvPr id="2" name="Right Arrow 1"/>
          <p:cNvSpPr/>
          <p:nvPr/>
        </p:nvSpPr>
        <p:spPr bwMode="auto">
          <a:xfrm>
            <a:off x="1755267" y="6239543"/>
            <a:ext cx="3484983" cy="2596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a:xfrm>
            <a:off x="11134322" y="6200099"/>
            <a:ext cx="894496" cy="345163"/>
          </a:xfrm>
          <a:prstGeom prst="rect">
            <a:avLst/>
          </a:prstGeom>
        </p:spPr>
        <p:txBody>
          <a:bodyPr wrap="none">
            <a:spAutoFit/>
          </a:bodyPr>
          <a:lstStyle/>
          <a:p>
            <a:pPr algn="ctr" defTabSz="725012">
              <a:spcBef>
                <a:spcPct val="0"/>
              </a:spcBef>
              <a:spcAft>
                <a:spcPct val="35000"/>
              </a:spcAft>
            </a:pPr>
            <a:r>
              <a:rPr lang="en-US" sz="1599"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ACTION</a:t>
            </a:r>
          </a:p>
        </p:txBody>
      </p:sp>
      <p:grpSp>
        <p:nvGrpSpPr>
          <p:cNvPr id="18" name="Group 17"/>
          <p:cNvGrpSpPr/>
          <p:nvPr/>
        </p:nvGrpSpPr>
        <p:grpSpPr>
          <a:xfrm>
            <a:off x="10920388" y="3076176"/>
            <a:ext cx="1239881" cy="1054416"/>
            <a:chOff x="10920388" y="2780901"/>
            <a:chExt cx="1239881" cy="1054416"/>
          </a:xfrm>
        </p:grpSpPr>
        <p:grpSp>
          <p:nvGrpSpPr>
            <p:cNvPr id="9" name="Group 8"/>
            <p:cNvGrpSpPr/>
            <p:nvPr/>
          </p:nvGrpSpPr>
          <p:grpSpPr>
            <a:xfrm>
              <a:off x="11311238" y="2780901"/>
              <a:ext cx="458181" cy="590870"/>
              <a:chOff x="8824650" y="2294433"/>
              <a:chExt cx="368737" cy="475523"/>
            </a:xfrm>
          </p:grpSpPr>
          <p:sp>
            <p:nvSpPr>
              <p:cNvPr id="117"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333333"/>
                  </a:solidFill>
                </a:endParaRPr>
              </a:p>
            </p:txBody>
          </p:sp>
          <p:sp>
            <p:nvSpPr>
              <p:cNvPr id="118"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333333"/>
                  </a:solidFill>
                </a:endParaRPr>
              </a:p>
            </p:txBody>
          </p:sp>
        </p:grpSp>
        <p:sp>
          <p:nvSpPr>
            <p:cNvPr id="119" name="TextBox 118"/>
            <p:cNvSpPr txBox="1"/>
            <p:nvPr/>
          </p:nvSpPr>
          <p:spPr>
            <a:xfrm>
              <a:off x="10920388" y="3380620"/>
              <a:ext cx="1239881" cy="454697"/>
            </a:xfrm>
            <a:prstGeom prst="rect">
              <a:avLst/>
            </a:prstGeom>
            <a:noFill/>
          </p:spPr>
          <p:txBody>
            <a:bodyPr wrap="square" lIns="182854" tIns="146283" rIns="182854" bIns="146283" rtlCol="0">
              <a:spAutoFit/>
            </a:bodyPr>
            <a:lstStyle/>
            <a:p>
              <a:pPr algn="ctr" defTabSz="932563">
                <a:lnSpc>
                  <a:spcPct val="90000"/>
                </a:lnSpc>
                <a:spcBef>
                  <a:spcPct val="0"/>
                </a:spcBef>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People</a:t>
              </a:r>
            </a:p>
          </p:txBody>
        </p:sp>
      </p:grpSp>
      <p:grpSp>
        <p:nvGrpSpPr>
          <p:cNvPr id="19" name="Group 18"/>
          <p:cNvGrpSpPr/>
          <p:nvPr/>
        </p:nvGrpSpPr>
        <p:grpSpPr>
          <a:xfrm>
            <a:off x="11084791" y="4760710"/>
            <a:ext cx="1077047" cy="1308658"/>
            <a:chOff x="11084791" y="4760710"/>
            <a:chExt cx="1077047" cy="1308658"/>
          </a:xfrm>
        </p:grpSpPr>
        <p:grpSp>
          <p:nvGrpSpPr>
            <p:cNvPr id="10" name="Group 9"/>
            <p:cNvGrpSpPr/>
            <p:nvPr/>
          </p:nvGrpSpPr>
          <p:grpSpPr>
            <a:xfrm>
              <a:off x="11311897" y="4760710"/>
              <a:ext cx="503712" cy="783392"/>
              <a:chOff x="8597110" y="4718972"/>
              <a:chExt cx="361215" cy="561776"/>
            </a:xfrm>
          </p:grpSpPr>
          <p:sp>
            <p:nvSpPr>
              <p:cNvPr id="12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a:endParaRPr lang="en-US">
                  <a:solidFill>
                    <a:srgbClr val="333333"/>
                  </a:solidFill>
                </a:endParaRPr>
              </a:p>
            </p:txBody>
          </p:sp>
          <p:sp>
            <p:nvSpPr>
              <p:cNvPr id="12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a:endParaRPr lang="en-US">
                  <a:solidFill>
                    <a:srgbClr val="333333"/>
                  </a:solidFill>
                </a:endParaRPr>
              </a:p>
            </p:txBody>
          </p:sp>
          <p:sp>
            <p:nvSpPr>
              <p:cNvPr id="12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a:endParaRPr lang="en-US">
                  <a:solidFill>
                    <a:srgbClr val="333333"/>
                  </a:solidFill>
                </a:endParaRPr>
              </a:p>
            </p:txBody>
          </p:sp>
        </p:grpSp>
        <p:sp>
          <p:nvSpPr>
            <p:cNvPr id="124" name="TextBox 123"/>
            <p:cNvSpPr txBox="1"/>
            <p:nvPr/>
          </p:nvSpPr>
          <p:spPr>
            <a:xfrm>
              <a:off x="11084791" y="5455396"/>
              <a:ext cx="1077047" cy="613972"/>
            </a:xfrm>
            <a:prstGeom prst="rect">
              <a:avLst/>
            </a:prstGeom>
            <a:noFill/>
          </p:spPr>
          <p:txBody>
            <a:bodyPr wrap="square" lIns="182854" tIns="146283" rIns="182854" bIns="146283" rtlCol="0">
              <a:spAutoFit/>
            </a:bodyPr>
            <a:lstStyle/>
            <a:p>
              <a:pPr defTabSz="932563">
                <a:lnSpc>
                  <a:spcPct val="90000"/>
                </a:lnSpc>
                <a:spcBef>
                  <a:spcPct val="0"/>
                </a:spcBef>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Automated </a:t>
              </a:r>
              <a:br>
                <a:rPr lang="en-US" sz="115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5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Systems</a:t>
              </a:r>
            </a:p>
          </p:txBody>
        </p:sp>
      </p:grpSp>
      <p:sp>
        <p:nvSpPr>
          <p:cNvPr id="37" name="Right Arrow 36"/>
          <p:cNvSpPr/>
          <p:nvPr/>
        </p:nvSpPr>
        <p:spPr bwMode="auto">
          <a:xfrm>
            <a:off x="6784714" y="6239543"/>
            <a:ext cx="3826066" cy="2596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4015367" y="1790395"/>
            <a:ext cx="2374749" cy="4320099"/>
            <a:chOff x="4015367" y="1790395"/>
            <a:chExt cx="2374749" cy="4320099"/>
          </a:xfrm>
        </p:grpSpPr>
        <p:sp>
          <p:nvSpPr>
            <p:cNvPr id="42" name="Rectangle 41"/>
            <p:cNvSpPr/>
            <p:nvPr/>
          </p:nvSpPr>
          <p:spPr bwMode="auto">
            <a:xfrm>
              <a:off x="4015367" y="1790395"/>
              <a:ext cx="2079506" cy="432009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a:spcBef>
                  <a:spcPct val="0"/>
                </a:spcBef>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Big Data Stores</a:t>
              </a:r>
            </a:p>
          </p:txBody>
        </p:sp>
        <p:pic>
          <p:nvPicPr>
            <p:cNvPr id="36" name="Picture 13"/>
            <p:cNvPicPr>
              <a:picLocks noChangeAspect="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4128059" y="4437777"/>
              <a:ext cx="329771" cy="42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ounded Rectangle 38"/>
            <p:cNvSpPr/>
            <p:nvPr/>
          </p:nvSpPr>
          <p:spPr bwMode="auto">
            <a:xfrm>
              <a:off x="4149766" y="3430749"/>
              <a:ext cx="331473" cy="331473"/>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188894"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4331042"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p:cNvSpPr/>
            <p:nvPr/>
          </p:nvSpPr>
          <p:spPr bwMode="auto">
            <a:xfrm>
              <a:off x="4258333"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4400481"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4188894"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4331042"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Oval 51"/>
            <p:cNvSpPr/>
            <p:nvPr/>
          </p:nvSpPr>
          <p:spPr bwMode="auto">
            <a:xfrm>
              <a:off x="4258333"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4400481"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4261998"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p:cNvSpPr/>
            <p:nvPr/>
          </p:nvSpPr>
          <p:spPr bwMode="auto">
            <a:xfrm>
              <a:off x="4404146"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p:cNvSpPr/>
            <p:nvPr/>
          </p:nvSpPr>
          <p:spPr bwMode="auto">
            <a:xfrm>
              <a:off x="4189290"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p:cNvSpPr/>
            <p:nvPr/>
          </p:nvSpPr>
          <p:spPr bwMode="auto">
            <a:xfrm>
              <a:off x="4331438"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bwMode="auto">
            <a:xfrm>
              <a:off x="4261998"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p:cNvSpPr/>
            <p:nvPr/>
          </p:nvSpPr>
          <p:spPr bwMode="auto">
            <a:xfrm>
              <a:off x="4404146"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p:cNvSpPr/>
            <p:nvPr/>
          </p:nvSpPr>
          <p:spPr bwMode="auto">
            <a:xfrm>
              <a:off x="4189290"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p:cNvSpPr/>
            <p:nvPr/>
          </p:nvSpPr>
          <p:spPr bwMode="auto">
            <a:xfrm>
              <a:off x="4331438"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p:cNvSpPr/>
            <p:nvPr/>
          </p:nvSpPr>
          <p:spPr>
            <a:xfrm>
              <a:off x="4508069" y="3352325"/>
              <a:ext cx="1144929" cy="461665"/>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Lake store</a:t>
              </a:r>
              <a:endParaRPr lang="en-US" sz="1200" dirty="0">
                <a:gradFill>
                  <a:gsLst>
                    <a:gs pos="0">
                      <a:srgbClr val="FFFFFF"/>
                    </a:gs>
                    <a:gs pos="100000">
                      <a:srgbClr val="FFFFFF"/>
                    </a:gs>
                  </a:gsLst>
                  <a:lin ang="5400000" scaled="0"/>
                </a:gradFill>
              </a:endParaRPr>
            </a:p>
          </p:txBody>
        </p:sp>
        <p:sp>
          <p:nvSpPr>
            <p:cNvPr id="82" name="Rectangle 81"/>
            <p:cNvSpPr/>
            <p:nvPr/>
          </p:nvSpPr>
          <p:spPr>
            <a:xfrm>
              <a:off x="4489683" y="4446182"/>
              <a:ext cx="1463542" cy="453970"/>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a:t>
              </a:r>
              <a:r>
                <a:rPr lang="en-US" sz="115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 </a:t>
              </a:r>
            </a:p>
            <a:p>
              <a:r>
                <a:rPr lang="en-US" sz="115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SQL Data Warehouse</a:t>
              </a:r>
              <a:endParaRPr lang="en-US" sz="1150" dirty="0">
                <a:gradFill>
                  <a:gsLst>
                    <a:gs pos="0">
                      <a:srgbClr val="FFFFFF"/>
                    </a:gs>
                    <a:gs pos="100000">
                      <a:srgbClr val="FFFFFF"/>
                    </a:gs>
                  </a:gsLst>
                  <a:lin ang="5400000" scaled="0"/>
                </a:gradFill>
              </a:endParaRPr>
            </a:p>
          </p:txBody>
        </p:sp>
        <p:grpSp>
          <p:nvGrpSpPr>
            <p:cNvPr id="145" name="Group 144"/>
            <p:cNvGrpSpPr/>
            <p:nvPr/>
          </p:nvGrpSpPr>
          <p:grpSpPr>
            <a:xfrm>
              <a:off x="6094873" y="5254390"/>
              <a:ext cx="295243" cy="853675"/>
              <a:chOff x="3832324" y="5254390"/>
              <a:chExt cx="295243" cy="853675"/>
            </a:xfrm>
          </p:grpSpPr>
          <p:sp>
            <p:nvSpPr>
              <p:cNvPr id="146" name="Isosceles Triangle 145"/>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7" name="Isosceles Triangle 146"/>
              <p:cNvSpPr/>
              <p:nvPr/>
            </p:nvSpPr>
            <p:spPr bwMode="auto">
              <a:xfrm rot="5400000">
                <a:off x="3529509" y="5557205"/>
                <a:ext cx="853675" cy="248045"/>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 name="Group 6"/>
          <p:cNvGrpSpPr/>
          <p:nvPr/>
        </p:nvGrpSpPr>
        <p:grpSpPr>
          <a:xfrm>
            <a:off x="1755266" y="1790395"/>
            <a:ext cx="2372301" cy="4320099"/>
            <a:chOff x="1755266" y="1790395"/>
            <a:chExt cx="2372301" cy="4320099"/>
          </a:xfrm>
        </p:grpSpPr>
        <p:sp>
          <p:nvSpPr>
            <p:cNvPr id="41" name="Rectangle 40"/>
            <p:cNvSpPr/>
            <p:nvPr/>
          </p:nvSpPr>
          <p:spPr bwMode="auto">
            <a:xfrm>
              <a:off x="1755266" y="1790395"/>
              <a:ext cx="2079506" cy="4320099"/>
            </a:xfrm>
            <a:prstGeom prst="rect">
              <a:avLst/>
            </a:prstGeom>
            <a:solidFill>
              <a:srgbClr val="00BCF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a:spcBef>
                  <a:spcPct val="0"/>
                </a:spcBef>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Information Management</a:t>
              </a:r>
            </a:p>
          </p:txBody>
        </p:sp>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92648" y="2887432"/>
              <a:ext cx="375108" cy="375108"/>
            </a:xfrm>
            <a:prstGeom prst="rect">
              <a:avLst/>
            </a:prstGeom>
          </p:spPr>
        </p:pic>
        <p:sp>
          <p:nvSpPr>
            <p:cNvPr id="77" name="Freeform 30"/>
            <p:cNvSpPr>
              <a:spLocks noEditPoints="1"/>
            </p:cNvSpPr>
            <p:nvPr/>
          </p:nvSpPr>
          <p:spPr bwMode="auto">
            <a:xfrm>
              <a:off x="1943680" y="3996178"/>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defTabSz="895648" fontAlgn="base">
                <a:spcBef>
                  <a:spcPct val="0"/>
                </a:spcBef>
                <a:spcAft>
                  <a:spcPct val="0"/>
                </a:spcAft>
                <a:defRPr/>
              </a:pPr>
              <a:endParaRPr lang="en-US" sz="1665" kern="0" dirty="0">
                <a:solidFill>
                  <a:srgbClr val="000000"/>
                </a:solidFill>
                <a:ea typeface="MS PGothic" charset="0"/>
              </a:endParaRPr>
            </a:p>
          </p:txBody>
        </p:sp>
        <p:pic>
          <p:nvPicPr>
            <p:cNvPr id="78" name="Picture 7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92648" y="5001504"/>
              <a:ext cx="339648" cy="352813"/>
            </a:xfrm>
            <a:prstGeom prst="rect">
              <a:avLst/>
            </a:prstGeom>
          </p:spPr>
        </p:pic>
        <p:sp>
          <p:nvSpPr>
            <p:cNvPr id="4" name="Rectangle 3"/>
            <p:cNvSpPr/>
            <p:nvPr/>
          </p:nvSpPr>
          <p:spPr>
            <a:xfrm>
              <a:off x="2295424" y="2888599"/>
              <a:ext cx="1009122" cy="461665"/>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Factory </a:t>
              </a:r>
              <a:endParaRPr lang="en-US" sz="1200" dirty="0">
                <a:gradFill>
                  <a:gsLst>
                    <a:gs pos="0">
                      <a:srgbClr val="FFFFFF"/>
                    </a:gs>
                    <a:gs pos="100000">
                      <a:srgbClr val="FFFFFF"/>
                    </a:gs>
                  </a:gsLst>
                  <a:lin ang="5400000" scaled="0"/>
                </a:gradFill>
              </a:endParaRPr>
            </a:p>
          </p:txBody>
        </p:sp>
        <p:sp>
          <p:nvSpPr>
            <p:cNvPr id="79" name="Rectangle 78"/>
            <p:cNvSpPr/>
            <p:nvPr/>
          </p:nvSpPr>
          <p:spPr>
            <a:xfrm>
              <a:off x="2295424" y="3922283"/>
              <a:ext cx="999313" cy="461665"/>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Catalog</a:t>
              </a:r>
              <a:endParaRPr lang="en-US" sz="1200" dirty="0">
                <a:gradFill>
                  <a:gsLst>
                    <a:gs pos="0">
                      <a:srgbClr val="FFFFFF"/>
                    </a:gs>
                    <a:gs pos="100000">
                      <a:srgbClr val="FFFFFF"/>
                    </a:gs>
                  </a:gsLst>
                  <a:lin ang="5400000" scaled="0"/>
                </a:gradFill>
              </a:endParaRPr>
            </a:p>
          </p:txBody>
        </p:sp>
        <p:sp>
          <p:nvSpPr>
            <p:cNvPr id="80" name="Rectangle 79"/>
            <p:cNvSpPr/>
            <p:nvPr/>
          </p:nvSpPr>
          <p:spPr>
            <a:xfrm>
              <a:off x="2295424" y="4954772"/>
              <a:ext cx="833626" cy="461665"/>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Event Hub</a:t>
              </a:r>
              <a:endParaRPr lang="en-US" sz="1200" dirty="0">
                <a:gradFill>
                  <a:gsLst>
                    <a:gs pos="0">
                      <a:srgbClr val="FFFFFF"/>
                    </a:gs>
                    <a:gs pos="100000">
                      <a:srgbClr val="FFFFFF"/>
                    </a:gs>
                  </a:gsLst>
                  <a:lin ang="5400000" scaled="0"/>
                </a:gradFill>
              </a:endParaRPr>
            </a:p>
          </p:txBody>
        </p:sp>
        <p:grpSp>
          <p:nvGrpSpPr>
            <p:cNvPr id="12" name="Group 11"/>
            <p:cNvGrpSpPr/>
            <p:nvPr/>
          </p:nvGrpSpPr>
          <p:grpSpPr>
            <a:xfrm>
              <a:off x="3832324" y="5254390"/>
              <a:ext cx="295243" cy="853675"/>
              <a:chOff x="3832324" y="5254390"/>
              <a:chExt cx="295243" cy="853675"/>
            </a:xfrm>
          </p:grpSpPr>
          <p:sp>
            <p:nvSpPr>
              <p:cNvPr id="144" name="Isosceles Triangle 143"/>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Isosceles Triangle 10"/>
              <p:cNvSpPr/>
              <p:nvPr/>
            </p:nvSpPr>
            <p:spPr bwMode="auto">
              <a:xfrm rot="5400000">
                <a:off x="3529509" y="5557205"/>
                <a:ext cx="853675" cy="248045"/>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8" name="Group 27"/>
          <p:cNvGrpSpPr/>
          <p:nvPr/>
        </p:nvGrpSpPr>
        <p:grpSpPr>
          <a:xfrm>
            <a:off x="6277916" y="1790395"/>
            <a:ext cx="2370146" cy="4320099"/>
            <a:chOff x="6277916" y="1790395"/>
            <a:chExt cx="2370146" cy="4320099"/>
          </a:xfrm>
        </p:grpSpPr>
        <p:grpSp>
          <p:nvGrpSpPr>
            <p:cNvPr id="24" name="Group 23"/>
            <p:cNvGrpSpPr/>
            <p:nvPr/>
          </p:nvGrpSpPr>
          <p:grpSpPr>
            <a:xfrm>
              <a:off x="6277916" y="1790395"/>
              <a:ext cx="2370146" cy="4320099"/>
              <a:chOff x="6277916" y="1790395"/>
              <a:chExt cx="2370146" cy="4320099"/>
            </a:xfrm>
          </p:grpSpPr>
          <p:sp>
            <p:nvSpPr>
              <p:cNvPr id="43" name="Rectangle 42"/>
              <p:cNvSpPr/>
              <p:nvPr/>
            </p:nvSpPr>
            <p:spPr bwMode="auto">
              <a:xfrm>
                <a:off x="6277916" y="1790395"/>
                <a:ext cx="2079506" cy="4320099"/>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a:spcBef>
                    <a:spcPct val="0"/>
                  </a:spcBef>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 </a:t>
                </a:r>
                <a:b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Analytics</a:t>
                </a:r>
              </a:p>
            </p:txBody>
          </p:sp>
          <p:pic>
            <p:nvPicPr>
              <p:cNvPr id="74" name="Picture 7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98398" y="2896065"/>
                <a:ext cx="353933" cy="375063"/>
              </a:xfrm>
              <a:prstGeom prst="rect">
                <a:avLst/>
              </a:prstGeom>
            </p:spPr>
          </p:pic>
          <p:pic>
            <p:nvPicPr>
              <p:cNvPr id="75" name="Picture 7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97728" y="4360197"/>
                <a:ext cx="428269" cy="310126"/>
              </a:xfrm>
              <a:prstGeom prst="rect">
                <a:avLst/>
              </a:prstGeom>
            </p:spPr>
          </p:pic>
          <p:pic>
            <p:nvPicPr>
              <p:cNvPr id="76" name="Picture 7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87414" y="5026497"/>
                <a:ext cx="474530" cy="367761"/>
              </a:xfrm>
              <a:prstGeom prst="rect">
                <a:avLst/>
              </a:prstGeom>
            </p:spPr>
          </p:pic>
          <p:sp>
            <p:nvSpPr>
              <p:cNvPr id="83" name="Rectangle 82"/>
              <p:cNvSpPr/>
              <p:nvPr/>
            </p:nvSpPr>
            <p:spPr>
              <a:xfrm>
                <a:off x="6767968" y="2860458"/>
                <a:ext cx="1297791" cy="461665"/>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a:t>
                </a:r>
              </a:p>
            </p:txBody>
          </p:sp>
          <p:sp>
            <p:nvSpPr>
              <p:cNvPr id="84" name="Rectangle 83"/>
              <p:cNvSpPr/>
              <p:nvPr/>
            </p:nvSpPr>
            <p:spPr>
              <a:xfrm>
                <a:off x="6825997" y="4293375"/>
                <a:ext cx="1457831" cy="461665"/>
              </a:xfrm>
              <a:prstGeom prst="rect">
                <a:avLst/>
              </a:prstGeom>
            </p:spPr>
            <p:txBody>
              <a:bodyPr wrap="squar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HDInsight </a:t>
                </a: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(Hadoop and Spark)</a:t>
                </a:r>
              </a:p>
            </p:txBody>
          </p:sp>
          <p:sp>
            <p:nvSpPr>
              <p:cNvPr id="85" name="Rectangle 84"/>
              <p:cNvSpPr/>
              <p:nvPr/>
            </p:nvSpPr>
            <p:spPr>
              <a:xfrm>
                <a:off x="6844706" y="4954772"/>
                <a:ext cx="1205010" cy="461665"/>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Stream Analytics</a:t>
                </a:r>
              </a:p>
            </p:txBody>
          </p:sp>
          <p:grpSp>
            <p:nvGrpSpPr>
              <p:cNvPr id="148" name="Group 147"/>
              <p:cNvGrpSpPr/>
              <p:nvPr/>
            </p:nvGrpSpPr>
            <p:grpSpPr>
              <a:xfrm>
                <a:off x="8352819" y="2143445"/>
                <a:ext cx="295243" cy="1834529"/>
                <a:chOff x="3832324" y="5254390"/>
                <a:chExt cx="295243" cy="1834529"/>
              </a:xfrm>
            </p:grpSpPr>
            <p:sp>
              <p:nvSpPr>
                <p:cNvPr id="149" name="Isosceles Triangle 148"/>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0" name="Isosceles Triangle 149"/>
                <p:cNvSpPr/>
                <p:nvPr/>
              </p:nvSpPr>
              <p:spPr bwMode="auto">
                <a:xfrm rot="5400000">
                  <a:off x="3529509" y="55572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1" name="Isosceles Triangle 190"/>
                <p:cNvSpPr/>
                <p:nvPr/>
              </p:nvSpPr>
              <p:spPr bwMode="auto">
                <a:xfrm rot="5400000">
                  <a:off x="3576707" y="6538059"/>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1" name="Group 150"/>
              <p:cNvGrpSpPr/>
              <p:nvPr/>
            </p:nvGrpSpPr>
            <p:grpSpPr>
              <a:xfrm>
                <a:off x="8352819" y="4071625"/>
                <a:ext cx="295243" cy="853675"/>
                <a:chOff x="3832324" y="5673490"/>
                <a:chExt cx="295243" cy="853675"/>
              </a:xfrm>
            </p:grpSpPr>
            <p:sp>
              <p:nvSpPr>
                <p:cNvPr id="152" name="Isosceles Triangle 151"/>
                <p:cNvSpPr/>
                <p:nvPr/>
              </p:nvSpPr>
              <p:spPr bwMode="auto">
                <a:xfrm rot="5400000">
                  <a:off x="3576707" y="59763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3" name="Isosceles Triangle 152"/>
                <p:cNvSpPr/>
                <p:nvPr/>
              </p:nvSpPr>
              <p:spPr bwMode="auto">
                <a:xfrm rot="5400000">
                  <a:off x="3529509" y="59763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8" name="Group 157"/>
              <p:cNvGrpSpPr/>
              <p:nvPr/>
            </p:nvGrpSpPr>
            <p:grpSpPr>
              <a:xfrm>
                <a:off x="8352819" y="5171433"/>
                <a:ext cx="295243" cy="853675"/>
                <a:chOff x="3832324" y="5397265"/>
                <a:chExt cx="295243" cy="853675"/>
              </a:xfrm>
            </p:grpSpPr>
            <p:sp>
              <p:nvSpPr>
                <p:cNvPr id="159" name="Isosceles Triangle 158"/>
                <p:cNvSpPr/>
                <p:nvPr/>
              </p:nvSpPr>
              <p:spPr bwMode="auto">
                <a:xfrm rot="5400000">
                  <a:off x="3576707" y="5700080"/>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Isosceles Triangle 159"/>
                <p:cNvSpPr/>
                <p:nvPr/>
              </p:nvSpPr>
              <p:spPr bwMode="auto">
                <a:xfrm rot="5400000">
                  <a:off x="3529509" y="5700080"/>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0" name="Isosceles Triangle 189"/>
              <p:cNvSpPr/>
              <p:nvPr/>
            </p:nvSpPr>
            <p:spPr bwMode="auto">
              <a:xfrm rot="5400000">
                <a:off x="8050088" y="3428236"/>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43" name="Rectangle 142"/>
            <p:cNvSpPr/>
            <p:nvPr/>
          </p:nvSpPr>
          <p:spPr>
            <a:xfrm>
              <a:off x="6835858" y="3582482"/>
              <a:ext cx="1640883" cy="461665"/>
            </a:xfrm>
            <a:prstGeom prst="rect">
              <a:avLst/>
            </a:prstGeom>
          </p:spPr>
          <p:txBody>
            <a:bodyPr wrap="squar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Azure Data Lake analytics service</a:t>
              </a:r>
            </a:p>
          </p:txBody>
        </p:sp>
        <p:pic>
          <p:nvPicPr>
            <p:cNvPr id="163" name="Picture 2" descr="image001"/>
            <p:cNvPicPr>
              <a:picLocks noChangeAspect="1" noChangeArrowheads="1"/>
            </p:cNvPicPr>
            <p:nvPr/>
          </p:nvPicPr>
          <p:blipFill rotWithShape="1">
            <a:blip r:embed="rId10">
              <a:extLst>
                <a:ext uri="{28A0092B-C50C-407E-A947-70E740481C1C}">
                  <a14:useLocalDpi xmlns:a14="http://schemas.microsoft.com/office/drawing/2010/main" val="0"/>
                </a:ext>
              </a:extLst>
            </a:blip>
            <a:srcRect l="2047" t="10154" r="91093" b="54655"/>
            <a:stretch/>
          </p:blipFill>
          <p:spPr bwMode="auto">
            <a:xfrm>
              <a:off x="6361717" y="3590948"/>
              <a:ext cx="453623" cy="469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Rectangle 12"/>
          <p:cNvSpPr/>
          <p:nvPr/>
        </p:nvSpPr>
        <p:spPr>
          <a:xfrm>
            <a:off x="2345537" y="6426453"/>
            <a:ext cx="898964" cy="369332"/>
          </a:xfrm>
          <a:prstGeom prst="rect">
            <a:avLst/>
          </a:prstGeom>
        </p:spPr>
        <p:txBody>
          <a:bodyPr wrap="none">
            <a:spAutoFit/>
          </a:bodyPr>
          <a:lstStyle/>
          <a:p>
            <a:r>
              <a:rPr lang="en-US"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INGEST</a:t>
            </a:r>
            <a:endParaRPr lang="en-GB" dirty="0"/>
          </a:p>
        </p:txBody>
      </p:sp>
      <p:sp>
        <p:nvSpPr>
          <p:cNvPr id="23" name="Rectangle 22"/>
          <p:cNvSpPr/>
          <p:nvPr/>
        </p:nvSpPr>
        <p:spPr>
          <a:xfrm>
            <a:off x="4667719" y="6426453"/>
            <a:ext cx="817083" cy="369332"/>
          </a:xfrm>
          <a:prstGeom prst="rect">
            <a:avLst/>
          </a:prstGeom>
        </p:spPr>
        <p:txBody>
          <a:bodyPr wrap="none">
            <a:spAutoFit/>
          </a:bodyPr>
          <a:lstStyle/>
          <a:p>
            <a:r>
              <a:rPr lang="en-US"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STORE</a:t>
            </a:r>
            <a:endParaRPr lang="en-GB" dirty="0"/>
          </a:p>
        </p:txBody>
      </p:sp>
      <p:sp>
        <p:nvSpPr>
          <p:cNvPr id="26" name="Rectangle 25"/>
          <p:cNvSpPr/>
          <p:nvPr/>
        </p:nvSpPr>
        <p:spPr>
          <a:xfrm>
            <a:off x="6780994" y="6429586"/>
            <a:ext cx="1071512" cy="369332"/>
          </a:xfrm>
          <a:prstGeom prst="rect">
            <a:avLst/>
          </a:prstGeom>
        </p:spPr>
        <p:txBody>
          <a:bodyPr wrap="none">
            <a:spAutoFit/>
          </a:bodyPr>
          <a:lstStyle/>
          <a:p>
            <a:r>
              <a:rPr lang="en-US"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ANALYSE</a:t>
            </a:r>
            <a:endParaRPr lang="en-GB" dirty="0"/>
          </a:p>
        </p:txBody>
      </p:sp>
      <p:sp>
        <p:nvSpPr>
          <p:cNvPr id="27" name="Rectangle 26"/>
          <p:cNvSpPr/>
          <p:nvPr/>
        </p:nvSpPr>
        <p:spPr>
          <a:xfrm>
            <a:off x="9075631" y="6428914"/>
            <a:ext cx="947952" cy="369332"/>
          </a:xfrm>
          <a:prstGeom prst="rect">
            <a:avLst/>
          </a:prstGeom>
        </p:spPr>
        <p:txBody>
          <a:bodyPr wrap="none">
            <a:spAutoFit/>
          </a:bodyPr>
          <a:lstStyle/>
          <a:p>
            <a:r>
              <a:rPr lang="en-US"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EXPOSE</a:t>
            </a:r>
            <a:endParaRPr lang="en-GB" dirty="0"/>
          </a:p>
        </p:txBody>
      </p:sp>
    </p:spTree>
    <p:extLst>
      <p:ext uri="{BB962C8B-B14F-4D97-AF65-F5344CB8AC3E}">
        <p14:creationId xmlns:p14="http://schemas.microsoft.com/office/powerpoint/2010/main" val="4100398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1500"/>
                                        <p:tgtEl>
                                          <p:spTgt spid="2"/>
                                        </p:tgtEl>
                                      </p:cBhvr>
                                    </p:animEffect>
                                  </p:childTnLst>
                                </p:cTn>
                              </p:par>
                              <p:par>
                                <p:cTn id="18" presetID="10" presetClass="entr" presetSubtype="0" fill="hold"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12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2200"/>
                            </p:stCondLst>
                            <p:childTnLst>
                              <p:par>
                                <p:cTn id="25" presetID="10" presetClass="entr" presetSubtype="0" fill="hold"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left)">
                                      <p:cBhvr>
                                        <p:cTn id="30" dur="1600"/>
                                        <p:tgtEl>
                                          <p:spTgt spid="37"/>
                                        </p:tgtEl>
                                      </p:cBhvr>
                                    </p:animEffect>
                                  </p:childTnLst>
                                </p:cTn>
                              </p:par>
                            </p:childTnLst>
                          </p:cTn>
                        </p:par>
                        <p:par>
                          <p:cTn id="31" fill="hold">
                            <p:stCondLst>
                              <p:cond delay="38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par>
                          <p:cTn id="35" fill="hold">
                            <p:stCondLst>
                              <p:cond delay="4300"/>
                            </p:stCondLst>
                            <p:childTnLst>
                              <p:par>
                                <p:cTn id="36" presetID="10" presetClass="entr" presetSubtype="0" fill="hold"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par>
                          <p:cTn id="39" fill="hold">
                            <p:stCondLst>
                              <p:cond delay="4800"/>
                            </p:stCondLst>
                            <p:childTnLst>
                              <p:par>
                                <p:cTn id="40" presetID="10" presetClass="entr" presetSubtype="0"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par>
                          <p:cTn id="43" fill="hold">
                            <p:stCondLst>
                              <p:cond delay="5300"/>
                            </p:stCondLst>
                            <p:childTnLst>
                              <p:par>
                                <p:cTn id="44" presetID="10" presetClass="entr" presetSubtype="0" fill="hold"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par>
                          <p:cTn id="47" fill="hold">
                            <p:stCondLst>
                              <p:cond delay="5800"/>
                            </p:stCondLst>
                            <p:childTnLst>
                              <p:par>
                                <p:cTn id="48" presetID="22" presetClass="entr" presetSubtype="8"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left)">
                                      <p:cBhvr>
                                        <p:cTn id="50" dur="500"/>
                                        <p:tgtEl>
                                          <p:spTgt spid="17"/>
                                        </p:tgtEl>
                                      </p:cBhvr>
                                    </p:animEffect>
                                  </p:childTnLst>
                                </p:cTn>
                              </p:par>
                              <p:par>
                                <p:cTn id="51" presetID="22" presetClass="entr" presetSubtype="4" fill="hold" nodeType="withEffect">
                                  <p:stCondLst>
                                    <p:cond delay="0"/>
                                  </p:stCondLst>
                                  <p:childTnLst>
                                    <p:set>
                                      <p:cBhvr>
                                        <p:cTn id="52" dur="1" fill="hold">
                                          <p:stCondLst>
                                            <p:cond delay="0"/>
                                          </p:stCondLst>
                                        </p:cTn>
                                        <p:tgtEl>
                                          <p:spTgt spid="113"/>
                                        </p:tgtEl>
                                        <p:attrNameLst>
                                          <p:attrName>style.visibility</p:attrName>
                                        </p:attrNameLst>
                                      </p:cBhvr>
                                      <p:to>
                                        <p:strVal val="visible"/>
                                      </p:to>
                                    </p:set>
                                    <p:animEffect transition="in" filter="wipe(down)">
                                      <p:cBhvr>
                                        <p:cTn id="53" dur="500"/>
                                        <p:tgtEl>
                                          <p:spTgt spid="113"/>
                                        </p:tgtEl>
                                      </p:cBhvr>
                                    </p:animEffect>
                                  </p:childTnLst>
                                </p:cTn>
                              </p:par>
                            </p:childTnLst>
                          </p:cTn>
                        </p:par>
                        <p:par>
                          <p:cTn id="54" fill="hold">
                            <p:stCondLst>
                              <p:cond delay="6300"/>
                            </p:stCondLst>
                            <p:childTnLst>
                              <p:par>
                                <p:cTn id="55" presetID="10" presetClass="entr" presetSubtype="0" fill="hold" nodeType="after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fade">
                                      <p:cBhvr>
                                        <p:cTn id="68" dur="500"/>
                                        <p:tgtEl>
                                          <p:spTgt spid="13"/>
                                        </p:tgtEl>
                                      </p:cBhvr>
                                    </p:animEffec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par>
                          <p:cTn id="73" fill="hold">
                            <p:stCondLst>
                              <p:cond delay="1000"/>
                            </p:stCondLst>
                            <p:childTnLst>
                              <p:par>
                                <p:cTn id="74" presetID="10" presetClass="entr" presetSubtype="0" fill="hold" grpId="0" nodeType="after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fade">
                                      <p:cBhvr>
                                        <p:cTn id="76" dur="500"/>
                                        <p:tgtEl>
                                          <p:spTgt spid="26"/>
                                        </p:tgtEl>
                                      </p:cBhvr>
                                    </p:animEffect>
                                  </p:childTnLst>
                                </p:cTn>
                              </p:par>
                            </p:childTnLst>
                          </p:cTn>
                        </p:par>
                        <p:par>
                          <p:cTn id="77" fill="hold">
                            <p:stCondLst>
                              <p:cond delay="1500"/>
                            </p:stCondLst>
                            <p:childTnLst>
                              <p:par>
                                <p:cTn id="78" presetID="10" presetClass="entr" presetSubtype="0" fill="hold" grpId="0" nodeType="afterEffect">
                                  <p:stCondLst>
                                    <p:cond delay="0"/>
                                  </p:stCondLst>
                                  <p:childTnLst>
                                    <p:set>
                                      <p:cBhvr>
                                        <p:cTn id="79" dur="1" fill="hold">
                                          <p:stCondLst>
                                            <p:cond delay="0"/>
                                          </p:stCondLst>
                                        </p:cTn>
                                        <p:tgtEl>
                                          <p:spTgt spid="27"/>
                                        </p:tgtEl>
                                        <p:attrNameLst>
                                          <p:attrName>style.visibility</p:attrName>
                                        </p:attrNameLst>
                                      </p:cBhvr>
                                      <p:to>
                                        <p:strVal val="visible"/>
                                      </p:to>
                                    </p:set>
                                    <p:animEffect transition="in" filter="fade">
                                      <p:cBhvr>
                                        <p:cTn id="8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 grpId="0" animBg="1"/>
      <p:bldP spid="22" grpId="0"/>
      <p:bldP spid="37" grpId="0" animBg="1"/>
      <p:bldP spid="13" grpId="0"/>
      <p:bldP spid="23" grpId="0"/>
      <p:bldP spid="26" grpId="0"/>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9241003" y="2891904"/>
            <a:ext cx="2926080" cy="673653"/>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0" bIns="46637" numCol="1" rtlCol="0" anchor="ctr" anchorCtr="0" compatLnSpc="1">
            <a:prstTxWarp prst="textNoShape">
              <a:avLst/>
            </a:prstTxWarp>
          </a:bodyPr>
          <a:lstStyle/>
          <a:p>
            <a:pPr defTabSz="932472" fontAlgn="base">
              <a:lnSpc>
                <a:spcPct val="90000"/>
              </a:lnSpc>
              <a:spcBef>
                <a:spcPct val="0"/>
              </a:spcBef>
              <a:spcAft>
                <a:spcPct val="0"/>
              </a:spcAft>
            </a:pPr>
            <a:r>
              <a:rPr lang="en-US" sz="1400" kern="0" dirty="0">
                <a:gradFill>
                  <a:gsLst>
                    <a:gs pos="1250">
                      <a:srgbClr val="505050"/>
                    </a:gs>
                    <a:gs pos="100000">
                      <a:srgbClr val="505050"/>
                    </a:gs>
                  </a:gsLst>
                  <a:lin ang="5400000" scaled="0"/>
                </a:gradFill>
                <a:cs typeface="Segoe UI" pitchFamily="34" charset="0"/>
              </a:rPr>
              <a:t>Pay for performance </a:t>
            </a:r>
          </a:p>
        </p:txBody>
      </p:sp>
      <p:sp>
        <p:nvSpPr>
          <p:cNvPr id="117" name="Rectangle 116"/>
          <p:cNvSpPr/>
          <p:nvPr/>
        </p:nvSpPr>
        <p:spPr bwMode="auto">
          <a:xfrm>
            <a:off x="9241003" y="3635655"/>
            <a:ext cx="2926080" cy="673653"/>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0" bIns="46637" numCol="1" rtlCol="0" anchor="ctr" anchorCtr="0" compatLnSpc="1">
            <a:prstTxWarp prst="textNoShape">
              <a:avLst/>
            </a:prstTxWarp>
          </a:bodyPr>
          <a:lstStyle/>
          <a:p>
            <a:pPr defTabSz="932472" fontAlgn="base">
              <a:lnSpc>
                <a:spcPct val="90000"/>
              </a:lnSpc>
              <a:spcBef>
                <a:spcPct val="0"/>
              </a:spcBef>
              <a:spcAft>
                <a:spcPct val="0"/>
              </a:spcAft>
            </a:pPr>
            <a:r>
              <a:rPr lang="en-US" sz="1400" kern="0" dirty="0">
                <a:gradFill>
                  <a:gsLst>
                    <a:gs pos="1250">
                      <a:srgbClr val="505050"/>
                    </a:gs>
                    <a:gs pos="100000">
                      <a:srgbClr val="505050"/>
                    </a:gs>
                  </a:gsLst>
                  <a:lin ang="5400000" scaled="0"/>
                </a:gradFill>
                <a:cs typeface="Segoe UI" pitchFamily="34" charset="0"/>
              </a:rPr>
              <a:t>Operational efficiency</a:t>
            </a:r>
          </a:p>
        </p:txBody>
      </p:sp>
      <p:sp>
        <p:nvSpPr>
          <p:cNvPr id="118" name="Rectangle 117"/>
          <p:cNvSpPr/>
          <p:nvPr/>
        </p:nvSpPr>
        <p:spPr bwMode="auto">
          <a:xfrm>
            <a:off x="9241003" y="4379407"/>
            <a:ext cx="2926080" cy="673653"/>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0" bIns="46637" numCol="1" rtlCol="0" anchor="ctr" anchorCtr="0" compatLnSpc="1">
            <a:prstTxWarp prst="textNoShape">
              <a:avLst/>
            </a:prstTxWarp>
          </a:bodyPr>
          <a:lstStyle/>
          <a:p>
            <a:pPr defTabSz="932472" fontAlgn="base">
              <a:lnSpc>
                <a:spcPct val="90000"/>
              </a:lnSpc>
              <a:spcBef>
                <a:spcPct val="0"/>
              </a:spcBef>
              <a:spcAft>
                <a:spcPct val="0"/>
              </a:spcAft>
            </a:pPr>
            <a:r>
              <a:rPr lang="en-US" sz="1400" kern="0" dirty="0">
                <a:gradFill>
                  <a:gsLst>
                    <a:gs pos="1250">
                      <a:srgbClr val="505050"/>
                    </a:gs>
                    <a:gs pos="100000">
                      <a:srgbClr val="505050"/>
                    </a:gs>
                  </a:gsLst>
                  <a:lin ang="5400000" scaled="0"/>
                </a:gradFill>
                <a:cs typeface="Segoe UI" pitchFamily="34" charset="0"/>
              </a:rPr>
              <a:t>Smart buildings</a:t>
            </a:r>
          </a:p>
        </p:txBody>
      </p:sp>
      <p:sp>
        <p:nvSpPr>
          <p:cNvPr id="119" name="Rectangle 118"/>
          <p:cNvSpPr/>
          <p:nvPr/>
        </p:nvSpPr>
        <p:spPr bwMode="auto">
          <a:xfrm>
            <a:off x="9241003" y="5123158"/>
            <a:ext cx="2926080" cy="673653"/>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0" bIns="46637" numCol="1" rtlCol="0" anchor="ctr" anchorCtr="0" compatLnSpc="1">
            <a:prstTxWarp prst="textNoShape">
              <a:avLst/>
            </a:prstTxWarp>
          </a:bodyPr>
          <a:lstStyle/>
          <a:p>
            <a:pPr defTabSz="932472" fontAlgn="base">
              <a:lnSpc>
                <a:spcPct val="90000"/>
              </a:lnSpc>
              <a:spcBef>
                <a:spcPct val="0"/>
              </a:spcBef>
              <a:spcAft>
                <a:spcPct val="0"/>
              </a:spcAft>
            </a:pPr>
            <a:r>
              <a:rPr lang="en-US" sz="1400" kern="0" dirty="0">
                <a:gradFill>
                  <a:gsLst>
                    <a:gs pos="1250">
                      <a:srgbClr val="505050"/>
                    </a:gs>
                    <a:gs pos="100000">
                      <a:srgbClr val="505050"/>
                    </a:gs>
                  </a:gsLst>
                  <a:lin ang="5400000" scaled="0"/>
                </a:gradFill>
                <a:cs typeface="Segoe UI" pitchFamily="34" charset="0"/>
              </a:rPr>
              <a:t>Predictive maintenance</a:t>
            </a:r>
          </a:p>
        </p:txBody>
      </p:sp>
      <p:sp>
        <p:nvSpPr>
          <p:cNvPr id="120" name="Rectangle 119"/>
          <p:cNvSpPr/>
          <p:nvPr/>
        </p:nvSpPr>
        <p:spPr bwMode="auto">
          <a:xfrm>
            <a:off x="9241003" y="5866908"/>
            <a:ext cx="2947280" cy="673653"/>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0" bIns="46637" numCol="1" rtlCol="0" anchor="ctr" anchorCtr="0" compatLnSpc="1">
            <a:prstTxWarp prst="textNoShape">
              <a:avLst/>
            </a:prstTxWarp>
          </a:bodyPr>
          <a:lstStyle/>
          <a:p>
            <a:pPr defTabSz="932472" fontAlgn="base">
              <a:lnSpc>
                <a:spcPct val="90000"/>
              </a:lnSpc>
              <a:spcBef>
                <a:spcPct val="0"/>
              </a:spcBef>
              <a:spcAft>
                <a:spcPct val="0"/>
              </a:spcAft>
            </a:pPr>
            <a:r>
              <a:rPr lang="en-US" sz="1400" kern="0" dirty="0">
                <a:gradFill>
                  <a:gsLst>
                    <a:gs pos="1250">
                      <a:srgbClr val="505050"/>
                    </a:gs>
                    <a:gs pos="100000">
                      <a:srgbClr val="505050"/>
                    </a:gs>
                  </a:gsLst>
                  <a:lin ang="5400000" scaled="0"/>
                </a:gradFill>
                <a:cs typeface="Segoe UI" pitchFamily="34" charset="0"/>
              </a:rPr>
              <a:t>Supply chain </a:t>
            </a:r>
            <a:br>
              <a:rPr lang="en-US" sz="1400" kern="0" dirty="0">
                <a:gradFill>
                  <a:gsLst>
                    <a:gs pos="1250">
                      <a:srgbClr val="505050"/>
                    </a:gs>
                    <a:gs pos="100000">
                      <a:srgbClr val="505050"/>
                    </a:gs>
                  </a:gsLst>
                  <a:lin ang="5400000" scaled="0"/>
                </a:gradFill>
                <a:cs typeface="Segoe UI" pitchFamily="34" charset="0"/>
              </a:rPr>
            </a:br>
            <a:r>
              <a:rPr lang="en-US" sz="1400" kern="0" dirty="0">
                <a:gradFill>
                  <a:gsLst>
                    <a:gs pos="1250">
                      <a:srgbClr val="505050"/>
                    </a:gs>
                    <a:gs pos="100000">
                      <a:srgbClr val="505050"/>
                    </a:gs>
                  </a:gsLst>
                  <a:lin ang="5400000" scaled="0"/>
                </a:gradFill>
                <a:cs typeface="Segoe UI" pitchFamily="34" charset="0"/>
              </a:rPr>
              <a:t>management</a:t>
            </a:r>
          </a:p>
        </p:txBody>
      </p:sp>
      <p:sp>
        <p:nvSpPr>
          <p:cNvPr id="122" name="Rectangle 121"/>
          <p:cNvSpPr/>
          <p:nvPr/>
        </p:nvSpPr>
        <p:spPr bwMode="auto">
          <a:xfrm>
            <a:off x="6254291" y="2891905"/>
            <a:ext cx="2926080" cy="673653"/>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0" bIns="46637" numCol="1" rtlCol="0" anchor="ctr" anchorCtr="0" compatLnSpc="1">
            <a:prstTxWarp prst="textNoShape">
              <a:avLst/>
            </a:prstTxWarp>
          </a:bodyPr>
          <a:lstStyle/>
          <a:p>
            <a:pPr defTabSz="932472" fontAlgn="base">
              <a:lnSpc>
                <a:spcPct val="90000"/>
              </a:lnSpc>
              <a:spcBef>
                <a:spcPct val="0"/>
              </a:spcBef>
              <a:spcAft>
                <a:spcPct val="0"/>
              </a:spcAft>
            </a:pPr>
            <a:r>
              <a:rPr lang="en-US" sz="1400" kern="0" dirty="0">
                <a:gradFill>
                  <a:gsLst>
                    <a:gs pos="1250">
                      <a:srgbClr val="505050"/>
                    </a:gs>
                    <a:gs pos="100000">
                      <a:srgbClr val="505050"/>
                    </a:gs>
                  </a:gsLst>
                  <a:lin ang="5400000" scaled="0"/>
                </a:gradFill>
                <a:cs typeface="Segoe UI" pitchFamily="34" charset="0"/>
              </a:rPr>
              <a:t>Lifetime customer value </a:t>
            </a:r>
          </a:p>
        </p:txBody>
      </p:sp>
      <p:sp>
        <p:nvSpPr>
          <p:cNvPr id="123" name="Rectangle 122"/>
          <p:cNvSpPr/>
          <p:nvPr/>
        </p:nvSpPr>
        <p:spPr bwMode="auto">
          <a:xfrm>
            <a:off x="6254291" y="3635657"/>
            <a:ext cx="2926080" cy="673653"/>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0" bIns="46637" numCol="1" rtlCol="0" anchor="ctr" anchorCtr="0" compatLnSpc="1">
            <a:prstTxWarp prst="textNoShape">
              <a:avLst/>
            </a:prstTxWarp>
          </a:bodyPr>
          <a:lstStyle/>
          <a:p>
            <a:pPr defTabSz="932472" fontAlgn="base">
              <a:lnSpc>
                <a:spcPct val="90000"/>
              </a:lnSpc>
              <a:spcBef>
                <a:spcPct val="0"/>
              </a:spcBef>
              <a:spcAft>
                <a:spcPct val="0"/>
              </a:spcAft>
            </a:pPr>
            <a:r>
              <a:rPr lang="en-US" sz="1400" kern="0" dirty="0">
                <a:gradFill>
                  <a:gsLst>
                    <a:gs pos="1250">
                      <a:srgbClr val="505050"/>
                    </a:gs>
                    <a:gs pos="100000">
                      <a:srgbClr val="505050"/>
                    </a:gs>
                  </a:gsLst>
                  <a:lin ang="5400000" scaled="0"/>
                </a:gradFill>
                <a:cs typeface="Segoe UI" pitchFamily="34" charset="0"/>
              </a:rPr>
              <a:t>Personalized offers</a:t>
            </a:r>
          </a:p>
        </p:txBody>
      </p:sp>
      <p:sp>
        <p:nvSpPr>
          <p:cNvPr id="124" name="Rectangle 123"/>
          <p:cNvSpPr/>
          <p:nvPr/>
        </p:nvSpPr>
        <p:spPr bwMode="auto">
          <a:xfrm>
            <a:off x="6254291" y="4379408"/>
            <a:ext cx="2926080" cy="673653"/>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0" bIns="46637" numCol="1" rtlCol="0" anchor="ctr" anchorCtr="0" compatLnSpc="1">
            <a:prstTxWarp prst="textNoShape">
              <a:avLst/>
            </a:prstTxWarp>
          </a:bodyPr>
          <a:lstStyle/>
          <a:p>
            <a:pPr defTabSz="932472" fontAlgn="base">
              <a:lnSpc>
                <a:spcPct val="90000"/>
              </a:lnSpc>
              <a:spcBef>
                <a:spcPct val="0"/>
              </a:spcBef>
              <a:spcAft>
                <a:spcPct val="0"/>
              </a:spcAft>
            </a:pPr>
            <a:r>
              <a:rPr lang="en-US" sz="1400" kern="0" dirty="0">
                <a:gradFill>
                  <a:gsLst>
                    <a:gs pos="1250">
                      <a:srgbClr val="505050"/>
                    </a:gs>
                    <a:gs pos="100000">
                      <a:srgbClr val="505050"/>
                    </a:gs>
                  </a:gsLst>
                  <a:lin ang="5400000" scaled="0"/>
                </a:gradFill>
                <a:cs typeface="Segoe UI" pitchFamily="34" charset="0"/>
              </a:rPr>
              <a:t>Product recommendation</a:t>
            </a:r>
          </a:p>
        </p:txBody>
      </p:sp>
      <p:sp>
        <p:nvSpPr>
          <p:cNvPr id="128" name="Rectangle 127"/>
          <p:cNvSpPr/>
          <p:nvPr/>
        </p:nvSpPr>
        <p:spPr bwMode="auto">
          <a:xfrm>
            <a:off x="3267579" y="2891904"/>
            <a:ext cx="2926080" cy="673653"/>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0" bIns="46637" numCol="1" rtlCol="0" anchor="ctr" anchorCtr="0" compatLnSpc="1">
            <a:prstTxWarp prst="textNoShape">
              <a:avLst/>
            </a:prstTxWarp>
          </a:bodyPr>
          <a:lstStyle/>
          <a:p>
            <a:pPr defTabSz="932472" fontAlgn="base">
              <a:lnSpc>
                <a:spcPct val="90000"/>
              </a:lnSpc>
              <a:spcBef>
                <a:spcPct val="0"/>
              </a:spcBef>
              <a:spcAft>
                <a:spcPct val="0"/>
              </a:spcAft>
            </a:pPr>
            <a:r>
              <a:rPr lang="en-US" sz="1400" kern="0" dirty="0">
                <a:gradFill>
                  <a:gsLst>
                    <a:gs pos="1250">
                      <a:srgbClr val="505050"/>
                    </a:gs>
                    <a:gs pos="100000">
                      <a:srgbClr val="505050"/>
                    </a:gs>
                  </a:gsLst>
                  <a:lin ang="5400000" scaled="0"/>
                </a:gradFill>
                <a:cs typeface="Segoe UI" pitchFamily="34" charset="0"/>
              </a:rPr>
              <a:t>Fraud detection</a:t>
            </a:r>
          </a:p>
        </p:txBody>
      </p:sp>
      <p:sp>
        <p:nvSpPr>
          <p:cNvPr id="129" name="Rectangle 128"/>
          <p:cNvSpPr/>
          <p:nvPr/>
        </p:nvSpPr>
        <p:spPr bwMode="auto">
          <a:xfrm>
            <a:off x="3267579" y="3635655"/>
            <a:ext cx="2926080" cy="673653"/>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0" bIns="46637" numCol="1" rtlCol="0" anchor="ctr" anchorCtr="0" compatLnSpc="1">
            <a:prstTxWarp prst="textNoShape">
              <a:avLst/>
            </a:prstTxWarp>
          </a:bodyPr>
          <a:lstStyle/>
          <a:p>
            <a:pPr defTabSz="932472" fontAlgn="base">
              <a:lnSpc>
                <a:spcPct val="90000"/>
              </a:lnSpc>
              <a:spcBef>
                <a:spcPct val="0"/>
              </a:spcBef>
              <a:spcAft>
                <a:spcPct val="0"/>
              </a:spcAft>
            </a:pPr>
            <a:r>
              <a:rPr lang="en-US" sz="1400" kern="0" dirty="0">
                <a:gradFill>
                  <a:gsLst>
                    <a:gs pos="1250">
                      <a:srgbClr val="505050"/>
                    </a:gs>
                    <a:gs pos="100000">
                      <a:srgbClr val="505050"/>
                    </a:gs>
                  </a:gsLst>
                  <a:lin ang="5400000" scaled="0"/>
                </a:gradFill>
                <a:cs typeface="Segoe UI" pitchFamily="34" charset="0"/>
              </a:rPr>
              <a:t>Credit risk management</a:t>
            </a:r>
          </a:p>
        </p:txBody>
      </p:sp>
      <p:sp>
        <p:nvSpPr>
          <p:cNvPr id="151" name="Rectangle 150"/>
          <p:cNvSpPr/>
          <p:nvPr/>
        </p:nvSpPr>
        <p:spPr bwMode="auto">
          <a:xfrm>
            <a:off x="280867" y="2891904"/>
            <a:ext cx="2926080" cy="673653"/>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0" bIns="46637" numCol="1" rtlCol="0" anchor="ctr" anchorCtr="0" compatLnSpc="1">
            <a:prstTxWarp prst="textNoShape">
              <a:avLst/>
            </a:prstTxWarp>
          </a:bodyPr>
          <a:lstStyle/>
          <a:p>
            <a:pPr defTabSz="932472" fontAlgn="base">
              <a:lnSpc>
                <a:spcPct val="90000"/>
              </a:lnSpc>
              <a:spcBef>
                <a:spcPct val="0"/>
              </a:spcBef>
              <a:spcAft>
                <a:spcPct val="0"/>
              </a:spcAft>
            </a:pPr>
            <a:r>
              <a:rPr lang="en-US" sz="1400" kern="0" dirty="0">
                <a:gradFill>
                  <a:gsLst>
                    <a:gs pos="1250">
                      <a:srgbClr val="505050"/>
                    </a:gs>
                    <a:gs pos="100000">
                      <a:srgbClr val="505050"/>
                    </a:gs>
                  </a:gsLst>
                  <a:lin ang="5400000" scaled="0"/>
                </a:gradFill>
                <a:cs typeface="Segoe UI" pitchFamily="34" charset="0"/>
              </a:rPr>
              <a:t>Customer acquisition </a:t>
            </a:r>
          </a:p>
        </p:txBody>
      </p:sp>
      <p:sp>
        <p:nvSpPr>
          <p:cNvPr id="154" name="Rectangle 153"/>
          <p:cNvSpPr/>
          <p:nvPr/>
        </p:nvSpPr>
        <p:spPr bwMode="auto">
          <a:xfrm>
            <a:off x="280867" y="3635655"/>
            <a:ext cx="2926080" cy="673653"/>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0" bIns="46637" numCol="1" rtlCol="0" anchor="ctr" anchorCtr="0" compatLnSpc="1">
            <a:prstTxWarp prst="textNoShape">
              <a:avLst/>
            </a:prstTxWarp>
          </a:bodyPr>
          <a:lstStyle/>
          <a:p>
            <a:pPr defTabSz="932472" fontAlgn="base">
              <a:lnSpc>
                <a:spcPct val="90000"/>
              </a:lnSpc>
              <a:spcBef>
                <a:spcPct val="0"/>
              </a:spcBef>
              <a:spcAft>
                <a:spcPct val="0"/>
              </a:spcAft>
            </a:pPr>
            <a:r>
              <a:rPr lang="en-US" sz="1400" kern="0" dirty="0">
                <a:gradFill>
                  <a:gsLst>
                    <a:gs pos="1250">
                      <a:srgbClr val="505050"/>
                    </a:gs>
                    <a:gs pos="100000">
                      <a:srgbClr val="505050"/>
                    </a:gs>
                  </a:gsLst>
                  <a:lin ang="5400000" scaled="0"/>
                </a:gradFill>
                <a:cs typeface="Segoe UI" pitchFamily="34" charset="0"/>
              </a:rPr>
              <a:t>Cross-sell and upsell </a:t>
            </a:r>
          </a:p>
        </p:txBody>
      </p:sp>
      <p:sp>
        <p:nvSpPr>
          <p:cNvPr id="155" name="Rectangle 154"/>
          <p:cNvSpPr/>
          <p:nvPr/>
        </p:nvSpPr>
        <p:spPr bwMode="auto">
          <a:xfrm>
            <a:off x="280867" y="4379407"/>
            <a:ext cx="2926080" cy="673653"/>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0" bIns="46637" numCol="1" rtlCol="0" anchor="ctr" anchorCtr="0" compatLnSpc="1">
            <a:prstTxWarp prst="textNoShape">
              <a:avLst/>
            </a:prstTxWarp>
          </a:bodyPr>
          <a:lstStyle/>
          <a:p>
            <a:pPr defTabSz="932472" fontAlgn="base">
              <a:lnSpc>
                <a:spcPct val="90000"/>
              </a:lnSpc>
              <a:spcBef>
                <a:spcPct val="0"/>
              </a:spcBef>
              <a:spcAft>
                <a:spcPct val="0"/>
              </a:spcAft>
            </a:pPr>
            <a:r>
              <a:rPr lang="en-US" sz="1400" kern="0" dirty="0">
                <a:gradFill>
                  <a:gsLst>
                    <a:gs pos="1250">
                      <a:srgbClr val="505050"/>
                    </a:gs>
                    <a:gs pos="100000">
                      <a:srgbClr val="505050"/>
                    </a:gs>
                  </a:gsLst>
                  <a:lin ang="5400000" scaled="0"/>
                </a:gradFill>
                <a:cs typeface="Segoe UI" pitchFamily="34" charset="0"/>
              </a:rPr>
              <a:t>Loyalty programs </a:t>
            </a:r>
          </a:p>
        </p:txBody>
      </p:sp>
      <p:sp>
        <p:nvSpPr>
          <p:cNvPr id="156" name="Rectangle 155"/>
          <p:cNvSpPr/>
          <p:nvPr/>
        </p:nvSpPr>
        <p:spPr bwMode="auto">
          <a:xfrm>
            <a:off x="280867" y="5123158"/>
            <a:ext cx="2926080" cy="673653"/>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0" bIns="46637" numCol="1" rtlCol="0" anchor="ctr" anchorCtr="0" compatLnSpc="1">
            <a:prstTxWarp prst="textNoShape">
              <a:avLst/>
            </a:prstTxWarp>
          </a:bodyPr>
          <a:lstStyle/>
          <a:p>
            <a:pPr defTabSz="932472" fontAlgn="base">
              <a:lnSpc>
                <a:spcPct val="90000"/>
              </a:lnSpc>
              <a:spcBef>
                <a:spcPct val="0"/>
              </a:spcBef>
              <a:spcAft>
                <a:spcPct val="0"/>
              </a:spcAft>
            </a:pPr>
            <a:r>
              <a:rPr lang="en-US" sz="1400" kern="0" dirty="0">
                <a:gradFill>
                  <a:gsLst>
                    <a:gs pos="1250">
                      <a:srgbClr val="505050"/>
                    </a:gs>
                    <a:gs pos="100000">
                      <a:srgbClr val="505050"/>
                    </a:gs>
                  </a:gsLst>
                  <a:lin ang="5400000" scaled="0"/>
                </a:gradFill>
                <a:cs typeface="Segoe UI" pitchFamily="34" charset="0"/>
              </a:rPr>
              <a:t>Marketing mix optimization</a:t>
            </a:r>
          </a:p>
        </p:txBody>
      </p:sp>
      <p:sp>
        <p:nvSpPr>
          <p:cNvPr id="2" name="Title 1"/>
          <p:cNvSpPr>
            <a:spLocks noGrp="1"/>
          </p:cNvSpPr>
          <p:nvPr>
            <p:ph type="title"/>
          </p:nvPr>
        </p:nvSpPr>
        <p:spPr/>
        <p:txBody>
          <a:bodyPr/>
          <a:lstStyle/>
          <a:p>
            <a:r>
              <a:rPr lang="en-US"/>
              <a:t>Cortana Analytics scenarios</a:t>
            </a:r>
            <a:endParaRPr lang="en-US" dirty="0"/>
          </a:p>
        </p:txBody>
      </p:sp>
      <p:grpSp>
        <p:nvGrpSpPr>
          <p:cNvPr id="55" name="Group 54"/>
          <p:cNvGrpSpPr/>
          <p:nvPr/>
        </p:nvGrpSpPr>
        <p:grpSpPr>
          <a:xfrm>
            <a:off x="3443130" y="3092719"/>
            <a:ext cx="400910" cy="272022"/>
            <a:chOff x="1819275" y="3757613"/>
            <a:chExt cx="982663" cy="666750"/>
          </a:xfrm>
          <a:solidFill>
            <a:schemeClr val="accent1"/>
          </a:solidFill>
        </p:grpSpPr>
        <p:sp>
          <p:nvSpPr>
            <p:cNvPr id="56" name="Freeform 24"/>
            <p:cNvSpPr>
              <a:spLocks noEditPoints="1"/>
            </p:cNvSpPr>
            <p:nvPr/>
          </p:nvSpPr>
          <p:spPr bwMode="auto">
            <a:xfrm>
              <a:off x="1819275" y="3757613"/>
              <a:ext cx="982663" cy="666750"/>
            </a:xfrm>
            <a:custGeom>
              <a:avLst/>
              <a:gdLst>
                <a:gd name="T0" fmla="*/ 231 w 262"/>
                <a:gd name="T1" fmla="*/ 51 h 178"/>
                <a:gd name="T2" fmla="*/ 196 w 262"/>
                <a:gd name="T3" fmla="*/ 35 h 178"/>
                <a:gd name="T4" fmla="*/ 183 w 262"/>
                <a:gd name="T5" fmla="*/ 15 h 178"/>
                <a:gd name="T6" fmla="*/ 163 w 262"/>
                <a:gd name="T7" fmla="*/ 0 h 178"/>
                <a:gd name="T8" fmla="*/ 141 w 262"/>
                <a:gd name="T9" fmla="*/ 29 h 178"/>
                <a:gd name="T10" fmla="*/ 141 w 262"/>
                <a:gd name="T11" fmla="*/ 30 h 178"/>
                <a:gd name="T12" fmla="*/ 121 w 262"/>
                <a:gd name="T13" fmla="*/ 30 h 178"/>
                <a:gd name="T14" fmla="*/ 121 w 262"/>
                <a:gd name="T15" fmla="*/ 29 h 178"/>
                <a:gd name="T16" fmla="*/ 99 w 262"/>
                <a:gd name="T17" fmla="*/ 0 h 178"/>
                <a:gd name="T18" fmla="*/ 79 w 262"/>
                <a:gd name="T19" fmla="*/ 15 h 178"/>
                <a:gd name="T20" fmla="*/ 66 w 262"/>
                <a:gd name="T21" fmla="*/ 35 h 178"/>
                <a:gd name="T22" fmla="*/ 31 w 262"/>
                <a:gd name="T23" fmla="*/ 51 h 178"/>
                <a:gd name="T24" fmla="*/ 0 w 262"/>
                <a:gd name="T25" fmla="*/ 119 h 178"/>
                <a:gd name="T26" fmla="*/ 60 w 262"/>
                <a:gd name="T27" fmla="*/ 178 h 178"/>
                <a:gd name="T28" fmla="*/ 118 w 262"/>
                <a:gd name="T29" fmla="*/ 134 h 178"/>
                <a:gd name="T30" fmla="*/ 144 w 262"/>
                <a:gd name="T31" fmla="*/ 134 h 178"/>
                <a:gd name="T32" fmla="*/ 202 w 262"/>
                <a:gd name="T33" fmla="*/ 178 h 178"/>
                <a:gd name="T34" fmla="*/ 262 w 262"/>
                <a:gd name="T35" fmla="*/ 119 h 178"/>
                <a:gd name="T36" fmla="*/ 231 w 262"/>
                <a:gd name="T37" fmla="*/ 51 h 178"/>
                <a:gd name="T38" fmla="*/ 60 w 262"/>
                <a:gd name="T39" fmla="*/ 160 h 178"/>
                <a:gd name="T40" fmla="*/ 18 w 262"/>
                <a:gd name="T41" fmla="*/ 119 h 178"/>
                <a:gd name="T42" fmla="*/ 60 w 262"/>
                <a:gd name="T43" fmla="*/ 77 h 178"/>
                <a:gd name="T44" fmla="*/ 102 w 262"/>
                <a:gd name="T45" fmla="*/ 119 h 178"/>
                <a:gd name="T46" fmla="*/ 60 w 262"/>
                <a:gd name="T47" fmla="*/ 160 h 178"/>
                <a:gd name="T48" fmla="*/ 202 w 262"/>
                <a:gd name="T49" fmla="*/ 160 h 178"/>
                <a:gd name="T50" fmla="*/ 160 w 262"/>
                <a:gd name="T51" fmla="*/ 119 h 178"/>
                <a:gd name="T52" fmla="*/ 202 w 262"/>
                <a:gd name="T53" fmla="*/ 77 h 178"/>
                <a:gd name="T54" fmla="*/ 244 w 262"/>
                <a:gd name="T55" fmla="*/ 119 h 178"/>
                <a:gd name="T56" fmla="*/ 202 w 262"/>
                <a:gd name="T57" fmla="*/ 16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2" h="178">
                  <a:moveTo>
                    <a:pt x="231" y="51"/>
                  </a:moveTo>
                  <a:cubicBezTo>
                    <a:pt x="220" y="41"/>
                    <a:pt x="209" y="35"/>
                    <a:pt x="196" y="35"/>
                  </a:cubicBezTo>
                  <a:cubicBezTo>
                    <a:pt x="183" y="15"/>
                    <a:pt x="183" y="15"/>
                    <a:pt x="183" y="15"/>
                  </a:cubicBezTo>
                  <a:cubicBezTo>
                    <a:pt x="177" y="8"/>
                    <a:pt x="174" y="0"/>
                    <a:pt x="163" y="0"/>
                  </a:cubicBezTo>
                  <a:cubicBezTo>
                    <a:pt x="140" y="0"/>
                    <a:pt x="141" y="29"/>
                    <a:pt x="141" y="29"/>
                  </a:cubicBezTo>
                  <a:cubicBezTo>
                    <a:pt x="141" y="29"/>
                    <a:pt x="141" y="30"/>
                    <a:pt x="141" y="30"/>
                  </a:cubicBezTo>
                  <a:cubicBezTo>
                    <a:pt x="121" y="30"/>
                    <a:pt x="121" y="30"/>
                    <a:pt x="121" y="30"/>
                  </a:cubicBezTo>
                  <a:cubicBezTo>
                    <a:pt x="121" y="30"/>
                    <a:pt x="121" y="29"/>
                    <a:pt x="121" y="29"/>
                  </a:cubicBezTo>
                  <a:cubicBezTo>
                    <a:pt x="121" y="29"/>
                    <a:pt x="122" y="0"/>
                    <a:pt x="99" y="0"/>
                  </a:cubicBezTo>
                  <a:cubicBezTo>
                    <a:pt x="88" y="0"/>
                    <a:pt x="85" y="8"/>
                    <a:pt x="79" y="15"/>
                  </a:cubicBezTo>
                  <a:cubicBezTo>
                    <a:pt x="66" y="35"/>
                    <a:pt x="66" y="35"/>
                    <a:pt x="66" y="35"/>
                  </a:cubicBezTo>
                  <a:cubicBezTo>
                    <a:pt x="53" y="35"/>
                    <a:pt x="42" y="41"/>
                    <a:pt x="31" y="51"/>
                  </a:cubicBezTo>
                  <a:cubicBezTo>
                    <a:pt x="31" y="51"/>
                    <a:pt x="0" y="84"/>
                    <a:pt x="0" y="119"/>
                  </a:cubicBezTo>
                  <a:cubicBezTo>
                    <a:pt x="0" y="151"/>
                    <a:pt x="27" y="178"/>
                    <a:pt x="60" y="178"/>
                  </a:cubicBezTo>
                  <a:cubicBezTo>
                    <a:pt x="88" y="178"/>
                    <a:pt x="112" y="159"/>
                    <a:pt x="118" y="134"/>
                  </a:cubicBezTo>
                  <a:cubicBezTo>
                    <a:pt x="144" y="134"/>
                    <a:pt x="144" y="134"/>
                    <a:pt x="144" y="134"/>
                  </a:cubicBezTo>
                  <a:cubicBezTo>
                    <a:pt x="150" y="159"/>
                    <a:pt x="174" y="178"/>
                    <a:pt x="202" y="178"/>
                  </a:cubicBezTo>
                  <a:cubicBezTo>
                    <a:pt x="235" y="178"/>
                    <a:pt x="262" y="151"/>
                    <a:pt x="262" y="119"/>
                  </a:cubicBezTo>
                  <a:cubicBezTo>
                    <a:pt x="262" y="84"/>
                    <a:pt x="231" y="51"/>
                    <a:pt x="231" y="51"/>
                  </a:cubicBezTo>
                  <a:close/>
                  <a:moveTo>
                    <a:pt x="60" y="160"/>
                  </a:moveTo>
                  <a:cubicBezTo>
                    <a:pt x="37" y="160"/>
                    <a:pt x="18" y="141"/>
                    <a:pt x="18" y="119"/>
                  </a:cubicBezTo>
                  <a:cubicBezTo>
                    <a:pt x="18" y="96"/>
                    <a:pt x="37" y="77"/>
                    <a:pt x="60" y="77"/>
                  </a:cubicBezTo>
                  <a:cubicBezTo>
                    <a:pt x="83" y="77"/>
                    <a:pt x="102" y="96"/>
                    <a:pt x="102" y="119"/>
                  </a:cubicBezTo>
                  <a:cubicBezTo>
                    <a:pt x="102" y="141"/>
                    <a:pt x="83" y="160"/>
                    <a:pt x="60" y="160"/>
                  </a:cubicBezTo>
                  <a:close/>
                  <a:moveTo>
                    <a:pt x="202" y="160"/>
                  </a:moveTo>
                  <a:cubicBezTo>
                    <a:pt x="179" y="160"/>
                    <a:pt x="160" y="141"/>
                    <a:pt x="160" y="119"/>
                  </a:cubicBezTo>
                  <a:cubicBezTo>
                    <a:pt x="160" y="96"/>
                    <a:pt x="179" y="77"/>
                    <a:pt x="202" y="77"/>
                  </a:cubicBezTo>
                  <a:cubicBezTo>
                    <a:pt x="225" y="77"/>
                    <a:pt x="244" y="96"/>
                    <a:pt x="244" y="119"/>
                  </a:cubicBezTo>
                  <a:cubicBezTo>
                    <a:pt x="244" y="141"/>
                    <a:pt x="225" y="160"/>
                    <a:pt x="202" y="16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sp>
          <p:nvSpPr>
            <p:cNvPr id="57" name="Oval 25"/>
            <p:cNvSpPr>
              <a:spLocks noChangeArrowheads="1"/>
            </p:cNvSpPr>
            <p:nvPr/>
          </p:nvSpPr>
          <p:spPr bwMode="auto">
            <a:xfrm>
              <a:off x="2257425" y="3986213"/>
              <a:ext cx="104775" cy="104775"/>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grpSp>
      <p:grpSp>
        <p:nvGrpSpPr>
          <p:cNvPr id="58" name="Group 15"/>
          <p:cNvGrpSpPr>
            <a:grpSpLocks noChangeAspect="1"/>
          </p:cNvGrpSpPr>
          <p:nvPr/>
        </p:nvGrpSpPr>
        <p:grpSpPr bwMode="auto">
          <a:xfrm>
            <a:off x="6423065" y="4537364"/>
            <a:ext cx="429884" cy="402897"/>
            <a:chOff x="1441" y="-65"/>
            <a:chExt cx="4795" cy="4494"/>
          </a:xfrm>
          <a:solidFill>
            <a:schemeClr val="accent1"/>
          </a:solidFill>
        </p:grpSpPr>
        <p:sp>
          <p:nvSpPr>
            <p:cNvPr id="59" name="Freeform 16"/>
            <p:cNvSpPr>
              <a:spLocks/>
            </p:cNvSpPr>
            <p:nvPr/>
          </p:nvSpPr>
          <p:spPr bwMode="auto">
            <a:xfrm>
              <a:off x="1599" y="37"/>
              <a:ext cx="2204" cy="1018"/>
            </a:xfrm>
            <a:custGeom>
              <a:avLst/>
              <a:gdLst>
                <a:gd name="T0" fmla="*/ 906 w 933"/>
                <a:gd name="T1" fmla="*/ 137 h 431"/>
                <a:gd name="T2" fmla="*/ 899 w 933"/>
                <a:gd name="T3" fmla="*/ 192 h 431"/>
                <a:gd name="T4" fmla="*/ 287 w 933"/>
                <a:gd name="T5" fmla="*/ 419 h 431"/>
                <a:gd name="T6" fmla="*/ 188 w 933"/>
                <a:gd name="T7" fmla="*/ 398 h 431"/>
                <a:gd name="T8" fmla="*/ 23 w 933"/>
                <a:gd name="T9" fmla="*/ 237 h 431"/>
                <a:gd name="T10" fmla="*/ 38 w 933"/>
                <a:gd name="T11" fmla="*/ 179 h 431"/>
                <a:gd name="T12" fmla="*/ 638 w 933"/>
                <a:gd name="T13" fmla="*/ 9 h 431"/>
                <a:gd name="T14" fmla="*/ 745 w 933"/>
                <a:gd name="T15" fmla="*/ 27 h 431"/>
                <a:gd name="T16" fmla="*/ 906 w 933"/>
                <a:gd name="T17" fmla="*/ 137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431">
                  <a:moveTo>
                    <a:pt x="906" y="137"/>
                  </a:moveTo>
                  <a:cubicBezTo>
                    <a:pt x="933" y="156"/>
                    <a:pt x="930" y="180"/>
                    <a:pt x="899" y="192"/>
                  </a:cubicBezTo>
                  <a:cubicBezTo>
                    <a:pt x="287" y="419"/>
                    <a:pt x="287" y="419"/>
                    <a:pt x="287" y="419"/>
                  </a:cubicBezTo>
                  <a:cubicBezTo>
                    <a:pt x="256" y="431"/>
                    <a:pt x="212" y="422"/>
                    <a:pt x="188" y="398"/>
                  </a:cubicBezTo>
                  <a:cubicBezTo>
                    <a:pt x="23" y="237"/>
                    <a:pt x="23" y="237"/>
                    <a:pt x="23" y="237"/>
                  </a:cubicBezTo>
                  <a:cubicBezTo>
                    <a:pt x="0" y="214"/>
                    <a:pt x="6" y="188"/>
                    <a:pt x="38" y="179"/>
                  </a:cubicBezTo>
                  <a:cubicBezTo>
                    <a:pt x="638" y="9"/>
                    <a:pt x="638" y="9"/>
                    <a:pt x="638" y="9"/>
                  </a:cubicBezTo>
                  <a:cubicBezTo>
                    <a:pt x="669" y="0"/>
                    <a:pt x="718" y="8"/>
                    <a:pt x="745" y="27"/>
                  </a:cubicBezTo>
                  <a:lnTo>
                    <a:pt x="906" y="137"/>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sp>
          <p:nvSpPr>
            <p:cNvPr id="60" name="Freeform 17"/>
            <p:cNvSpPr>
              <a:spLocks/>
            </p:cNvSpPr>
            <p:nvPr/>
          </p:nvSpPr>
          <p:spPr bwMode="auto">
            <a:xfrm>
              <a:off x="3973" y="-65"/>
              <a:ext cx="2171" cy="1120"/>
            </a:xfrm>
            <a:custGeom>
              <a:avLst/>
              <a:gdLst>
                <a:gd name="T0" fmla="*/ 743 w 919"/>
                <a:gd name="T1" fmla="*/ 437 h 474"/>
                <a:gd name="T2" fmla="*/ 649 w 919"/>
                <a:gd name="T3" fmla="*/ 462 h 474"/>
                <a:gd name="T4" fmla="*/ 39 w 919"/>
                <a:gd name="T5" fmla="*/ 235 h 474"/>
                <a:gd name="T6" fmla="*/ 21 w 919"/>
                <a:gd name="T7" fmla="*/ 168 h 474"/>
                <a:gd name="T8" fmla="*/ 128 w 919"/>
                <a:gd name="T9" fmla="*/ 39 h 474"/>
                <a:gd name="T10" fmla="*/ 224 w 919"/>
                <a:gd name="T11" fmla="*/ 9 h 474"/>
                <a:gd name="T12" fmla="*/ 878 w 919"/>
                <a:gd name="T13" fmla="*/ 183 h 474"/>
                <a:gd name="T14" fmla="*/ 898 w 919"/>
                <a:gd name="T15" fmla="*/ 245 h 474"/>
                <a:gd name="T16" fmla="*/ 743 w 919"/>
                <a:gd name="T17" fmla="*/ 43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9" h="474">
                  <a:moveTo>
                    <a:pt x="743" y="437"/>
                  </a:moveTo>
                  <a:cubicBezTo>
                    <a:pt x="722" y="462"/>
                    <a:pt x="680" y="474"/>
                    <a:pt x="649" y="462"/>
                  </a:cubicBezTo>
                  <a:cubicBezTo>
                    <a:pt x="39" y="235"/>
                    <a:pt x="39" y="235"/>
                    <a:pt x="39" y="235"/>
                  </a:cubicBezTo>
                  <a:cubicBezTo>
                    <a:pt x="8" y="223"/>
                    <a:pt x="0" y="193"/>
                    <a:pt x="21" y="168"/>
                  </a:cubicBezTo>
                  <a:cubicBezTo>
                    <a:pt x="128" y="39"/>
                    <a:pt x="128" y="39"/>
                    <a:pt x="128" y="39"/>
                  </a:cubicBezTo>
                  <a:cubicBezTo>
                    <a:pt x="149" y="14"/>
                    <a:pt x="193" y="0"/>
                    <a:pt x="224" y="9"/>
                  </a:cubicBezTo>
                  <a:cubicBezTo>
                    <a:pt x="878" y="183"/>
                    <a:pt x="878" y="183"/>
                    <a:pt x="878" y="183"/>
                  </a:cubicBezTo>
                  <a:cubicBezTo>
                    <a:pt x="910" y="192"/>
                    <a:pt x="919" y="220"/>
                    <a:pt x="898" y="245"/>
                  </a:cubicBezTo>
                  <a:lnTo>
                    <a:pt x="743" y="437"/>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sp>
          <p:nvSpPr>
            <p:cNvPr id="61" name="Freeform 18"/>
            <p:cNvSpPr>
              <a:spLocks/>
            </p:cNvSpPr>
            <p:nvPr/>
          </p:nvSpPr>
          <p:spPr bwMode="auto">
            <a:xfrm>
              <a:off x="3983" y="1142"/>
              <a:ext cx="2253" cy="1385"/>
            </a:xfrm>
            <a:custGeom>
              <a:avLst/>
              <a:gdLst>
                <a:gd name="T0" fmla="*/ 291 w 954"/>
                <a:gd name="T1" fmla="*/ 562 h 586"/>
                <a:gd name="T2" fmla="*/ 393 w 954"/>
                <a:gd name="T3" fmla="*/ 571 h 586"/>
                <a:gd name="T4" fmla="*/ 919 w 954"/>
                <a:gd name="T5" fmla="*/ 304 h 586"/>
                <a:gd name="T6" fmla="*/ 931 w 954"/>
                <a:gd name="T7" fmla="*/ 233 h 586"/>
                <a:gd name="T8" fmla="*/ 743 w 954"/>
                <a:gd name="T9" fmla="*/ 32 h 586"/>
                <a:gd name="T10" fmla="*/ 647 w 954"/>
                <a:gd name="T11" fmla="*/ 13 h 586"/>
                <a:gd name="T12" fmla="*/ 33 w 954"/>
                <a:gd name="T13" fmla="*/ 296 h 586"/>
                <a:gd name="T14" fmla="*/ 26 w 954"/>
                <a:gd name="T15" fmla="*/ 357 h 586"/>
                <a:gd name="T16" fmla="*/ 291 w 954"/>
                <a:gd name="T17" fmla="*/ 56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4" h="586">
                  <a:moveTo>
                    <a:pt x="291" y="562"/>
                  </a:moveTo>
                  <a:cubicBezTo>
                    <a:pt x="318" y="582"/>
                    <a:pt x="363" y="586"/>
                    <a:pt x="393" y="571"/>
                  </a:cubicBezTo>
                  <a:cubicBezTo>
                    <a:pt x="919" y="304"/>
                    <a:pt x="919" y="304"/>
                    <a:pt x="919" y="304"/>
                  </a:cubicBezTo>
                  <a:cubicBezTo>
                    <a:pt x="948" y="289"/>
                    <a:pt x="954" y="257"/>
                    <a:pt x="931" y="233"/>
                  </a:cubicBezTo>
                  <a:cubicBezTo>
                    <a:pt x="743" y="32"/>
                    <a:pt x="743" y="32"/>
                    <a:pt x="743" y="32"/>
                  </a:cubicBezTo>
                  <a:cubicBezTo>
                    <a:pt x="720" y="8"/>
                    <a:pt x="677" y="0"/>
                    <a:pt x="647" y="13"/>
                  </a:cubicBezTo>
                  <a:cubicBezTo>
                    <a:pt x="33" y="296"/>
                    <a:pt x="33" y="296"/>
                    <a:pt x="33" y="296"/>
                  </a:cubicBezTo>
                  <a:cubicBezTo>
                    <a:pt x="3" y="309"/>
                    <a:pt x="0" y="337"/>
                    <a:pt x="26" y="357"/>
                  </a:cubicBezTo>
                  <a:lnTo>
                    <a:pt x="291" y="562"/>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sp>
          <p:nvSpPr>
            <p:cNvPr id="62" name="Freeform 19"/>
            <p:cNvSpPr>
              <a:spLocks/>
            </p:cNvSpPr>
            <p:nvPr/>
          </p:nvSpPr>
          <p:spPr bwMode="auto">
            <a:xfrm>
              <a:off x="1441" y="1142"/>
              <a:ext cx="2369" cy="1503"/>
            </a:xfrm>
            <a:custGeom>
              <a:avLst/>
              <a:gdLst>
                <a:gd name="T0" fmla="*/ 704 w 1003"/>
                <a:gd name="T1" fmla="*/ 609 h 636"/>
                <a:gd name="T2" fmla="*/ 607 w 1003"/>
                <a:gd name="T3" fmla="*/ 619 h 636"/>
                <a:gd name="T4" fmla="*/ 31 w 1003"/>
                <a:gd name="T5" fmla="*/ 291 h 636"/>
                <a:gd name="T6" fmla="*/ 25 w 1003"/>
                <a:gd name="T7" fmla="*/ 222 h 636"/>
                <a:gd name="T8" fmla="*/ 252 w 1003"/>
                <a:gd name="T9" fmla="*/ 27 h 636"/>
                <a:gd name="T10" fmla="*/ 353 w 1003"/>
                <a:gd name="T11" fmla="*/ 13 h 636"/>
                <a:gd name="T12" fmla="*/ 968 w 1003"/>
                <a:gd name="T13" fmla="*/ 296 h 636"/>
                <a:gd name="T14" fmla="*/ 978 w 1003"/>
                <a:gd name="T15" fmla="*/ 361 h 636"/>
                <a:gd name="T16" fmla="*/ 704 w 1003"/>
                <a:gd name="T17" fmla="*/ 609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3" h="636">
                  <a:moveTo>
                    <a:pt x="704" y="609"/>
                  </a:moveTo>
                  <a:cubicBezTo>
                    <a:pt x="679" y="631"/>
                    <a:pt x="636" y="636"/>
                    <a:pt x="607" y="619"/>
                  </a:cubicBezTo>
                  <a:cubicBezTo>
                    <a:pt x="31" y="291"/>
                    <a:pt x="31" y="291"/>
                    <a:pt x="31" y="291"/>
                  </a:cubicBezTo>
                  <a:cubicBezTo>
                    <a:pt x="2" y="274"/>
                    <a:pt x="0" y="243"/>
                    <a:pt x="25" y="222"/>
                  </a:cubicBezTo>
                  <a:cubicBezTo>
                    <a:pt x="252" y="27"/>
                    <a:pt x="252" y="27"/>
                    <a:pt x="252" y="27"/>
                  </a:cubicBezTo>
                  <a:cubicBezTo>
                    <a:pt x="278" y="6"/>
                    <a:pt x="323" y="0"/>
                    <a:pt x="353" y="13"/>
                  </a:cubicBezTo>
                  <a:cubicBezTo>
                    <a:pt x="968" y="296"/>
                    <a:pt x="968" y="296"/>
                    <a:pt x="968" y="296"/>
                  </a:cubicBezTo>
                  <a:cubicBezTo>
                    <a:pt x="998" y="309"/>
                    <a:pt x="1003" y="339"/>
                    <a:pt x="978" y="361"/>
                  </a:cubicBezTo>
                  <a:lnTo>
                    <a:pt x="704" y="609"/>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sp>
          <p:nvSpPr>
            <p:cNvPr id="63" name="Freeform 20"/>
            <p:cNvSpPr>
              <a:spLocks/>
            </p:cNvSpPr>
            <p:nvPr/>
          </p:nvSpPr>
          <p:spPr bwMode="auto">
            <a:xfrm>
              <a:off x="2137" y="2286"/>
              <a:ext cx="1644" cy="2143"/>
            </a:xfrm>
            <a:custGeom>
              <a:avLst/>
              <a:gdLst>
                <a:gd name="T0" fmla="*/ 696 w 696"/>
                <a:gd name="T1" fmla="*/ 42 h 907"/>
                <a:gd name="T2" fmla="*/ 651 w 696"/>
                <a:gd name="T3" fmla="*/ 23 h 907"/>
                <a:gd name="T4" fmla="*/ 417 w 696"/>
                <a:gd name="T5" fmla="*/ 234 h 907"/>
                <a:gd name="T6" fmla="*/ 320 w 696"/>
                <a:gd name="T7" fmla="*/ 245 h 907"/>
                <a:gd name="T8" fmla="*/ 52 w 696"/>
                <a:gd name="T9" fmla="*/ 92 h 907"/>
                <a:gd name="T10" fmla="*/ 0 w 696"/>
                <a:gd name="T11" fmla="*/ 122 h 907"/>
                <a:gd name="T12" fmla="*/ 0 w 696"/>
                <a:gd name="T13" fmla="*/ 530 h 907"/>
                <a:gd name="T14" fmla="*/ 54 w 696"/>
                <a:gd name="T15" fmla="*/ 615 h 907"/>
                <a:gd name="T16" fmla="*/ 642 w 696"/>
                <a:gd name="T17" fmla="*/ 893 h 907"/>
                <a:gd name="T18" fmla="*/ 696 w 696"/>
                <a:gd name="T19" fmla="*/ 859 h 907"/>
                <a:gd name="T20" fmla="*/ 696 w 696"/>
                <a:gd name="T21" fmla="*/ 42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907">
                  <a:moveTo>
                    <a:pt x="696" y="42"/>
                  </a:moveTo>
                  <a:cubicBezTo>
                    <a:pt x="696" y="9"/>
                    <a:pt x="676" y="0"/>
                    <a:pt x="651" y="23"/>
                  </a:cubicBezTo>
                  <a:cubicBezTo>
                    <a:pt x="417" y="234"/>
                    <a:pt x="417" y="234"/>
                    <a:pt x="417" y="234"/>
                  </a:cubicBezTo>
                  <a:cubicBezTo>
                    <a:pt x="393" y="256"/>
                    <a:pt x="349" y="261"/>
                    <a:pt x="320" y="245"/>
                  </a:cubicBezTo>
                  <a:cubicBezTo>
                    <a:pt x="52" y="92"/>
                    <a:pt x="52" y="92"/>
                    <a:pt x="52" y="92"/>
                  </a:cubicBezTo>
                  <a:cubicBezTo>
                    <a:pt x="23" y="75"/>
                    <a:pt x="0" y="89"/>
                    <a:pt x="0" y="122"/>
                  </a:cubicBezTo>
                  <a:cubicBezTo>
                    <a:pt x="0" y="530"/>
                    <a:pt x="0" y="530"/>
                    <a:pt x="0" y="530"/>
                  </a:cubicBezTo>
                  <a:cubicBezTo>
                    <a:pt x="0" y="563"/>
                    <a:pt x="24" y="601"/>
                    <a:pt x="54" y="615"/>
                  </a:cubicBezTo>
                  <a:cubicBezTo>
                    <a:pt x="642" y="893"/>
                    <a:pt x="642" y="893"/>
                    <a:pt x="642" y="893"/>
                  </a:cubicBezTo>
                  <a:cubicBezTo>
                    <a:pt x="672" y="907"/>
                    <a:pt x="696" y="892"/>
                    <a:pt x="696" y="859"/>
                  </a:cubicBezTo>
                  <a:lnTo>
                    <a:pt x="696" y="42"/>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sp>
          <p:nvSpPr>
            <p:cNvPr id="64" name="Freeform 21"/>
            <p:cNvSpPr>
              <a:spLocks/>
            </p:cNvSpPr>
            <p:nvPr/>
          </p:nvSpPr>
          <p:spPr bwMode="auto">
            <a:xfrm>
              <a:off x="3999" y="2256"/>
              <a:ext cx="1635" cy="2168"/>
            </a:xfrm>
            <a:custGeom>
              <a:avLst/>
              <a:gdLst>
                <a:gd name="T0" fmla="*/ 378 w 692"/>
                <a:gd name="T1" fmla="*/ 207 h 918"/>
                <a:gd name="T2" fmla="*/ 277 w 692"/>
                <a:gd name="T3" fmla="*/ 197 h 918"/>
                <a:gd name="T4" fmla="*/ 48 w 692"/>
                <a:gd name="T5" fmla="*/ 20 h 918"/>
                <a:gd name="T6" fmla="*/ 0 w 692"/>
                <a:gd name="T7" fmla="*/ 43 h 918"/>
                <a:gd name="T8" fmla="*/ 0 w 692"/>
                <a:gd name="T9" fmla="*/ 870 h 918"/>
                <a:gd name="T10" fmla="*/ 54 w 692"/>
                <a:gd name="T11" fmla="*/ 904 h 918"/>
                <a:gd name="T12" fmla="*/ 638 w 692"/>
                <a:gd name="T13" fmla="*/ 628 h 918"/>
                <a:gd name="T14" fmla="*/ 692 w 692"/>
                <a:gd name="T15" fmla="*/ 543 h 918"/>
                <a:gd name="T16" fmla="*/ 692 w 692"/>
                <a:gd name="T17" fmla="*/ 108 h 918"/>
                <a:gd name="T18" fmla="*/ 638 w 692"/>
                <a:gd name="T19" fmla="*/ 75 h 918"/>
                <a:gd name="T20" fmla="*/ 378 w 692"/>
                <a:gd name="T21" fmla="*/ 207 h 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2" h="918">
                  <a:moveTo>
                    <a:pt x="378" y="207"/>
                  </a:moveTo>
                  <a:cubicBezTo>
                    <a:pt x="349" y="222"/>
                    <a:pt x="304" y="217"/>
                    <a:pt x="277" y="197"/>
                  </a:cubicBezTo>
                  <a:cubicBezTo>
                    <a:pt x="48" y="20"/>
                    <a:pt x="48" y="20"/>
                    <a:pt x="48" y="20"/>
                  </a:cubicBezTo>
                  <a:cubicBezTo>
                    <a:pt x="21" y="0"/>
                    <a:pt x="0" y="10"/>
                    <a:pt x="0" y="43"/>
                  </a:cubicBezTo>
                  <a:cubicBezTo>
                    <a:pt x="0" y="870"/>
                    <a:pt x="0" y="870"/>
                    <a:pt x="0" y="870"/>
                  </a:cubicBezTo>
                  <a:cubicBezTo>
                    <a:pt x="0" y="903"/>
                    <a:pt x="24" y="918"/>
                    <a:pt x="54" y="904"/>
                  </a:cubicBezTo>
                  <a:cubicBezTo>
                    <a:pt x="638" y="628"/>
                    <a:pt x="638" y="628"/>
                    <a:pt x="638" y="628"/>
                  </a:cubicBezTo>
                  <a:cubicBezTo>
                    <a:pt x="668" y="614"/>
                    <a:pt x="692" y="576"/>
                    <a:pt x="692" y="543"/>
                  </a:cubicBezTo>
                  <a:cubicBezTo>
                    <a:pt x="692" y="108"/>
                    <a:pt x="692" y="108"/>
                    <a:pt x="692" y="108"/>
                  </a:cubicBezTo>
                  <a:cubicBezTo>
                    <a:pt x="692" y="75"/>
                    <a:pt x="668" y="60"/>
                    <a:pt x="638" y="75"/>
                  </a:cubicBezTo>
                  <a:lnTo>
                    <a:pt x="378" y="207"/>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grpSp>
      <p:sp>
        <p:nvSpPr>
          <p:cNvPr id="65" name="Freeform 35"/>
          <p:cNvSpPr>
            <a:spLocks noEditPoints="1"/>
          </p:cNvSpPr>
          <p:nvPr/>
        </p:nvSpPr>
        <p:spPr bwMode="black">
          <a:xfrm>
            <a:off x="6423065" y="3026882"/>
            <a:ext cx="398677" cy="403699"/>
          </a:xfrm>
          <a:custGeom>
            <a:avLst/>
            <a:gdLst>
              <a:gd name="T0" fmla="*/ 189 w 296"/>
              <a:gd name="T1" fmla="*/ 136 h 300"/>
              <a:gd name="T2" fmla="*/ 202 w 296"/>
              <a:gd name="T3" fmla="*/ 132 h 300"/>
              <a:gd name="T4" fmla="*/ 206 w 296"/>
              <a:gd name="T5" fmla="*/ 128 h 300"/>
              <a:gd name="T6" fmla="*/ 210 w 296"/>
              <a:gd name="T7" fmla="*/ 116 h 300"/>
              <a:gd name="T8" fmla="*/ 214 w 296"/>
              <a:gd name="T9" fmla="*/ 120 h 300"/>
              <a:gd name="T10" fmla="*/ 227 w 296"/>
              <a:gd name="T11" fmla="*/ 99 h 300"/>
              <a:gd name="T12" fmla="*/ 185 w 296"/>
              <a:gd name="T13" fmla="*/ 205 h 300"/>
              <a:gd name="T14" fmla="*/ 189 w 296"/>
              <a:gd name="T15" fmla="*/ 210 h 300"/>
              <a:gd name="T16" fmla="*/ 202 w 296"/>
              <a:gd name="T17" fmla="*/ 214 h 300"/>
              <a:gd name="T18" fmla="*/ 197 w 296"/>
              <a:gd name="T19" fmla="*/ 218 h 300"/>
              <a:gd name="T20" fmla="*/ 218 w 296"/>
              <a:gd name="T21" fmla="*/ 230 h 300"/>
              <a:gd name="T22" fmla="*/ 222 w 296"/>
              <a:gd name="T23" fmla="*/ 243 h 300"/>
              <a:gd name="T24" fmla="*/ 227 w 296"/>
              <a:gd name="T25" fmla="*/ 247 h 300"/>
              <a:gd name="T26" fmla="*/ 111 w 296"/>
              <a:gd name="T27" fmla="*/ 205 h 300"/>
              <a:gd name="T28" fmla="*/ 107 w 296"/>
              <a:gd name="T29" fmla="*/ 201 h 300"/>
              <a:gd name="T30" fmla="*/ 94 w 296"/>
              <a:gd name="T31" fmla="*/ 222 h 300"/>
              <a:gd name="T32" fmla="*/ 82 w 296"/>
              <a:gd name="T33" fmla="*/ 226 h 300"/>
              <a:gd name="T34" fmla="*/ 77 w 296"/>
              <a:gd name="T35" fmla="*/ 230 h 300"/>
              <a:gd name="T36" fmla="*/ 73 w 296"/>
              <a:gd name="T37" fmla="*/ 243 h 300"/>
              <a:gd name="T38" fmla="*/ 69 w 296"/>
              <a:gd name="T39" fmla="*/ 239 h 300"/>
              <a:gd name="T40" fmla="*/ 102 w 296"/>
              <a:gd name="T41" fmla="*/ 141 h 300"/>
              <a:gd name="T42" fmla="*/ 98 w 296"/>
              <a:gd name="T43" fmla="*/ 128 h 300"/>
              <a:gd name="T44" fmla="*/ 94 w 296"/>
              <a:gd name="T45" fmla="*/ 124 h 300"/>
              <a:gd name="T46" fmla="*/ 82 w 296"/>
              <a:gd name="T47" fmla="*/ 120 h 300"/>
              <a:gd name="T48" fmla="*/ 86 w 296"/>
              <a:gd name="T49" fmla="*/ 116 h 300"/>
              <a:gd name="T50" fmla="*/ 65 w 296"/>
              <a:gd name="T51" fmla="*/ 103 h 300"/>
              <a:gd name="T52" fmla="*/ 72 w 296"/>
              <a:gd name="T53" fmla="*/ 64 h 300"/>
              <a:gd name="T54" fmla="*/ 5 w 296"/>
              <a:gd name="T55" fmla="*/ 89 h 300"/>
              <a:gd name="T56" fmla="*/ 23 w 296"/>
              <a:gd name="T57" fmla="*/ 48 h 300"/>
              <a:gd name="T58" fmla="*/ 72 w 296"/>
              <a:gd name="T59" fmla="*/ 64 h 300"/>
              <a:gd name="T60" fmla="*/ 36 w 296"/>
              <a:gd name="T61" fmla="*/ 0 h 300"/>
              <a:gd name="T62" fmla="*/ 296 w 296"/>
              <a:gd name="T63" fmla="*/ 64 h 300"/>
              <a:gd name="T64" fmla="*/ 229 w 296"/>
              <a:gd name="T65" fmla="*/ 89 h 300"/>
              <a:gd name="T66" fmla="*/ 247 w 296"/>
              <a:gd name="T67" fmla="*/ 48 h 300"/>
              <a:gd name="T68" fmla="*/ 296 w 296"/>
              <a:gd name="T69" fmla="*/ 64 h 300"/>
              <a:gd name="T70" fmla="*/ 260 w 296"/>
              <a:gd name="T71" fmla="*/ 0 h 300"/>
              <a:gd name="T72" fmla="*/ 296 w 296"/>
              <a:gd name="T73" fmla="*/ 275 h 300"/>
              <a:gd name="T74" fmla="*/ 229 w 296"/>
              <a:gd name="T75" fmla="*/ 300 h 300"/>
              <a:gd name="T76" fmla="*/ 247 w 296"/>
              <a:gd name="T77" fmla="*/ 259 h 300"/>
              <a:gd name="T78" fmla="*/ 296 w 296"/>
              <a:gd name="T79" fmla="*/ 275 h 300"/>
              <a:gd name="T80" fmla="*/ 260 w 296"/>
              <a:gd name="T81" fmla="*/ 211 h 300"/>
              <a:gd name="T82" fmla="*/ 72 w 296"/>
              <a:gd name="T83" fmla="*/ 275 h 300"/>
              <a:gd name="T84" fmla="*/ 5 w 296"/>
              <a:gd name="T85" fmla="*/ 300 h 300"/>
              <a:gd name="T86" fmla="*/ 23 w 296"/>
              <a:gd name="T87" fmla="*/ 259 h 300"/>
              <a:gd name="T88" fmla="*/ 72 w 296"/>
              <a:gd name="T89" fmla="*/ 275 h 300"/>
              <a:gd name="T90" fmla="*/ 36 w 296"/>
              <a:gd name="T91" fmla="*/ 211 h 300"/>
              <a:gd name="T92" fmla="*/ 125 w 296"/>
              <a:gd name="T93" fmla="*/ 116 h 300"/>
              <a:gd name="T94" fmla="*/ 147 w 296"/>
              <a:gd name="T95" fmla="*/ 145 h 300"/>
              <a:gd name="T96" fmla="*/ 150 w 296"/>
              <a:gd name="T97" fmla="*/ 176 h 300"/>
              <a:gd name="T98" fmla="*/ 190 w 296"/>
              <a:gd name="T99" fmla="*/ 164 h 300"/>
              <a:gd name="T100" fmla="*/ 110 w 296"/>
              <a:gd name="T101" fmla="*/ 194 h 300"/>
              <a:gd name="T102" fmla="*/ 131 w 296"/>
              <a:gd name="T103" fmla="*/ 145 h 300"/>
              <a:gd name="T104" fmla="*/ 145 w 296"/>
              <a:gd name="T105" fmla="*/ 156 h 300"/>
              <a:gd name="T106" fmla="*/ 144 w 296"/>
              <a:gd name="T107" fmla="*/ 150 h 300"/>
              <a:gd name="T108" fmla="*/ 147 w 296"/>
              <a:gd name="T109" fmla="*/ 150 h 300"/>
              <a:gd name="T110" fmla="*/ 149 w 296"/>
              <a:gd name="T111" fmla="*/ 15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 h="300">
                <a:moveTo>
                  <a:pt x="189" y="145"/>
                </a:moveTo>
                <a:cubicBezTo>
                  <a:pt x="185" y="141"/>
                  <a:pt x="185" y="141"/>
                  <a:pt x="185" y="141"/>
                </a:cubicBezTo>
                <a:cubicBezTo>
                  <a:pt x="189" y="136"/>
                  <a:pt x="189" y="136"/>
                  <a:pt x="189" y="136"/>
                </a:cubicBezTo>
                <a:cubicBezTo>
                  <a:pt x="193" y="141"/>
                  <a:pt x="193" y="141"/>
                  <a:pt x="193" y="141"/>
                </a:cubicBezTo>
                <a:cubicBezTo>
                  <a:pt x="189" y="145"/>
                  <a:pt x="189" y="145"/>
                  <a:pt x="189" y="145"/>
                </a:cubicBezTo>
                <a:close/>
                <a:moveTo>
                  <a:pt x="202" y="132"/>
                </a:moveTo>
                <a:cubicBezTo>
                  <a:pt x="197" y="128"/>
                  <a:pt x="197" y="128"/>
                  <a:pt x="197" y="128"/>
                </a:cubicBezTo>
                <a:cubicBezTo>
                  <a:pt x="202" y="124"/>
                  <a:pt x="202" y="124"/>
                  <a:pt x="202" y="124"/>
                </a:cubicBezTo>
                <a:cubicBezTo>
                  <a:pt x="206" y="128"/>
                  <a:pt x="206" y="128"/>
                  <a:pt x="206" y="128"/>
                </a:cubicBezTo>
                <a:cubicBezTo>
                  <a:pt x="202" y="132"/>
                  <a:pt x="202" y="132"/>
                  <a:pt x="202" y="132"/>
                </a:cubicBezTo>
                <a:close/>
                <a:moveTo>
                  <a:pt x="214" y="120"/>
                </a:moveTo>
                <a:cubicBezTo>
                  <a:pt x="210" y="116"/>
                  <a:pt x="210" y="116"/>
                  <a:pt x="210" y="116"/>
                </a:cubicBezTo>
                <a:cubicBezTo>
                  <a:pt x="214" y="111"/>
                  <a:pt x="214" y="111"/>
                  <a:pt x="214" y="111"/>
                </a:cubicBezTo>
                <a:cubicBezTo>
                  <a:pt x="218" y="116"/>
                  <a:pt x="218" y="116"/>
                  <a:pt x="218" y="116"/>
                </a:cubicBezTo>
                <a:cubicBezTo>
                  <a:pt x="214" y="120"/>
                  <a:pt x="214" y="120"/>
                  <a:pt x="214" y="120"/>
                </a:cubicBezTo>
                <a:close/>
                <a:moveTo>
                  <a:pt x="227" y="107"/>
                </a:moveTo>
                <a:cubicBezTo>
                  <a:pt x="222" y="103"/>
                  <a:pt x="222" y="103"/>
                  <a:pt x="222" y="103"/>
                </a:cubicBezTo>
                <a:cubicBezTo>
                  <a:pt x="227" y="99"/>
                  <a:pt x="227" y="99"/>
                  <a:pt x="227" y="99"/>
                </a:cubicBezTo>
                <a:cubicBezTo>
                  <a:pt x="231" y="103"/>
                  <a:pt x="231" y="103"/>
                  <a:pt x="231" y="103"/>
                </a:cubicBezTo>
                <a:cubicBezTo>
                  <a:pt x="227" y="107"/>
                  <a:pt x="227" y="107"/>
                  <a:pt x="227" y="107"/>
                </a:cubicBezTo>
                <a:close/>
                <a:moveTo>
                  <a:pt x="185" y="205"/>
                </a:moveTo>
                <a:cubicBezTo>
                  <a:pt x="189" y="201"/>
                  <a:pt x="189" y="201"/>
                  <a:pt x="189" y="201"/>
                </a:cubicBezTo>
                <a:cubicBezTo>
                  <a:pt x="193" y="205"/>
                  <a:pt x="193" y="205"/>
                  <a:pt x="193" y="205"/>
                </a:cubicBezTo>
                <a:cubicBezTo>
                  <a:pt x="189" y="210"/>
                  <a:pt x="189" y="210"/>
                  <a:pt x="189" y="210"/>
                </a:cubicBezTo>
                <a:cubicBezTo>
                  <a:pt x="185" y="205"/>
                  <a:pt x="185" y="205"/>
                  <a:pt x="185" y="205"/>
                </a:cubicBezTo>
                <a:close/>
                <a:moveTo>
                  <a:pt x="197" y="218"/>
                </a:moveTo>
                <a:cubicBezTo>
                  <a:pt x="202" y="214"/>
                  <a:pt x="202" y="214"/>
                  <a:pt x="202" y="214"/>
                </a:cubicBezTo>
                <a:cubicBezTo>
                  <a:pt x="206" y="218"/>
                  <a:pt x="206" y="218"/>
                  <a:pt x="206" y="218"/>
                </a:cubicBezTo>
                <a:cubicBezTo>
                  <a:pt x="202" y="222"/>
                  <a:pt x="202" y="222"/>
                  <a:pt x="202" y="222"/>
                </a:cubicBezTo>
                <a:cubicBezTo>
                  <a:pt x="197" y="218"/>
                  <a:pt x="197" y="218"/>
                  <a:pt x="197" y="218"/>
                </a:cubicBezTo>
                <a:close/>
                <a:moveTo>
                  <a:pt x="210" y="230"/>
                </a:moveTo>
                <a:cubicBezTo>
                  <a:pt x="214" y="226"/>
                  <a:pt x="214" y="226"/>
                  <a:pt x="214" y="226"/>
                </a:cubicBezTo>
                <a:cubicBezTo>
                  <a:pt x="218" y="230"/>
                  <a:pt x="218" y="230"/>
                  <a:pt x="218" y="230"/>
                </a:cubicBezTo>
                <a:cubicBezTo>
                  <a:pt x="214" y="235"/>
                  <a:pt x="214" y="235"/>
                  <a:pt x="214" y="235"/>
                </a:cubicBezTo>
                <a:cubicBezTo>
                  <a:pt x="210" y="230"/>
                  <a:pt x="210" y="230"/>
                  <a:pt x="210" y="230"/>
                </a:cubicBezTo>
                <a:close/>
                <a:moveTo>
                  <a:pt x="222" y="243"/>
                </a:moveTo>
                <a:cubicBezTo>
                  <a:pt x="227" y="239"/>
                  <a:pt x="227" y="239"/>
                  <a:pt x="227" y="239"/>
                </a:cubicBezTo>
                <a:cubicBezTo>
                  <a:pt x="231" y="243"/>
                  <a:pt x="231" y="243"/>
                  <a:pt x="231" y="243"/>
                </a:cubicBezTo>
                <a:cubicBezTo>
                  <a:pt x="227" y="247"/>
                  <a:pt x="227" y="247"/>
                  <a:pt x="227" y="247"/>
                </a:cubicBezTo>
                <a:cubicBezTo>
                  <a:pt x="222" y="243"/>
                  <a:pt x="222" y="243"/>
                  <a:pt x="222" y="243"/>
                </a:cubicBezTo>
                <a:close/>
                <a:moveTo>
                  <a:pt x="107" y="201"/>
                </a:moveTo>
                <a:cubicBezTo>
                  <a:pt x="111" y="205"/>
                  <a:pt x="111" y="205"/>
                  <a:pt x="111" y="205"/>
                </a:cubicBezTo>
                <a:cubicBezTo>
                  <a:pt x="107" y="210"/>
                  <a:pt x="107" y="210"/>
                  <a:pt x="107" y="210"/>
                </a:cubicBezTo>
                <a:cubicBezTo>
                  <a:pt x="102" y="205"/>
                  <a:pt x="102" y="205"/>
                  <a:pt x="102" y="205"/>
                </a:cubicBezTo>
                <a:cubicBezTo>
                  <a:pt x="107" y="201"/>
                  <a:pt x="107" y="201"/>
                  <a:pt x="107" y="201"/>
                </a:cubicBezTo>
                <a:close/>
                <a:moveTo>
                  <a:pt x="94" y="214"/>
                </a:moveTo>
                <a:cubicBezTo>
                  <a:pt x="98" y="218"/>
                  <a:pt x="98" y="218"/>
                  <a:pt x="98" y="218"/>
                </a:cubicBezTo>
                <a:cubicBezTo>
                  <a:pt x="94" y="222"/>
                  <a:pt x="94" y="222"/>
                  <a:pt x="94" y="222"/>
                </a:cubicBezTo>
                <a:cubicBezTo>
                  <a:pt x="90" y="218"/>
                  <a:pt x="90" y="218"/>
                  <a:pt x="90" y="218"/>
                </a:cubicBezTo>
                <a:cubicBezTo>
                  <a:pt x="94" y="214"/>
                  <a:pt x="94" y="214"/>
                  <a:pt x="94" y="214"/>
                </a:cubicBezTo>
                <a:close/>
                <a:moveTo>
                  <a:pt x="82" y="226"/>
                </a:moveTo>
                <a:cubicBezTo>
                  <a:pt x="86" y="230"/>
                  <a:pt x="86" y="230"/>
                  <a:pt x="86" y="230"/>
                </a:cubicBezTo>
                <a:cubicBezTo>
                  <a:pt x="82" y="235"/>
                  <a:pt x="82" y="235"/>
                  <a:pt x="82" y="235"/>
                </a:cubicBezTo>
                <a:cubicBezTo>
                  <a:pt x="77" y="230"/>
                  <a:pt x="77" y="230"/>
                  <a:pt x="77" y="230"/>
                </a:cubicBezTo>
                <a:cubicBezTo>
                  <a:pt x="82" y="226"/>
                  <a:pt x="82" y="226"/>
                  <a:pt x="82" y="226"/>
                </a:cubicBezTo>
                <a:close/>
                <a:moveTo>
                  <a:pt x="69" y="239"/>
                </a:moveTo>
                <a:cubicBezTo>
                  <a:pt x="73" y="243"/>
                  <a:pt x="73" y="243"/>
                  <a:pt x="73" y="243"/>
                </a:cubicBezTo>
                <a:cubicBezTo>
                  <a:pt x="69" y="247"/>
                  <a:pt x="69" y="247"/>
                  <a:pt x="69" y="247"/>
                </a:cubicBezTo>
                <a:cubicBezTo>
                  <a:pt x="65" y="243"/>
                  <a:pt x="65" y="243"/>
                  <a:pt x="65" y="243"/>
                </a:cubicBezTo>
                <a:cubicBezTo>
                  <a:pt x="69" y="239"/>
                  <a:pt x="69" y="239"/>
                  <a:pt x="69" y="239"/>
                </a:cubicBezTo>
                <a:close/>
                <a:moveTo>
                  <a:pt x="111" y="141"/>
                </a:moveTo>
                <a:cubicBezTo>
                  <a:pt x="107" y="145"/>
                  <a:pt x="107" y="145"/>
                  <a:pt x="107" y="145"/>
                </a:cubicBezTo>
                <a:cubicBezTo>
                  <a:pt x="102" y="141"/>
                  <a:pt x="102" y="141"/>
                  <a:pt x="102" y="141"/>
                </a:cubicBezTo>
                <a:cubicBezTo>
                  <a:pt x="107" y="136"/>
                  <a:pt x="107" y="136"/>
                  <a:pt x="107" y="136"/>
                </a:cubicBezTo>
                <a:cubicBezTo>
                  <a:pt x="111" y="141"/>
                  <a:pt x="111" y="141"/>
                  <a:pt x="111" y="141"/>
                </a:cubicBezTo>
                <a:close/>
                <a:moveTo>
                  <a:pt x="98" y="128"/>
                </a:moveTo>
                <a:cubicBezTo>
                  <a:pt x="94" y="132"/>
                  <a:pt x="94" y="132"/>
                  <a:pt x="94" y="132"/>
                </a:cubicBezTo>
                <a:cubicBezTo>
                  <a:pt x="90" y="128"/>
                  <a:pt x="90" y="128"/>
                  <a:pt x="90" y="128"/>
                </a:cubicBezTo>
                <a:cubicBezTo>
                  <a:pt x="94" y="124"/>
                  <a:pt x="94" y="124"/>
                  <a:pt x="94" y="124"/>
                </a:cubicBezTo>
                <a:cubicBezTo>
                  <a:pt x="98" y="128"/>
                  <a:pt x="98" y="128"/>
                  <a:pt x="98" y="128"/>
                </a:cubicBezTo>
                <a:close/>
                <a:moveTo>
                  <a:pt x="86" y="116"/>
                </a:moveTo>
                <a:cubicBezTo>
                  <a:pt x="82" y="120"/>
                  <a:pt x="82" y="120"/>
                  <a:pt x="82" y="120"/>
                </a:cubicBezTo>
                <a:cubicBezTo>
                  <a:pt x="77" y="116"/>
                  <a:pt x="77" y="116"/>
                  <a:pt x="77" y="116"/>
                </a:cubicBezTo>
                <a:cubicBezTo>
                  <a:pt x="82" y="111"/>
                  <a:pt x="82" y="111"/>
                  <a:pt x="82" y="111"/>
                </a:cubicBezTo>
                <a:cubicBezTo>
                  <a:pt x="86" y="116"/>
                  <a:pt x="86" y="116"/>
                  <a:pt x="86" y="116"/>
                </a:cubicBezTo>
                <a:close/>
                <a:moveTo>
                  <a:pt x="73" y="103"/>
                </a:moveTo>
                <a:cubicBezTo>
                  <a:pt x="69" y="107"/>
                  <a:pt x="69" y="107"/>
                  <a:pt x="69" y="107"/>
                </a:cubicBezTo>
                <a:cubicBezTo>
                  <a:pt x="65" y="103"/>
                  <a:pt x="65" y="103"/>
                  <a:pt x="65" y="103"/>
                </a:cubicBezTo>
                <a:cubicBezTo>
                  <a:pt x="69" y="99"/>
                  <a:pt x="69" y="99"/>
                  <a:pt x="69" y="99"/>
                </a:cubicBezTo>
                <a:cubicBezTo>
                  <a:pt x="73" y="103"/>
                  <a:pt x="73" y="103"/>
                  <a:pt x="73" y="103"/>
                </a:cubicBezTo>
                <a:close/>
                <a:moveTo>
                  <a:pt x="72" y="64"/>
                </a:moveTo>
                <a:cubicBezTo>
                  <a:pt x="72" y="74"/>
                  <a:pt x="72" y="74"/>
                  <a:pt x="72" y="74"/>
                </a:cubicBezTo>
                <a:cubicBezTo>
                  <a:pt x="72" y="89"/>
                  <a:pt x="72" y="89"/>
                  <a:pt x="67" y="89"/>
                </a:cubicBezTo>
                <a:cubicBezTo>
                  <a:pt x="5" y="89"/>
                  <a:pt x="5" y="89"/>
                  <a:pt x="5" y="89"/>
                </a:cubicBezTo>
                <a:cubicBezTo>
                  <a:pt x="0" y="89"/>
                  <a:pt x="0" y="89"/>
                  <a:pt x="0" y="74"/>
                </a:cubicBezTo>
                <a:cubicBezTo>
                  <a:pt x="0" y="64"/>
                  <a:pt x="0" y="64"/>
                  <a:pt x="0" y="64"/>
                </a:cubicBezTo>
                <a:cubicBezTo>
                  <a:pt x="0" y="53"/>
                  <a:pt x="12" y="51"/>
                  <a:pt x="23" y="48"/>
                </a:cubicBezTo>
                <a:cubicBezTo>
                  <a:pt x="27" y="52"/>
                  <a:pt x="32" y="54"/>
                  <a:pt x="36" y="54"/>
                </a:cubicBezTo>
                <a:cubicBezTo>
                  <a:pt x="40" y="54"/>
                  <a:pt x="45" y="52"/>
                  <a:pt x="49" y="48"/>
                </a:cubicBezTo>
                <a:cubicBezTo>
                  <a:pt x="59" y="51"/>
                  <a:pt x="72" y="53"/>
                  <a:pt x="72" y="64"/>
                </a:cubicBezTo>
                <a:close/>
                <a:moveTo>
                  <a:pt x="36" y="48"/>
                </a:moveTo>
                <a:cubicBezTo>
                  <a:pt x="42" y="48"/>
                  <a:pt x="54" y="37"/>
                  <a:pt x="54" y="24"/>
                </a:cubicBezTo>
                <a:cubicBezTo>
                  <a:pt x="54" y="11"/>
                  <a:pt x="49" y="0"/>
                  <a:pt x="36" y="0"/>
                </a:cubicBezTo>
                <a:cubicBezTo>
                  <a:pt x="23" y="0"/>
                  <a:pt x="18" y="11"/>
                  <a:pt x="18" y="24"/>
                </a:cubicBezTo>
                <a:cubicBezTo>
                  <a:pt x="18" y="37"/>
                  <a:pt x="30" y="48"/>
                  <a:pt x="36" y="48"/>
                </a:cubicBezTo>
                <a:close/>
                <a:moveTo>
                  <a:pt x="296" y="64"/>
                </a:moveTo>
                <a:cubicBezTo>
                  <a:pt x="296" y="74"/>
                  <a:pt x="296" y="74"/>
                  <a:pt x="296" y="74"/>
                </a:cubicBezTo>
                <a:cubicBezTo>
                  <a:pt x="296" y="89"/>
                  <a:pt x="296" y="89"/>
                  <a:pt x="290" y="89"/>
                </a:cubicBezTo>
                <a:cubicBezTo>
                  <a:pt x="229" y="89"/>
                  <a:pt x="229" y="89"/>
                  <a:pt x="229" y="89"/>
                </a:cubicBezTo>
                <a:cubicBezTo>
                  <a:pt x="224" y="89"/>
                  <a:pt x="224" y="89"/>
                  <a:pt x="224" y="74"/>
                </a:cubicBezTo>
                <a:cubicBezTo>
                  <a:pt x="224" y="64"/>
                  <a:pt x="224" y="64"/>
                  <a:pt x="224" y="64"/>
                </a:cubicBezTo>
                <a:cubicBezTo>
                  <a:pt x="224" y="53"/>
                  <a:pt x="236" y="51"/>
                  <a:pt x="247" y="48"/>
                </a:cubicBezTo>
                <a:cubicBezTo>
                  <a:pt x="251" y="52"/>
                  <a:pt x="256" y="54"/>
                  <a:pt x="260" y="54"/>
                </a:cubicBezTo>
                <a:cubicBezTo>
                  <a:pt x="263" y="54"/>
                  <a:pt x="268" y="52"/>
                  <a:pt x="273" y="48"/>
                </a:cubicBezTo>
                <a:cubicBezTo>
                  <a:pt x="283" y="51"/>
                  <a:pt x="296" y="53"/>
                  <a:pt x="296" y="64"/>
                </a:cubicBezTo>
                <a:close/>
                <a:moveTo>
                  <a:pt x="260" y="48"/>
                </a:moveTo>
                <a:cubicBezTo>
                  <a:pt x="266" y="48"/>
                  <a:pt x="278" y="37"/>
                  <a:pt x="278" y="24"/>
                </a:cubicBezTo>
                <a:cubicBezTo>
                  <a:pt x="278" y="11"/>
                  <a:pt x="273" y="0"/>
                  <a:pt x="260" y="0"/>
                </a:cubicBezTo>
                <a:cubicBezTo>
                  <a:pt x="246" y="0"/>
                  <a:pt x="241" y="11"/>
                  <a:pt x="241" y="24"/>
                </a:cubicBezTo>
                <a:cubicBezTo>
                  <a:pt x="241" y="37"/>
                  <a:pt x="254" y="48"/>
                  <a:pt x="260" y="48"/>
                </a:cubicBezTo>
                <a:close/>
                <a:moveTo>
                  <a:pt x="296" y="275"/>
                </a:moveTo>
                <a:cubicBezTo>
                  <a:pt x="296" y="285"/>
                  <a:pt x="296" y="285"/>
                  <a:pt x="296" y="285"/>
                </a:cubicBezTo>
                <a:cubicBezTo>
                  <a:pt x="296" y="300"/>
                  <a:pt x="296" y="300"/>
                  <a:pt x="290" y="300"/>
                </a:cubicBezTo>
                <a:cubicBezTo>
                  <a:pt x="229" y="300"/>
                  <a:pt x="229" y="300"/>
                  <a:pt x="229" y="300"/>
                </a:cubicBezTo>
                <a:cubicBezTo>
                  <a:pt x="224" y="300"/>
                  <a:pt x="224" y="300"/>
                  <a:pt x="224" y="285"/>
                </a:cubicBezTo>
                <a:cubicBezTo>
                  <a:pt x="224" y="275"/>
                  <a:pt x="224" y="275"/>
                  <a:pt x="224" y="275"/>
                </a:cubicBezTo>
                <a:cubicBezTo>
                  <a:pt x="224" y="264"/>
                  <a:pt x="236" y="263"/>
                  <a:pt x="247" y="259"/>
                </a:cubicBezTo>
                <a:cubicBezTo>
                  <a:pt x="251" y="263"/>
                  <a:pt x="256" y="265"/>
                  <a:pt x="260" y="265"/>
                </a:cubicBezTo>
                <a:cubicBezTo>
                  <a:pt x="264" y="265"/>
                  <a:pt x="268" y="263"/>
                  <a:pt x="273" y="259"/>
                </a:cubicBezTo>
                <a:cubicBezTo>
                  <a:pt x="283" y="263"/>
                  <a:pt x="296" y="264"/>
                  <a:pt x="296" y="275"/>
                </a:cubicBezTo>
                <a:close/>
                <a:moveTo>
                  <a:pt x="260" y="259"/>
                </a:moveTo>
                <a:cubicBezTo>
                  <a:pt x="266" y="259"/>
                  <a:pt x="278" y="248"/>
                  <a:pt x="278" y="235"/>
                </a:cubicBezTo>
                <a:cubicBezTo>
                  <a:pt x="278" y="222"/>
                  <a:pt x="273" y="211"/>
                  <a:pt x="260" y="211"/>
                </a:cubicBezTo>
                <a:cubicBezTo>
                  <a:pt x="246" y="211"/>
                  <a:pt x="241" y="222"/>
                  <a:pt x="241" y="235"/>
                </a:cubicBezTo>
                <a:cubicBezTo>
                  <a:pt x="241" y="248"/>
                  <a:pt x="254" y="259"/>
                  <a:pt x="260" y="259"/>
                </a:cubicBezTo>
                <a:close/>
                <a:moveTo>
                  <a:pt x="72" y="275"/>
                </a:moveTo>
                <a:cubicBezTo>
                  <a:pt x="72" y="285"/>
                  <a:pt x="72" y="285"/>
                  <a:pt x="72" y="285"/>
                </a:cubicBezTo>
                <a:cubicBezTo>
                  <a:pt x="72" y="300"/>
                  <a:pt x="72" y="300"/>
                  <a:pt x="67" y="300"/>
                </a:cubicBezTo>
                <a:cubicBezTo>
                  <a:pt x="5" y="300"/>
                  <a:pt x="5" y="300"/>
                  <a:pt x="5" y="300"/>
                </a:cubicBezTo>
                <a:cubicBezTo>
                  <a:pt x="0" y="300"/>
                  <a:pt x="0" y="300"/>
                  <a:pt x="0" y="285"/>
                </a:cubicBezTo>
                <a:cubicBezTo>
                  <a:pt x="0" y="275"/>
                  <a:pt x="0" y="275"/>
                  <a:pt x="0" y="275"/>
                </a:cubicBezTo>
                <a:cubicBezTo>
                  <a:pt x="0" y="264"/>
                  <a:pt x="12" y="263"/>
                  <a:pt x="23" y="259"/>
                </a:cubicBezTo>
                <a:cubicBezTo>
                  <a:pt x="27" y="263"/>
                  <a:pt x="32" y="265"/>
                  <a:pt x="36" y="265"/>
                </a:cubicBezTo>
                <a:cubicBezTo>
                  <a:pt x="40" y="265"/>
                  <a:pt x="45" y="263"/>
                  <a:pt x="49" y="259"/>
                </a:cubicBezTo>
                <a:cubicBezTo>
                  <a:pt x="59" y="263"/>
                  <a:pt x="72" y="264"/>
                  <a:pt x="72" y="275"/>
                </a:cubicBezTo>
                <a:close/>
                <a:moveTo>
                  <a:pt x="36" y="259"/>
                </a:moveTo>
                <a:cubicBezTo>
                  <a:pt x="42" y="259"/>
                  <a:pt x="54" y="248"/>
                  <a:pt x="54" y="235"/>
                </a:cubicBezTo>
                <a:cubicBezTo>
                  <a:pt x="54" y="222"/>
                  <a:pt x="49" y="211"/>
                  <a:pt x="36" y="211"/>
                </a:cubicBezTo>
                <a:cubicBezTo>
                  <a:pt x="23" y="211"/>
                  <a:pt x="18" y="222"/>
                  <a:pt x="18" y="235"/>
                </a:cubicBezTo>
                <a:cubicBezTo>
                  <a:pt x="18" y="248"/>
                  <a:pt x="30" y="259"/>
                  <a:pt x="36" y="259"/>
                </a:cubicBezTo>
                <a:close/>
                <a:moveTo>
                  <a:pt x="125" y="116"/>
                </a:moveTo>
                <a:cubicBezTo>
                  <a:pt x="125" y="100"/>
                  <a:pt x="131" y="87"/>
                  <a:pt x="147" y="87"/>
                </a:cubicBezTo>
                <a:cubicBezTo>
                  <a:pt x="163" y="87"/>
                  <a:pt x="169" y="100"/>
                  <a:pt x="169" y="116"/>
                </a:cubicBezTo>
                <a:cubicBezTo>
                  <a:pt x="169" y="132"/>
                  <a:pt x="154" y="145"/>
                  <a:pt x="147" y="145"/>
                </a:cubicBezTo>
                <a:cubicBezTo>
                  <a:pt x="140" y="145"/>
                  <a:pt x="125" y="132"/>
                  <a:pt x="125" y="116"/>
                </a:cubicBezTo>
                <a:close/>
                <a:moveTo>
                  <a:pt x="148" y="156"/>
                </a:moveTo>
                <a:cubicBezTo>
                  <a:pt x="150" y="176"/>
                  <a:pt x="150" y="176"/>
                  <a:pt x="150" y="176"/>
                </a:cubicBezTo>
                <a:cubicBezTo>
                  <a:pt x="153" y="168"/>
                  <a:pt x="155" y="159"/>
                  <a:pt x="159" y="151"/>
                </a:cubicBezTo>
                <a:cubicBezTo>
                  <a:pt x="159" y="150"/>
                  <a:pt x="159" y="150"/>
                  <a:pt x="162" y="145"/>
                </a:cubicBezTo>
                <a:cubicBezTo>
                  <a:pt x="174" y="149"/>
                  <a:pt x="190" y="151"/>
                  <a:pt x="190" y="164"/>
                </a:cubicBezTo>
                <a:cubicBezTo>
                  <a:pt x="190" y="176"/>
                  <a:pt x="190" y="176"/>
                  <a:pt x="190" y="176"/>
                </a:cubicBezTo>
                <a:cubicBezTo>
                  <a:pt x="190" y="194"/>
                  <a:pt x="190" y="194"/>
                  <a:pt x="183" y="194"/>
                </a:cubicBezTo>
                <a:cubicBezTo>
                  <a:pt x="110" y="194"/>
                  <a:pt x="110" y="194"/>
                  <a:pt x="110" y="194"/>
                </a:cubicBezTo>
                <a:cubicBezTo>
                  <a:pt x="104" y="194"/>
                  <a:pt x="104" y="194"/>
                  <a:pt x="104" y="176"/>
                </a:cubicBezTo>
                <a:cubicBezTo>
                  <a:pt x="104" y="164"/>
                  <a:pt x="104" y="164"/>
                  <a:pt x="104" y="164"/>
                </a:cubicBezTo>
                <a:cubicBezTo>
                  <a:pt x="104" y="151"/>
                  <a:pt x="118" y="149"/>
                  <a:pt x="131" y="145"/>
                </a:cubicBezTo>
                <a:cubicBezTo>
                  <a:pt x="134" y="150"/>
                  <a:pt x="134" y="150"/>
                  <a:pt x="135" y="151"/>
                </a:cubicBezTo>
                <a:cubicBezTo>
                  <a:pt x="138" y="159"/>
                  <a:pt x="141" y="168"/>
                  <a:pt x="143" y="176"/>
                </a:cubicBezTo>
                <a:cubicBezTo>
                  <a:pt x="145" y="156"/>
                  <a:pt x="145" y="156"/>
                  <a:pt x="145" y="156"/>
                </a:cubicBezTo>
                <a:cubicBezTo>
                  <a:pt x="145" y="155"/>
                  <a:pt x="145" y="155"/>
                  <a:pt x="145" y="155"/>
                </a:cubicBezTo>
                <a:cubicBezTo>
                  <a:pt x="141" y="149"/>
                  <a:pt x="141" y="149"/>
                  <a:pt x="141" y="149"/>
                </a:cubicBezTo>
                <a:cubicBezTo>
                  <a:pt x="144" y="150"/>
                  <a:pt x="144" y="150"/>
                  <a:pt x="144" y="150"/>
                </a:cubicBezTo>
                <a:cubicBezTo>
                  <a:pt x="145" y="150"/>
                  <a:pt x="145" y="150"/>
                  <a:pt x="146" y="150"/>
                </a:cubicBezTo>
                <a:cubicBezTo>
                  <a:pt x="146" y="150"/>
                  <a:pt x="146" y="150"/>
                  <a:pt x="147" y="150"/>
                </a:cubicBezTo>
                <a:cubicBezTo>
                  <a:pt x="147" y="150"/>
                  <a:pt x="147" y="150"/>
                  <a:pt x="147" y="150"/>
                </a:cubicBezTo>
                <a:cubicBezTo>
                  <a:pt x="149" y="150"/>
                  <a:pt x="149" y="150"/>
                  <a:pt x="149" y="150"/>
                </a:cubicBezTo>
                <a:cubicBezTo>
                  <a:pt x="152" y="149"/>
                  <a:pt x="152" y="149"/>
                  <a:pt x="152" y="149"/>
                </a:cubicBezTo>
                <a:cubicBezTo>
                  <a:pt x="149" y="155"/>
                  <a:pt x="149" y="155"/>
                  <a:pt x="149" y="155"/>
                </a:cubicBezTo>
                <a:lnTo>
                  <a:pt x="148" y="15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grpSp>
        <p:nvGrpSpPr>
          <p:cNvPr id="66" name="Group 65"/>
          <p:cNvGrpSpPr/>
          <p:nvPr/>
        </p:nvGrpSpPr>
        <p:grpSpPr bwMode="black">
          <a:xfrm>
            <a:off x="9410537" y="3783318"/>
            <a:ext cx="465034" cy="378326"/>
            <a:chOff x="5184775" y="225425"/>
            <a:chExt cx="1500188" cy="1220788"/>
          </a:xfrm>
          <a:solidFill>
            <a:schemeClr val="accent1"/>
          </a:solidFill>
        </p:grpSpPr>
        <p:sp>
          <p:nvSpPr>
            <p:cNvPr id="67"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sp>
          <p:nvSpPr>
            <p:cNvPr id="68" name="Oval 87"/>
            <p:cNvSpPr>
              <a:spLocks noChangeArrowheads="1"/>
            </p:cNvSpPr>
            <p:nvPr/>
          </p:nvSpPr>
          <p:spPr bwMode="black">
            <a:xfrm>
              <a:off x="5630863" y="812800"/>
              <a:ext cx="203200" cy="203200"/>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sp>
          <p:nvSpPr>
            <p:cNvPr id="69"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grpSp>
      <p:grpSp>
        <p:nvGrpSpPr>
          <p:cNvPr id="70" name="Group 69"/>
          <p:cNvGrpSpPr/>
          <p:nvPr/>
        </p:nvGrpSpPr>
        <p:grpSpPr>
          <a:xfrm>
            <a:off x="6421908" y="3761736"/>
            <a:ext cx="421495" cy="421495"/>
            <a:chOff x="7156450" y="28575"/>
            <a:chExt cx="325438" cy="325438"/>
          </a:xfrm>
          <a:solidFill>
            <a:schemeClr val="accent1"/>
          </a:solidFill>
        </p:grpSpPr>
        <p:sp>
          <p:nvSpPr>
            <p:cNvPr id="71" name="Freeform 26"/>
            <p:cNvSpPr>
              <a:spLocks noEditPoints="1"/>
            </p:cNvSpPr>
            <p:nvPr/>
          </p:nvSpPr>
          <p:spPr bwMode="auto">
            <a:xfrm>
              <a:off x="7164388" y="88900"/>
              <a:ext cx="261938" cy="261938"/>
            </a:xfrm>
            <a:custGeom>
              <a:avLst/>
              <a:gdLst>
                <a:gd name="T0" fmla="*/ 70 w 70"/>
                <a:gd name="T1" fmla="*/ 17 h 70"/>
                <a:gd name="T2" fmla="*/ 57 w 70"/>
                <a:gd name="T3" fmla="*/ 29 h 70"/>
                <a:gd name="T4" fmla="*/ 49 w 70"/>
                <a:gd name="T5" fmla="*/ 21 h 70"/>
                <a:gd name="T6" fmla="*/ 55 w 70"/>
                <a:gd name="T7" fmla="*/ 14 h 70"/>
                <a:gd name="T8" fmla="*/ 55 w 70"/>
                <a:gd name="T9" fmla="*/ 11 h 70"/>
                <a:gd name="T10" fmla="*/ 55 w 70"/>
                <a:gd name="T11" fmla="*/ 11 h 70"/>
                <a:gd name="T12" fmla="*/ 51 w 70"/>
                <a:gd name="T13" fmla="*/ 11 h 70"/>
                <a:gd name="T14" fmla="*/ 45 w 70"/>
                <a:gd name="T15" fmla="*/ 17 h 70"/>
                <a:gd name="T16" fmla="*/ 40 w 70"/>
                <a:gd name="T17" fmla="*/ 12 h 70"/>
                <a:gd name="T18" fmla="*/ 53 w 70"/>
                <a:gd name="T19" fmla="*/ 0 h 70"/>
                <a:gd name="T20" fmla="*/ 70 w 70"/>
                <a:gd name="T21" fmla="*/ 17 h 70"/>
                <a:gd name="T22" fmla="*/ 43 w 70"/>
                <a:gd name="T23" fmla="*/ 44 h 70"/>
                <a:gd name="T24" fmla="*/ 34 w 70"/>
                <a:gd name="T25" fmla="*/ 35 h 70"/>
                <a:gd name="T26" fmla="*/ 19 w 70"/>
                <a:gd name="T27" fmla="*/ 50 h 70"/>
                <a:gd name="T28" fmla="*/ 15 w 70"/>
                <a:gd name="T29" fmla="*/ 50 h 70"/>
                <a:gd name="T30" fmla="*/ 15 w 70"/>
                <a:gd name="T31" fmla="*/ 50 h 70"/>
                <a:gd name="T32" fmla="*/ 15 w 70"/>
                <a:gd name="T33" fmla="*/ 47 h 70"/>
                <a:gd name="T34" fmla="*/ 31 w 70"/>
                <a:gd name="T35" fmla="*/ 31 h 70"/>
                <a:gd name="T36" fmla="*/ 26 w 70"/>
                <a:gd name="T37" fmla="*/ 27 h 70"/>
                <a:gd name="T38" fmla="*/ 7 w 70"/>
                <a:gd name="T39" fmla="*/ 46 h 70"/>
                <a:gd name="T40" fmla="*/ 0 w 70"/>
                <a:gd name="T41" fmla="*/ 70 h 70"/>
                <a:gd name="T42" fmla="*/ 24 w 70"/>
                <a:gd name="T43" fmla="*/ 63 h 70"/>
                <a:gd name="T44" fmla="*/ 43 w 70"/>
                <a:gd name="T45"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0">
                  <a:moveTo>
                    <a:pt x="70" y="17"/>
                  </a:moveTo>
                  <a:cubicBezTo>
                    <a:pt x="57" y="29"/>
                    <a:pt x="57" y="29"/>
                    <a:pt x="57" y="29"/>
                  </a:cubicBezTo>
                  <a:cubicBezTo>
                    <a:pt x="49" y="21"/>
                    <a:pt x="49" y="21"/>
                    <a:pt x="49" y="21"/>
                  </a:cubicBezTo>
                  <a:cubicBezTo>
                    <a:pt x="55" y="14"/>
                    <a:pt x="55" y="14"/>
                    <a:pt x="55" y="14"/>
                  </a:cubicBezTo>
                  <a:cubicBezTo>
                    <a:pt x="56" y="13"/>
                    <a:pt x="56" y="12"/>
                    <a:pt x="55" y="11"/>
                  </a:cubicBezTo>
                  <a:cubicBezTo>
                    <a:pt x="55" y="11"/>
                    <a:pt x="55" y="11"/>
                    <a:pt x="55" y="11"/>
                  </a:cubicBezTo>
                  <a:cubicBezTo>
                    <a:pt x="54" y="10"/>
                    <a:pt x="52" y="10"/>
                    <a:pt x="51" y="11"/>
                  </a:cubicBezTo>
                  <a:cubicBezTo>
                    <a:pt x="45" y="17"/>
                    <a:pt x="45" y="17"/>
                    <a:pt x="45" y="17"/>
                  </a:cubicBezTo>
                  <a:cubicBezTo>
                    <a:pt x="40" y="12"/>
                    <a:pt x="40" y="12"/>
                    <a:pt x="40" y="12"/>
                  </a:cubicBezTo>
                  <a:cubicBezTo>
                    <a:pt x="53" y="0"/>
                    <a:pt x="53" y="0"/>
                    <a:pt x="53" y="0"/>
                  </a:cubicBezTo>
                  <a:cubicBezTo>
                    <a:pt x="70" y="17"/>
                    <a:pt x="70" y="17"/>
                    <a:pt x="70" y="17"/>
                  </a:cubicBezTo>
                  <a:close/>
                  <a:moveTo>
                    <a:pt x="43" y="44"/>
                  </a:moveTo>
                  <a:cubicBezTo>
                    <a:pt x="34" y="35"/>
                    <a:pt x="34" y="35"/>
                    <a:pt x="34" y="35"/>
                  </a:cubicBezTo>
                  <a:cubicBezTo>
                    <a:pt x="19" y="50"/>
                    <a:pt x="19" y="50"/>
                    <a:pt x="19" y="50"/>
                  </a:cubicBezTo>
                  <a:cubicBezTo>
                    <a:pt x="18" y="51"/>
                    <a:pt x="16" y="51"/>
                    <a:pt x="15" y="50"/>
                  </a:cubicBezTo>
                  <a:cubicBezTo>
                    <a:pt x="15" y="50"/>
                    <a:pt x="15" y="50"/>
                    <a:pt x="15" y="50"/>
                  </a:cubicBezTo>
                  <a:cubicBezTo>
                    <a:pt x="14" y="49"/>
                    <a:pt x="14" y="48"/>
                    <a:pt x="15" y="47"/>
                  </a:cubicBezTo>
                  <a:cubicBezTo>
                    <a:pt x="31" y="31"/>
                    <a:pt x="31" y="31"/>
                    <a:pt x="31" y="31"/>
                  </a:cubicBezTo>
                  <a:cubicBezTo>
                    <a:pt x="26" y="27"/>
                    <a:pt x="26" y="27"/>
                    <a:pt x="26" y="27"/>
                  </a:cubicBezTo>
                  <a:cubicBezTo>
                    <a:pt x="7" y="46"/>
                    <a:pt x="7" y="46"/>
                    <a:pt x="7" y="46"/>
                  </a:cubicBezTo>
                  <a:cubicBezTo>
                    <a:pt x="0" y="70"/>
                    <a:pt x="0" y="70"/>
                    <a:pt x="0" y="70"/>
                  </a:cubicBezTo>
                  <a:cubicBezTo>
                    <a:pt x="24" y="63"/>
                    <a:pt x="24" y="63"/>
                    <a:pt x="24" y="63"/>
                  </a:cubicBezTo>
                  <a:lnTo>
                    <a:pt x="43" y="44"/>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sp>
          <p:nvSpPr>
            <p:cNvPr id="72" name="Freeform 27"/>
            <p:cNvSpPr>
              <a:spLocks/>
            </p:cNvSpPr>
            <p:nvPr/>
          </p:nvSpPr>
          <p:spPr bwMode="auto">
            <a:xfrm>
              <a:off x="7377113" y="28575"/>
              <a:ext cx="104775" cy="107950"/>
            </a:xfrm>
            <a:custGeom>
              <a:avLst/>
              <a:gdLst>
                <a:gd name="T0" fmla="*/ 0 w 66"/>
                <a:gd name="T1" fmla="*/ 28 h 68"/>
                <a:gd name="T2" fmla="*/ 26 w 66"/>
                <a:gd name="T3" fmla="*/ 0 h 68"/>
                <a:gd name="T4" fmla="*/ 66 w 66"/>
                <a:gd name="T5" fmla="*/ 40 h 68"/>
                <a:gd name="T6" fmla="*/ 40 w 66"/>
                <a:gd name="T7" fmla="*/ 68 h 68"/>
                <a:gd name="T8" fmla="*/ 0 w 66"/>
                <a:gd name="T9" fmla="*/ 28 h 68"/>
              </a:gdLst>
              <a:ahLst/>
              <a:cxnLst>
                <a:cxn ang="0">
                  <a:pos x="T0" y="T1"/>
                </a:cxn>
                <a:cxn ang="0">
                  <a:pos x="T2" y="T3"/>
                </a:cxn>
                <a:cxn ang="0">
                  <a:pos x="T4" y="T5"/>
                </a:cxn>
                <a:cxn ang="0">
                  <a:pos x="T6" y="T7"/>
                </a:cxn>
                <a:cxn ang="0">
                  <a:pos x="T8" y="T9"/>
                </a:cxn>
              </a:cxnLst>
              <a:rect l="0" t="0" r="r" b="b"/>
              <a:pathLst>
                <a:path w="66" h="68">
                  <a:moveTo>
                    <a:pt x="0" y="28"/>
                  </a:moveTo>
                  <a:lnTo>
                    <a:pt x="26" y="0"/>
                  </a:lnTo>
                  <a:lnTo>
                    <a:pt x="66" y="40"/>
                  </a:lnTo>
                  <a:lnTo>
                    <a:pt x="40" y="68"/>
                  </a:lnTo>
                  <a:lnTo>
                    <a:pt x="0" y="28"/>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sp>
          <p:nvSpPr>
            <p:cNvPr id="73" name="Freeform 28"/>
            <p:cNvSpPr>
              <a:spLocks/>
            </p:cNvSpPr>
            <p:nvPr/>
          </p:nvSpPr>
          <p:spPr bwMode="auto">
            <a:xfrm>
              <a:off x="7156450" y="28575"/>
              <a:ext cx="319088" cy="325438"/>
            </a:xfrm>
            <a:custGeom>
              <a:avLst/>
              <a:gdLst>
                <a:gd name="T0" fmla="*/ 85 w 85"/>
                <a:gd name="T1" fmla="*/ 69 h 87"/>
                <a:gd name="T2" fmla="*/ 84 w 85"/>
                <a:gd name="T3" fmla="*/ 74 h 87"/>
                <a:gd name="T4" fmla="*/ 80 w 85"/>
                <a:gd name="T5" fmla="*/ 71 h 87"/>
                <a:gd name="T6" fmla="*/ 70 w 85"/>
                <a:gd name="T7" fmla="*/ 62 h 87"/>
                <a:gd name="T8" fmla="*/ 60 w 85"/>
                <a:gd name="T9" fmla="*/ 73 h 87"/>
                <a:gd name="T10" fmla="*/ 66 w 85"/>
                <a:gd name="T11" fmla="*/ 82 h 87"/>
                <a:gd name="T12" fmla="*/ 67 w 85"/>
                <a:gd name="T13" fmla="*/ 87 h 87"/>
                <a:gd name="T14" fmla="*/ 67 w 85"/>
                <a:gd name="T15" fmla="*/ 87 h 87"/>
                <a:gd name="T16" fmla="*/ 49 w 85"/>
                <a:gd name="T17" fmla="*/ 69 h 87"/>
                <a:gd name="T18" fmla="*/ 50 w 85"/>
                <a:gd name="T19" fmla="*/ 62 h 87"/>
                <a:gd name="T20" fmla="*/ 23 w 85"/>
                <a:gd name="T21" fmla="*/ 36 h 87"/>
                <a:gd name="T22" fmla="*/ 18 w 85"/>
                <a:gd name="T23" fmla="*/ 36 h 87"/>
                <a:gd name="T24" fmla="*/ 0 w 85"/>
                <a:gd name="T25" fmla="*/ 18 h 87"/>
                <a:gd name="T26" fmla="*/ 1 w 85"/>
                <a:gd name="T27" fmla="*/ 13 h 87"/>
                <a:gd name="T28" fmla="*/ 4 w 85"/>
                <a:gd name="T29" fmla="*/ 16 h 87"/>
                <a:gd name="T30" fmla="*/ 15 w 85"/>
                <a:gd name="T31" fmla="*/ 25 h 87"/>
                <a:gd name="T32" fmla="*/ 25 w 85"/>
                <a:gd name="T33" fmla="*/ 15 h 87"/>
                <a:gd name="T34" fmla="*/ 19 w 85"/>
                <a:gd name="T35" fmla="*/ 5 h 87"/>
                <a:gd name="T36" fmla="*/ 18 w 85"/>
                <a:gd name="T37" fmla="*/ 0 h 87"/>
                <a:gd name="T38" fmla="*/ 18 w 85"/>
                <a:gd name="T39" fmla="*/ 0 h 87"/>
                <a:gd name="T40" fmla="*/ 36 w 85"/>
                <a:gd name="T41" fmla="*/ 18 h 87"/>
                <a:gd name="T42" fmla="*/ 35 w 85"/>
                <a:gd name="T43" fmla="*/ 25 h 87"/>
                <a:gd name="T44" fmla="*/ 62 w 85"/>
                <a:gd name="T45" fmla="*/ 51 h 87"/>
                <a:gd name="T46" fmla="*/ 66 w 85"/>
                <a:gd name="T47" fmla="*/ 51 h 87"/>
                <a:gd name="T48" fmla="*/ 85 w 85"/>
                <a:gd name="T49" fmla="*/ 6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87">
                  <a:moveTo>
                    <a:pt x="85" y="69"/>
                  </a:moveTo>
                  <a:cubicBezTo>
                    <a:pt x="85" y="71"/>
                    <a:pt x="84" y="73"/>
                    <a:pt x="84" y="74"/>
                  </a:cubicBezTo>
                  <a:cubicBezTo>
                    <a:pt x="80" y="71"/>
                    <a:pt x="80" y="71"/>
                    <a:pt x="80" y="71"/>
                  </a:cubicBezTo>
                  <a:cubicBezTo>
                    <a:pt x="80" y="66"/>
                    <a:pt x="75" y="62"/>
                    <a:pt x="70" y="62"/>
                  </a:cubicBezTo>
                  <a:cubicBezTo>
                    <a:pt x="64" y="62"/>
                    <a:pt x="60" y="67"/>
                    <a:pt x="60" y="73"/>
                  </a:cubicBezTo>
                  <a:cubicBezTo>
                    <a:pt x="60" y="77"/>
                    <a:pt x="62" y="80"/>
                    <a:pt x="66" y="82"/>
                  </a:cubicBezTo>
                  <a:cubicBezTo>
                    <a:pt x="67" y="87"/>
                    <a:pt x="67" y="87"/>
                    <a:pt x="67" y="87"/>
                  </a:cubicBezTo>
                  <a:cubicBezTo>
                    <a:pt x="67" y="87"/>
                    <a:pt x="67" y="87"/>
                    <a:pt x="67" y="87"/>
                  </a:cubicBezTo>
                  <a:cubicBezTo>
                    <a:pt x="57" y="87"/>
                    <a:pt x="49" y="79"/>
                    <a:pt x="49" y="69"/>
                  </a:cubicBezTo>
                  <a:cubicBezTo>
                    <a:pt x="49" y="67"/>
                    <a:pt x="49" y="64"/>
                    <a:pt x="50" y="62"/>
                  </a:cubicBezTo>
                  <a:cubicBezTo>
                    <a:pt x="23" y="36"/>
                    <a:pt x="23" y="36"/>
                    <a:pt x="23" y="36"/>
                  </a:cubicBezTo>
                  <a:cubicBezTo>
                    <a:pt x="22" y="36"/>
                    <a:pt x="20" y="36"/>
                    <a:pt x="18" y="36"/>
                  </a:cubicBezTo>
                  <a:cubicBezTo>
                    <a:pt x="9" y="36"/>
                    <a:pt x="0" y="28"/>
                    <a:pt x="0" y="18"/>
                  </a:cubicBezTo>
                  <a:cubicBezTo>
                    <a:pt x="0" y="17"/>
                    <a:pt x="1" y="15"/>
                    <a:pt x="1" y="13"/>
                  </a:cubicBezTo>
                  <a:cubicBezTo>
                    <a:pt x="4" y="16"/>
                    <a:pt x="4" y="16"/>
                    <a:pt x="4" y="16"/>
                  </a:cubicBezTo>
                  <a:cubicBezTo>
                    <a:pt x="5" y="21"/>
                    <a:pt x="10" y="25"/>
                    <a:pt x="15" y="25"/>
                  </a:cubicBezTo>
                  <a:cubicBezTo>
                    <a:pt x="21" y="25"/>
                    <a:pt x="25" y="20"/>
                    <a:pt x="25" y="15"/>
                  </a:cubicBezTo>
                  <a:cubicBezTo>
                    <a:pt x="25" y="11"/>
                    <a:pt x="23" y="7"/>
                    <a:pt x="19" y="5"/>
                  </a:cubicBezTo>
                  <a:cubicBezTo>
                    <a:pt x="18" y="0"/>
                    <a:pt x="18" y="0"/>
                    <a:pt x="18" y="0"/>
                  </a:cubicBezTo>
                  <a:cubicBezTo>
                    <a:pt x="18" y="0"/>
                    <a:pt x="18" y="0"/>
                    <a:pt x="18" y="0"/>
                  </a:cubicBezTo>
                  <a:cubicBezTo>
                    <a:pt x="28" y="0"/>
                    <a:pt x="36" y="8"/>
                    <a:pt x="36" y="18"/>
                  </a:cubicBezTo>
                  <a:cubicBezTo>
                    <a:pt x="36" y="20"/>
                    <a:pt x="36" y="23"/>
                    <a:pt x="35" y="25"/>
                  </a:cubicBezTo>
                  <a:cubicBezTo>
                    <a:pt x="62" y="51"/>
                    <a:pt x="62" y="51"/>
                    <a:pt x="62" y="51"/>
                  </a:cubicBezTo>
                  <a:cubicBezTo>
                    <a:pt x="64" y="51"/>
                    <a:pt x="65" y="51"/>
                    <a:pt x="66" y="51"/>
                  </a:cubicBezTo>
                  <a:cubicBezTo>
                    <a:pt x="76" y="51"/>
                    <a:pt x="84" y="59"/>
                    <a:pt x="85" y="6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grpSp>
      <p:sp>
        <p:nvSpPr>
          <p:cNvPr id="77" name="Freeform 58"/>
          <p:cNvSpPr>
            <a:spLocks noEditPoints="1"/>
          </p:cNvSpPr>
          <p:nvPr/>
        </p:nvSpPr>
        <p:spPr bwMode="black">
          <a:xfrm>
            <a:off x="9410537" y="3024545"/>
            <a:ext cx="381007" cy="408371"/>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grpSp>
        <p:nvGrpSpPr>
          <p:cNvPr id="79" name="Group 537"/>
          <p:cNvGrpSpPr>
            <a:grpSpLocks noChangeAspect="1"/>
          </p:cNvGrpSpPr>
          <p:nvPr/>
        </p:nvGrpSpPr>
        <p:grpSpPr bwMode="auto">
          <a:xfrm>
            <a:off x="432199" y="4500426"/>
            <a:ext cx="431615" cy="431615"/>
            <a:chOff x="5688" y="5268"/>
            <a:chExt cx="949" cy="949"/>
          </a:xfrm>
          <a:solidFill>
            <a:schemeClr val="accent1"/>
          </a:solidFill>
        </p:grpSpPr>
        <p:sp>
          <p:nvSpPr>
            <p:cNvPr id="80" name="Freeform 538"/>
            <p:cNvSpPr>
              <a:spLocks/>
            </p:cNvSpPr>
            <p:nvPr/>
          </p:nvSpPr>
          <p:spPr bwMode="auto">
            <a:xfrm>
              <a:off x="6085" y="5665"/>
              <a:ext cx="552" cy="552"/>
            </a:xfrm>
            <a:custGeom>
              <a:avLst/>
              <a:gdLst>
                <a:gd name="T0" fmla="*/ 34 w 234"/>
                <a:gd name="T1" fmla="*/ 61 h 234"/>
                <a:gd name="T2" fmla="*/ 34 w 234"/>
                <a:gd name="T3" fmla="*/ 34 h 234"/>
                <a:gd name="T4" fmla="*/ 61 w 234"/>
                <a:gd name="T5" fmla="*/ 34 h 234"/>
                <a:gd name="T6" fmla="*/ 98 w 234"/>
                <a:gd name="T7" fmla="*/ 72 h 234"/>
                <a:gd name="T8" fmla="*/ 98 w 234"/>
                <a:gd name="T9" fmla="*/ 19 h 234"/>
                <a:gd name="T10" fmla="*/ 117 w 234"/>
                <a:gd name="T11" fmla="*/ 0 h 234"/>
                <a:gd name="T12" fmla="*/ 136 w 234"/>
                <a:gd name="T13" fmla="*/ 19 h 234"/>
                <a:gd name="T14" fmla="*/ 136 w 234"/>
                <a:gd name="T15" fmla="*/ 72 h 234"/>
                <a:gd name="T16" fmla="*/ 173 w 234"/>
                <a:gd name="T17" fmla="*/ 34 h 234"/>
                <a:gd name="T18" fmla="*/ 200 w 234"/>
                <a:gd name="T19" fmla="*/ 34 h 234"/>
                <a:gd name="T20" fmla="*/ 200 w 234"/>
                <a:gd name="T21" fmla="*/ 61 h 234"/>
                <a:gd name="T22" fmla="*/ 162 w 234"/>
                <a:gd name="T23" fmla="*/ 98 h 234"/>
                <a:gd name="T24" fmla="*/ 215 w 234"/>
                <a:gd name="T25" fmla="*/ 98 h 234"/>
                <a:gd name="T26" fmla="*/ 234 w 234"/>
                <a:gd name="T27" fmla="*/ 117 h 234"/>
                <a:gd name="T28" fmla="*/ 215 w 234"/>
                <a:gd name="T29" fmla="*/ 136 h 234"/>
                <a:gd name="T30" fmla="*/ 162 w 234"/>
                <a:gd name="T31" fmla="*/ 136 h 234"/>
                <a:gd name="T32" fmla="*/ 200 w 234"/>
                <a:gd name="T33" fmla="*/ 173 h 234"/>
                <a:gd name="T34" fmla="*/ 200 w 234"/>
                <a:gd name="T35" fmla="*/ 200 h 234"/>
                <a:gd name="T36" fmla="*/ 173 w 234"/>
                <a:gd name="T37" fmla="*/ 200 h 234"/>
                <a:gd name="T38" fmla="*/ 136 w 234"/>
                <a:gd name="T39" fmla="*/ 162 h 234"/>
                <a:gd name="T40" fmla="*/ 136 w 234"/>
                <a:gd name="T41" fmla="*/ 215 h 234"/>
                <a:gd name="T42" fmla="*/ 117 w 234"/>
                <a:gd name="T43" fmla="*/ 234 h 234"/>
                <a:gd name="T44" fmla="*/ 98 w 234"/>
                <a:gd name="T45" fmla="*/ 215 h 234"/>
                <a:gd name="T46" fmla="*/ 98 w 234"/>
                <a:gd name="T47" fmla="*/ 162 h 234"/>
                <a:gd name="T48" fmla="*/ 61 w 234"/>
                <a:gd name="T49" fmla="*/ 200 h 234"/>
                <a:gd name="T50" fmla="*/ 34 w 234"/>
                <a:gd name="T51" fmla="*/ 200 h 234"/>
                <a:gd name="T52" fmla="*/ 34 w 234"/>
                <a:gd name="T53" fmla="*/ 173 h 234"/>
                <a:gd name="T54" fmla="*/ 72 w 234"/>
                <a:gd name="T55" fmla="*/ 136 h 234"/>
                <a:gd name="T56" fmla="*/ 19 w 234"/>
                <a:gd name="T57" fmla="*/ 136 h 234"/>
                <a:gd name="T58" fmla="*/ 0 w 234"/>
                <a:gd name="T59" fmla="*/ 117 h 234"/>
                <a:gd name="T60" fmla="*/ 19 w 234"/>
                <a:gd name="T61" fmla="*/ 98 h 234"/>
                <a:gd name="T62" fmla="*/ 72 w 234"/>
                <a:gd name="T63" fmla="*/ 98 h 234"/>
                <a:gd name="T64" fmla="*/ 34 w 234"/>
                <a:gd name="T65" fmla="*/ 6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4" h="234">
                  <a:moveTo>
                    <a:pt x="34" y="61"/>
                  </a:moveTo>
                  <a:cubicBezTo>
                    <a:pt x="27" y="54"/>
                    <a:pt x="27" y="42"/>
                    <a:pt x="34" y="34"/>
                  </a:cubicBezTo>
                  <a:cubicBezTo>
                    <a:pt x="42" y="27"/>
                    <a:pt x="54" y="27"/>
                    <a:pt x="61" y="34"/>
                  </a:cubicBezTo>
                  <a:cubicBezTo>
                    <a:pt x="98" y="72"/>
                    <a:pt x="98" y="72"/>
                    <a:pt x="98" y="72"/>
                  </a:cubicBezTo>
                  <a:cubicBezTo>
                    <a:pt x="98" y="19"/>
                    <a:pt x="98" y="19"/>
                    <a:pt x="98" y="19"/>
                  </a:cubicBezTo>
                  <a:cubicBezTo>
                    <a:pt x="98" y="8"/>
                    <a:pt x="107" y="0"/>
                    <a:pt x="117" y="0"/>
                  </a:cubicBezTo>
                  <a:cubicBezTo>
                    <a:pt x="127" y="0"/>
                    <a:pt x="136" y="8"/>
                    <a:pt x="136" y="19"/>
                  </a:cubicBezTo>
                  <a:cubicBezTo>
                    <a:pt x="136" y="72"/>
                    <a:pt x="136" y="72"/>
                    <a:pt x="136" y="72"/>
                  </a:cubicBezTo>
                  <a:cubicBezTo>
                    <a:pt x="173" y="34"/>
                    <a:pt x="173" y="34"/>
                    <a:pt x="173" y="34"/>
                  </a:cubicBezTo>
                  <a:cubicBezTo>
                    <a:pt x="181" y="27"/>
                    <a:pt x="192" y="27"/>
                    <a:pt x="200" y="34"/>
                  </a:cubicBezTo>
                  <a:cubicBezTo>
                    <a:pt x="207" y="42"/>
                    <a:pt x="207" y="54"/>
                    <a:pt x="200" y="61"/>
                  </a:cubicBezTo>
                  <a:cubicBezTo>
                    <a:pt x="162" y="98"/>
                    <a:pt x="162" y="98"/>
                    <a:pt x="162" y="98"/>
                  </a:cubicBezTo>
                  <a:cubicBezTo>
                    <a:pt x="215" y="98"/>
                    <a:pt x="215" y="98"/>
                    <a:pt x="215" y="98"/>
                  </a:cubicBezTo>
                  <a:cubicBezTo>
                    <a:pt x="226" y="98"/>
                    <a:pt x="234" y="107"/>
                    <a:pt x="234" y="117"/>
                  </a:cubicBezTo>
                  <a:cubicBezTo>
                    <a:pt x="234" y="127"/>
                    <a:pt x="226" y="136"/>
                    <a:pt x="215" y="136"/>
                  </a:cubicBezTo>
                  <a:cubicBezTo>
                    <a:pt x="162" y="136"/>
                    <a:pt x="162" y="136"/>
                    <a:pt x="162" y="136"/>
                  </a:cubicBezTo>
                  <a:cubicBezTo>
                    <a:pt x="200" y="173"/>
                    <a:pt x="200" y="173"/>
                    <a:pt x="200" y="173"/>
                  </a:cubicBezTo>
                  <a:cubicBezTo>
                    <a:pt x="207" y="181"/>
                    <a:pt x="207" y="192"/>
                    <a:pt x="200" y="200"/>
                  </a:cubicBezTo>
                  <a:cubicBezTo>
                    <a:pt x="192" y="207"/>
                    <a:pt x="181" y="207"/>
                    <a:pt x="173" y="200"/>
                  </a:cubicBezTo>
                  <a:cubicBezTo>
                    <a:pt x="136" y="162"/>
                    <a:pt x="136" y="162"/>
                    <a:pt x="136" y="162"/>
                  </a:cubicBezTo>
                  <a:cubicBezTo>
                    <a:pt x="136" y="215"/>
                    <a:pt x="136" y="215"/>
                    <a:pt x="136" y="215"/>
                  </a:cubicBezTo>
                  <a:cubicBezTo>
                    <a:pt x="136" y="226"/>
                    <a:pt x="127" y="234"/>
                    <a:pt x="117" y="234"/>
                  </a:cubicBezTo>
                  <a:cubicBezTo>
                    <a:pt x="107" y="234"/>
                    <a:pt x="98" y="226"/>
                    <a:pt x="98" y="215"/>
                  </a:cubicBezTo>
                  <a:cubicBezTo>
                    <a:pt x="98" y="162"/>
                    <a:pt x="98" y="162"/>
                    <a:pt x="98" y="162"/>
                  </a:cubicBezTo>
                  <a:cubicBezTo>
                    <a:pt x="61" y="200"/>
                    <a:pt x="61" y="200"/>
                    <a:pt x="61" y="200"/>
                  </a:cubicBezTo>
                  <a:cubicBezTo>
                    <a:pt x="54" y="207"/>
                    <a:pt x="42" y="207"/>
                    <a:pt x="34" y="200"/>
                  </a:cubicBezTo>
                  <a:cubicBezTo>
                    <a:pt x="27" y="192"/>
                    <a:pt x="27" y="181"/>
                    <a:pt x="34" y="173"/>
                  </a:cubicBezTo>
                  <a:cubicBezTo>
                    <a:pt x="72" y="136"/>
                    <a:pt x="72" y="136"/>
                    <a:pt x="72" y="136"/>
                  </a:cubicBezTo>
                  <a:cubicBezTo>
                    <a:pt x="19" y="136"/>
                    <a:pt x="19" y="136"/>
                    <a:pt x="19" y="136"/>
                  </a:cubicBezTo>
                  <a:cubicBezTo>
                    <a:pt x="8" y="136"/>
                    <a:pt x="0" y="127"/>
                    <a:pt x="0" y="117"/>
                  </a:cubicBezTo>
                  <a:cubicBezTo>
                    <a:pt x="0" y="107"/>
                    <a:pt x="8" y="98"/>
                    <a:pt x="19" y="98"/>
                  </a:cubicBezTo>
                  <a:cubicBezTo>
                    <a:pt x="72" y="98"/>
                    <a:pt x="72" y="98"/>
                    <a:pt x="72" y="98"/>
                  </a:cubicBezTo>
                  <a:lnTo>
                    <a:pt x="34" y="61"/>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sp>
          <p:nvSpPr>
            <p:cNvPr id="81" name="Freeform 539"/>
            <p:cNvSpPr>
              <a:spLocks/>
            </p:cNvSpPr>
            <p:nvPr/>
          </p:nvSpPr>
          <p:spPr bwMode="auto">
            <a:xfrm>
              <a:off x="5688" y="5268"/>
              <a:ext cx="427" cy="427"/>
            </a:xfrm>
            <a:custGeom>
              <a:avLst/>
              <a:gdLst>
                <a:gd name="T0" fmla="*/ 181 w 181"/>
                <a:gd name="T1" fmla="*/ 40 h 181"/>
                <a:gd name="T2" fmla="*/ 163 w 181"/>
                <a:gd name="T3" fmla="*/ 21 h 181"/>
                <a:gd name="T4" fmla="*/ 144 w 181"/>
                <a:gd name="T5" fmla="*/ 40 h 181"/>
                <a:gd name="T6" fmla="*/ 144 w 181"/>
                <a:gd name="T7" fmla="*/ 117 h 181"/>
                <a:gd name="T8" fmla="*/ 34 w 181"/>
                <a:gd name="T9" fmla="*/ 8 h 181"/>
                <a:gd name="T10" fmla="*/ 8 w 181"/>
                <a:gd name="T11" fmla="*/ 8 h 181"/>
                <a:gd name="T12" fmla="*/ 8 w 181"/>
                <a:gd name="T13" fmla="*/ 34 h 181"/>
                <a:gd name="T14" fmla="*/ 117 w 181"/>
                <a:gd name="T15" fmla="*/ 144 h 181"/>
                <a:gd name="T16" fmla="*/ 40 w 181"/>
                <a:gd name="T17" fmla="*/ 144 h 181"/>
                <a:gd name="T18" fmla="*/ 21 w 181"/>
                <a:gd name="T19" fmla="*/ 163 h 181"/>
                <a:gd name="T20" fmla="*/ 40 w 181"/>
                <a:gd name="T21" fmla="*/ 181 h 181"/>
                <a:gd name="T22" fmla="*/ 162 w 181"/>
                <a:gd name="T23" fmla="*/ 181 h 181"/>
                <a:gd name="T24" fmla="*/ 176 w 181"/>
                <a:gd name="T25" fmla="*/ 176 h 181"/>
                <a:gd name="T26" fmla="*/ 181 w 181"/>
                <a:gd name="T27" fmla="*/ 163 h 181"/>
                <a:gd name="T28" fmla="*/ 181 w 181"/>
                <a:gd name="T29" fmla="*/ 4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1" h="181">
                  <a:moveTo>
                    <a:pt x="181" y="40"/>
                  </a:moveTo>
                  <a:cubicBezTo>
                    <a:pt x="181" y="29"/>
                    <a:pt x="173" y="21"/>
                    <a:pt x="163" y="21"/>
                  </a:cubicBezTo>
                  <a:cubicBezTo>
                    <a:pt x="152" y="21"/>
                    <a:pt x="144" y="29"/>
                    <a:pt x="144" y="40"/>
                  </a:cubicBezTo>
                  <a:cubicBezTo>
                    <a:pt x="144" y="117"/>
                    <a:pt x="144" y="117"/>
                    <a:pt x="144" y="117"/>
                  </a:cubicBezTo>
                  <a:cubicBezTo>
                    <a:pt x="34" y="8"/>
                    <a:pt x="34" y="8"/>
                    <a:pt x="34" y="8"/>
                  </a:cubicBezTo>
                  <a:cubicBezTo>
                    <a:pt x="27" y="0"/>
                    <a:pt x="15" y="0"/>
                    <a:pt x="8" y="8"/>
                  </a:cubicBezTo>
                  <a:cubicBezTo>
                    <a:pt x="0" y="15"/>
                    <a:pt x="0" y="27"/>
                    <a:pt x="8" y="34"/>
                  </a:cubicBezTo>
                  <a:cubicBezTo>
                    <a:pt x="117" y="144"/>
                    <a:pt x="117" y="144"/>
                    <a:pt x="117" y="144"/>
                  </a:cubicBezTo>
                  <a:cubicBezTo>
                    <a:pt x="40" y="144"/>
                    <a:pt x="40" y="144"/>
                    <a:pt x="40" y="144"/>
                  </a:cubicBezTo>
                  <a:cubicBezTo>
                    <a:pt x="29" y="144"/>
                    <a:pt x="21" y="152"/>
                    <a:pt x="21" y="163"/>
                  </a:cubicBezTo>
                  <a:cubicBezTo>
                    <a:pt x="21" y="173"/>
                    <a:pt x="29" y="181"/>
                    <a:pt x="40" y="181"/>
                  </a:cubicBezTo>
                  <a:cubicBezTo>
                    <a:pt x="162" y="181"/>
                    <a:pt x="162" y="181"/>
                    <a:pt x="162" y="181"/>
                  </a:cubicBezTo>
                  <a:cubicBezTo>
                    <a:pt x="167" y="181"/>
                    <a:pt x="172" y="179"/>
                    <a:pt x="176" y="176"/>
                  </a:cubicBezTo>
                  <a:cubicBezTo>
                    <a:pt x="179" y="172"/>
                    <a:pt x="181" y="167"/>
                    <a:pt x="181" y="163"/>
                  </a:cubicBezTo>
                  <a:lnTo>
                    <a:pt x="181" y="40"/>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grpSp>
      <p:sp>
        <p:nvSpPr>
          <p:cNvPr id="83" name="Freeform 12"/>
          <p:cNvSpPr>
            <a:spLocks noChangeAspect="1" noEditPoints="1"/>
          </p:cNvSpPr>
          <p:nvPr/>
        </p:nvSpPr>
        <p:spPr bwMode="black">
          <a:xfrm>
            <a:off x="432199" y="3092719"/>
            <a:ext cx="450639" cy="272022"/>
          </a:xfrm>
          <a:custGeom>
            <a:avLst/>
            <a:gdLst>
              <a:gd name="T0" fmla="*/ 292 w 349"/>
              <a:gd name="T1" fmla="*/ 160 h 211"/>
              <a:gd name="T2" fmla="*/ 230 w 349"/>
              <a:gd name="T3" fmla="*/ 131 h 211"/>
              <a:gd name="T4" fmla="*/ 227 w 349"/>
              <a:gd name="T5" fmla="*/ 136 h 211"/>
              <a:gd name="T6" fmla="*/ 265 w 349"/>
              <a:gd name="T7" fmla="*/ 177 h 211"/>
              <a:gd name="T8" fmla="*/ 204 w 349"/>
              <a:gd name="T9" fmla="*/ 147 h 211"/>
              <a:gd name="T10" fmla="*/ 200 w 349"/>
              <a:gd name="T11" fmla="*/ 152 h 211"/>
              <a:gd name="T12" fmla="*/ 238 w 349"/>
              <a:gd name="T13" fmla="*/ 193 h 211"/>
              <a:gd name="T14" fmla="*/ 191 w 349"/>
              <a:gd name="T15" fmla="*/ 174 h 211"/>
              <a:gd name="T16" fmla="*/ 188 w 349"/>
              <a:gd name="T17" fmla="*/ 178 h 211"/>
              <a:gd name="T18" fmla="*/ 208 w 349"/>
              <a:gd name="T19" fmla="*/ 205 h 211"/>
              <a:gd name="T20" fmla="*/ 172 w 349"/>
              <a:gd name="T21" fmla="*/ 194 h 211"/>
              <a:gd name="T22" fmla="*/ 176 w 349"/>
              <a:gd name="T23" fmla="*/ 172 h 211"/>
              <a:gd name="T24" fmla="*/ 154 w 349"/>
              <a:gd name="T25" fmla="*/ 146 h 211"/>
              <a:gd name="T26" fmla="*/ 133 w 349"/>
              <a:gd name="T27" fmla="*/ 127 h 211"/>
              <a:gd name="T28" fmla="*/ 114 w 349"/>
              <a:gd name="T29" fmla="*/ 130 h 211"/>
              <a:gd name="T30" fmla="*/ 101 w 349"/>
              <a:gd name="T31" fmla="*/ 124 h 211"/>
              <a:gd name="T32" fmla="*/ 72 w 349"/>
              <a:gd name="T33" fmla="*/ 121 h 211"/>
              <a:gd name="T34" fmla="*/ 48 w 349"/>
              <a:gd name="T35" fmla="*/ 135 h 211"/>
              <a:gd name="T36" fmla="*/ 71 w 349"/>
              <a:gd name="T37" fmla="*/ 27 h 211"/>
              <a:gd name="T38" fmla="*/ 75 w 349"/>
              <a:gd name="T39" fmla="*/ 46 h 211"/>
              <a:gd name="T40" fmla="*/ 101 w 349"/>
              <a:gd name="T41" fmla="*/ 79 h 211"/>
              <a:gd name="T42" fmla="*/ 118 w 349"/>
              <a:gd name="T43" fmla="*/ 76 h 211"/>
              <a:gd name="T44" fmla="*/ 158 w 349"/>
              <a:gd name="T45" fmla="*/ 53 h 211"/>
              <a:gd name="T46" fmla="*/ 289 w 349"/>
              <a:gd name="T47" fmla="*/ 140 h 211"/>
              <a:gd name="T48" fmla="*/ 242 w 349"/>
              <a:gd name="T49" fmla="*/ 37 h 211"/>
              <a:gd name="T50" fmla="*/ 148 w 349"/>
              <a:gd name="T51" fmla="*/ 4 h 211"/>
              <a:gd name="T52" fmla="*/ 94 w 349"/>
              <a:gd name="T53" fmla="*/ 33 h 211"/>
              <a:gd name="T54" fmla="*/ 102 w 349"/>
              <a:gd name="T55" fmla="*/ 70 h 211"/>
              <a:gd name="T56" fmla="*/ 113 w 349"/>
              <a:gd name="T57" fmla="*/ 67 h 211"/>
              <a:gd name="T58" fmla="*/ 188 w 349"/>
              <a:gd name="T59" fmla="*/ 56 h 211"/>
              <a:gd name="T60" fmla="*/ 294 w 349"/>
              <a:gd name="T61" fmla="*/ 133 h 211"/>
              <a:gd name="T62" fmla="*/ 314 w 349"/>
              <a:gd name="T63" fmla="*/ 130 h 211"/>
              <a:gd name="T64" fmla="*/ 253 w 349"/>
              <a:gd name="T65" fmla="*/ 41 h 211"/>
              <a:gd name="T66" fmla="*/ 139 w 349"/>
              <a:gd name="T67" fmla="*/ 164 h 211"/>
              <a:gd name="T68" fmla="*/ 130 w 349"/>
              <a:gd name="T69" fmla="*/ 137 h 211"/>
              <a:gd name="T70" fmla="*/ 112 w 349"/>
              <a:gd name="T71" fmla="*/ 149 h 211"/>
              <a:gd name="T72" fmla="*/ 84 w 349"/>
              <a:gd name="T73" fmla="*/ 143 h 211"/>
              <a:gd name="T74" fmla="*/ 67 w 349"/>
              <a:gd name="T75" fmla="*/ 131 h 211"/>
              <a:gd name="T76" fmla="*/ 59 w 349"/>
              <a:gd name="T77" fmla="*/ 168 h 211"/>
              <a:gd name="T78" fmla="*/ 76 w 349"/>
              <a:gd name="T79" fmla="*/ 178 h 211"/>
              <a:gd name="T80" fmla="*/ 90 w 349"/>
              <a:gd name="T81" fmla="*/ 188 h 211"/>
              <a:gd name="T82" fmla="*/ 106 w 349"/>
              <a:gd name="T83" fmla="*/ 181 h 211"/>
              <a:gd name="T84" fmla="*/ 116 w 349"/>
              <a:gd name="T85" fmla="*/ 200 h 211"/>
              <a:gd name="T86" fmla="*/ 131 w 349"/>
              <a:gd name="T87" fmla="*/ 193 h 211"/>
              <a:gd name="T88" fmla="*/ 145 w 349"/>
              <a:gd name="T89" fmla="*/ 209 h 211"/>
              <a:gd name="T90" fmla="*/ 166 w 349"/>
              <a:gd name="T91" fmla="*/ 174 h 211"/>
              <a:gd name="T92" fmla="*/ 349 w 349"/>
              <a:gd name="T93" fmla="*/ 124 h 211"/>
              <a:gd name="T94" fmla="*/ 326 w 349"/>
              <a:gd name="T95" fmla="*/ 22 h 211"/>
              <a:gd name="T96" fmla="*/ 323 w 349"/>
              <a:gd name="T97" fmla="*/ 135 h 211"/>
              <a:gd name="T98" fmla="*/ 349 w 349"/>
              <a:gd name="T99" fmla="*/ 124 h 211"/>
              <a:gd name="T100" fmla="*/ 47 w 349"/>
              <a:gd name="T101" fmla="*/ 11 h 211"/>
              <a:gd name="T102" fmla="*/ 3 w 349"/>
              <a:gd name="T103" fmla="*/ 118 h 211"/>
              <a:gd name="T104" fmla="*/ 35 w 349"/>
              <a:gd name="T105" fmla="*/ 13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9" h="211">
                <a:moveTo>
                  <a:pt x="289" y="140"/>
                </a:moveTo>
                <a:cubicBezTo>
                  <a:pt x="294" y="144"/>
                  <a:pt x="296" y="154"/>
                  <a:pt x="292" y="160"/>
                </a:cubicBezTo>
                <a:cubicBezTo>
                  <a:pt x="289" y="164"/>
                  <a:pt x="285" y="167"/>
                  <a:pt x="279" y="167"/>
                </a:cubicBezTo>
                <a:cubicBezTo>
                  <a:pt x="279" y="167"/>
                  <a:pt x="279" y="167"/>
                  <a:pt x="230" y="131"/>
                </a:cubicBezTo>
                <a:cubicBezTo>
                  <a:pt x="228" y="130"/>
                  <a:pt x="227" y="131"/>
                  <a:pt x="226" y="132"/>
                </a:cubicBezTo>
                <a:cubicBezTo>
                  <a:pt x="226" y="134"/>
                  <a:pt x="226" y="135"/>
                  <a:pt x="227" y="136"/>
                </a:cubicBezTo>
                <a:cubicBezTo>
                  <a:pt x="227" y="136"/>
                  <a:pt x="227" y="136"/>
                  <a:pt x="267" y="164"/>
                </a:cubicBezTo>
                <a:cubicBezTo>
                  <a:pt x="267" y="168"/>
                  <a:pt x="267" y="172"/>
                  <a:pt x="265" y="177"/>
                </a:cubicBezTo>
                <a:cubicBezTo>
                  <a:pt x="262" y="181"/>
                  <a:pt x="257" y="183"/>
                  <a:pt x="253" y="183"/>
                </a:cubicBezTo>
                <a:cubicBezTo>
                  <a:pt x="253" y="183"/>
                  <a:pt x="253" y="183"/>
                  <a:pt x="204" y="147"/>
                </a:cubicBezTo>
                <a:cubicBezTo>
                  <a:pt x="203" y="147"/>
                  <a:pt x="200" y="147"/>
                  <a:pt x="200" y="148"/>
                </a:cubicBezTo>
                <a:cubicBezTo>
                  <a:pt x="199" y="150"/>
                  <a:pt x="199" y="151"/>
                  <a:pt x="200" y="152"/>
                </a:cubicBezTo>
                <a:cubicBezTo>
                  <a:pt x="200" y="152"/>
                  <a:pt x="200" y="152"/>
                  <a:pt x="240" y="181"/>
                </a:cubicBezTo>
                <a:cubicBezTo>
                  <a:pt x="240" y="185"/>
                  <a:pt x="240" y="189"/>
                  <a:pt x="238" y="193"/>
                </a:cubicBezTo>
                <a:cubicBezTo>
                  <a:pt x="235" y="197"/>
                  <a:pt x="231" y="198"/>
                  <a:pt x="226" y="198"/>
                </a:cubicBezTo>
                <a:cubicBezTo>
                  <a:pt x="226" y="198"/>
                  <a:pt x="226" y="198"/>
                  <a:pt x="191" y="174"/>
                </a:cubicBezTo>
                <a:cubicBezTo>
                  <a:pt x="189" y="172"/>
                  <a:pt x="188" y="172"/>
                  <a:pt x="187" y="174"/>
                </a:cubicBezTo>
                <a:cubicBezTo>
                  <a:pt x="187" y="175"/>
                  <a:pt x="187" y="177"/>
                  <a:pt x="188" y="178"/>
                </a:cubicBezTo>
                <a:cubicBezTo>
                  <a:pt x="188" y="178"/>
                  <a:pt x="188" y="178"/>
                  <a:pt x="210" y="194"/>
                </a:cubicBezTo>
                <a:cubicBezTo>
                  <a:pt x="211" y="198"/>
                  <a:pt x="210" y="202"/>
                  <a:pt x="208" y="205"/>
                </a:cubicBezTo>
                <a:cubicBezTo>
                  <a:pt x="204" y="209"/>
                  <a:pt x="200" y="211"/>
                  <a:pt x="196" y="211"/>
                </a:cubicBezTo>
                <a:cubicBezTo>
                  <a:pt x="196" y="211"/>
                  <a:pt x="196" y="211"/>
                  <a:pt x="172" y="194"/>
                </a:cubicBezTo>
                <a:cubicBezTo>
                  <a:pt x="172" y="194"/>
                  <a:pt x="172" y="194"/>
                  <a:pt x="176" y="175"/>
                </a:cubicBezTo>
                <a:cubicBezTo>
                  <a:pt x="176" y="175"/>
                  <a:pt x="176" y="174"/>
                  <a:pt x="176" y="172"/>
                </a:cubicBezTo>
                <a:cubicBezTo>
                  <a:pt x="177" y="160"/>
                  <a:pt x="169" y="150"/>
                  <a:pt x="157" y="147"/>
                </a:cubicBezTo>
                <a:cubicBezTo>
                  <a:pt x="156" y="146"/>
                  <a:pt x="156" y="146"/>
                  <a:pt x="154" y="146"/>
                </a:cubicBezTo>
                <a:cubicBezTo>
                  <a:pt x="153" y="146"/>
                  <a:pt x="152" y="146"/>
                  <a:pt x="150" y="146"/>
                </a:cubicBezTo>
                <a:cubicBezTo>
                  <a:pt x="149" y="136"/>
                  <a:pt x="142" y="130"/>
                  <a:pt x="133" y="127"/>
                </a:cubicBezTo>
                <a:cubicBezTo>
                  <a:pt x="131" y="127"/>
                  <a:pt x="130" y="127"/>
                  <a:pt x="130" y="127"/>
                </a:cubicBezTo>
                <a:cubicBezTo>
                  <a:pt x="123" y="126"/>
                  <a:pt x="118" y="127"/>
                  <a:pt x="114" y="130"/>
                </a:cubicBezTo>
                <a:cubicBezTo>
                  <a:pt x="111" y="127"/>
                  <a:pt x="107" y="124"/>
                  <a:pt x="102" y="124"/>
                </a:cubicBezTo>
                <a:cubicBezTo>
                  <a:pt x="101" y="124"/>
                  <a:pt x="101" y="124"/>
                  <a:pt x="101" y="124"/>
                </a:cubicBezTo>
                <a:cubicBezTo>
                  <a:pt x="95" y="123"/>
                  <a:pt x="90" y="124"/>
                  <a:pt x="86" y="127"/>
                </a:cubicBezTo>
                <a:cubicBezTo>
                  <a:pt x="82" y="124"/>
                  <a:pt x="76" y="121"/>
                  <a:pt x="72" y="121"/>
                </a:cubicBezTo>
                <a:cubicBezTo>
                  <a:pt x="70" y="121"/>
                  <a:pt x="67" y="121"/>
                  <a:pt x="64" y="121"/>
                </a:cubicBezTo>
                <a:cubicBezTo>
                  <a:pt x="56" y="124"/>
                  <a:pt x="51" y="128"/>
                  <a:pt x="48" y="135"/>
                </a:cubicBezTo>
                <a:cubicBezTo>
                  <a:pt x="48" y="135"/>
                  <a:pt x="48" y="135"/>
                  <a:pt x="44" y="134"/>
                </a:cubicBezTo>
                <a:cubicBezTo>
                  <a:pt x="43" y="81"/>
                  <a:pt x="71" y="27"/>
                  <a:pt x="71" y="27"/>
                </a:cubicBezTo>
                <a:cubicBezTo>
                  <a:pt x="71" y="27"/>
                  <a:pt x="76" y="27"/>
                  <a:pt x="84" y="27"/>
                </a:cubicBezTo>
                <a:cubicBezTo>
                  <a:pt x="79" y="33"/>
                  <a:pt x="75" y="40"/>
                  <a:pt x="75" y="46"/>
                </a:cubicBezTo>
                <a:cubicBezTo>
                  <a:pt x="74" y="53"/>
                  <a:pt x="75" y="58"/>
                  <a:pt x="78" y="64"/>
                </a:cubicBezTo>
                <a:cubicBezTo>
                  <a:pt x="83" y="73"/>
                  <a:pt x="91" y="79"/>
                  <a:pt x="101" y="79"/>
                </a:cubicBezTo>
                <a:cubicBezTo>
                  <a:pt x="101" y="79"/>
                  <a:pt x="101" y="79"/>
                  <a:pt x="101" y="79"/>
                </a:cubicBezTo>
                <a:cubicBezTo>
                  <a:pt x="106" y="80"/>
                  <a:pt x="113" y="79"/>
                  <a:pt x="118" y="76"/>
                </a:cubicBezTo>
                <a:cubicBezTo>
                  <a:pt x="118" y="76"/>
                  <a:pt x="118" y="76"/>
                  <a:pt x="122" y="73"/>
                </a:cubicBezTo>
                <a:cubicBezTo>
                  <a:pt x="122" y="73"/>
                  <a:pt x="122" y="73"/>
                  <a:pt x="158" y="53"/>
                </a:cubicBezTo>
                <a:cubicBezTo>
                  <a:pt x="158" y="53"/>
                  <a:pt x="158" y="53"/>
                  <a:pt x="183" y="64"/>
                </a:cubicBezTo>
                <a:cubicBezTo>
                  <a:pt x="183" y="64"/>
                  <a:pt x="183" y="64"/>
                  <a:pt x="289" y="140"/>
                </a:cubicBezTo>
                <a:close/>
                <a:moveTo>
                  <a:pt x="253" y="41"/>
                </a:moveTo>
                <a:cubicBezTo>
                  <a:pt x="250" y="41"/>
                  <a:pt x="246" y="40"/>
                  <a:pt x="242" y="37"/>
                </a:cubicBezTo>
                <a:cubicBezTo>
                  <a:pt x="165" y="2"/>
                  <a:pt x="165" y="2"/>
                  <a:pt x="165" y="2"/>
                </a:cubicBezTo>
                <a:cubicBezTo>
                  <a:pt x="160" y="0"/>
                  <a:pt x="153" y="1"/>
                  <a:pt x="148" y="4"/>
                </a:cubicBezTo>
                <a:cubicBezTo>
                  <a:pt x="117" y="21"/>
                  <a:pt x="117" y="21"/>
                  <a:pt x="117" y="21"/>
                </a:cubicBezTo>
                <a:cubicBezTo>
                  <a:pt x="94" y="33"/>
                  <a:pt x="94" y="33"/>
                  <a:pt x="94" y="33"/>
                </a:cubicBezTo>
                <a:cubicBezTo>
                  <a:pt x="85" y="39"/>
                  <a:pt x="82" y="51"/>
                  <a:pt x="87" y="60"/>
                </a:cubicBezTo>
                <a:cubicBezTo>
                  <a:pt x="90" y="66"/>
                  <a:pt x="96" y="70"/>
                  <a:pt x="102" y="70"/>
                </a:cubicBezTo>
                <a:cubicBezTo>
                  <a:pt x="106" y="70"/>
                  <a:pt x="110" y="70"/>
                  <a:pt x="113" y="67"/>
                </a:cubicBezTo>
                <a:cubicBezTo>
                  <a:pt x="113" y="67"/>
                  <a:pt x="113" y="67"/>
                  <a:pt x="113" y="67"/>
                </a:cubicBezTo>
                <a:cubicBezTo>
                  <a:pt x="159" y="43"/>
                  <a:pt x="159" y="43"/>
                  <a:pt x="159" y="43"/>
                </a:cubicBezTo>
                <a:cubicBezTo>
                  <a:pt x="188" y="56"/>
                  <a:pt x="188" y="56"/>
                  <a:pt x="188" y="56"/>
                </a:cubicBezTo>
                <a:cubicBezTo>
                  <a:pt x="228" y="86"/>
                  <a:pt x="228" y="86"/>
                  <a:pt x="228" y="86"/>
                </a:cubicBezTo>
                <a:cubicBezTo>
                  <a:pt x="294" y="133"/>
                  <a:pt x="294" y="133"/>
                  <a:pt x="294" y="133"/>
                </a:cubicBezTo>
                <a:cubicBezTo>
                  <a:pt x="295" y="134"/>
                  <a:pt x="295" y="134"/>
                  <a:pt x="295" y="134"/>
                </a:cubicBezTo>
                <a:cubicBezTo>
                  <a:pt x="314" y="130"/>
                  <a:pt x="314" y="130"/>
                  <a:pt x="314" y="130"/>
                </a:cubicBezTo>
                <a:cubicBezTo>
                  <a:pt x="317" y="68"/>
                  <a:pt x="289" y="39"/>
                  <a:pt x="289" y="39"/>
                </a:cubicBezTo>
                <a:cubicBezTo>
                  <a:pt x="289" y="39"/>
                  <a:pt x="261" y="44"/>
                  <a:pt x="253" y="41"/>
                </a:cubicBezTo>
                <a:close/>
                <a:moveTo>
                  <a:pt x="155" y="157"/>
                </a:moveTo>
                <a:cubicBezTo>
                  <a:pt x="149" y="156"/>
                  <a:pt x="142" y="158"/>
                  <a:pt x="139" y="164"/>
                </a:cubicBezTo>
                <a:cubicBezTo>
                  <a:pt x="141" y="154"/>
                  <a:pt x="141" y="154"/>
                  <a:pt x="141" y="154"/>
                </a:cubicBezTo>
                <a:cubicBezTo>
                  <a:pt x="143" y="146"/>
                  <a:pt x="138" y="138"/>
                  <a:pt x="130" y="137"/>
                </a:cubicBezTo>
                <a:cubicBezTo>
                  <a:pt x="122" y="135"/>
                  <a:pt x="114" y="139"/>
                  <a:pt x="112" y="148"/>
                </a:cubicBezTo>
                <a:cubicBezTo>
                  <a:pt x="112" y="149"/>
                  <a:pt x="112" y="149"/>
                  <a:pt x="112" y="149"/>
                </a:cubicBezTo>
                <a:cubicBezTo>
                  <a:pt x="112" y="142"/>
                  <a:pt x="107" y="135"/>
                  <a:pt x="100" y="134"/>
                </a:cubicBezTo>
                <a:cubicBezTo>
                  <a:pt x="94" y="133"/>
                  <a:pt x="86" y="137"/>
                  <a:pt x="84" y="143"/>
                </a:cubicBezTo>
                <a:cubicBezTo>
                  <a:pt x="84" y="143"/>
                  <a:pt x="84" y="143"/>
                  <a:pt x="84" y="143"/>
                </a:cubicBezTo>
                <a:cubicBezTo>
                  <a:pt x="82" y="135"/>
                  <a:pt x="74" y="130"/>
                  <a:pt x="67" y="131"/>
                </a:cubicBezTo>
                <a:cubicBezTo>
                  <a:pt x="59" y="134"/>
                  <a:pt x="53" y="141"/>
                  <a:pt x="55" y="149"/>
                </a:cubicBezTo>
                <a:cubicBezTo>
                  <a:pt x="59" y="168"/>
                  <a:pt x="59" y="168"/>
                  <a:pt x="59" y="168"/>
                </a:cubicBezTo>
                <a:cubicBezTo>
                  <a:pt x="60" y="173"/>
                  <a:pt x="65" y="178"/>
                  <a:pt x="72" y="178"/>
                </a:cubicBezTo>
                <a:cubicBezTo>
                  <a:pt x="74" y="178"/>
                  <a:pt x="75" y="178"/>
                  <a:pt x="76" y="178"/>
                </a:cubicBezTo>
                <a:cubicBezTo>
                  <a:pt x="78" y="178"/>
                  <a:pt x="78" y="178"/>
                  <a:pt x="79" y="177"/>
                </a:cubicBezTo>
                <a:cubicBezTo>
                  <a:pt x="80" y="182"/>
                  <a:pt x="84" y="186"/>
                  <a:pt x="90" y="188"/>
                </a:cubicBezTo>
                <a:cubicBezTo>
                  <a:pt x="91" y="188"/>
                  <a:pt x="91" y="188"/>
                  <a:pt x="91" y="188"/>
                </a:cubicBezTo>
                <a:cubicBezTo>
                  <a:pt x="96" y="188"/>
                  <a:pt x="102" y="185"/>
                  <a:pt x="106" y="181"/>
                </a:cubicBezTo>
                <a:cubicBezTo>
                  <a:pt x="104" y="182"/>
                  <a:pt x="104" y="182"/>
                  <a:pt x="104" y="182"/>
                </a:cubicBezTo>
                <a:cubicBezTo>
                  <a:pt x="103" y="189"/>
                  <a:pt x="108" y="197"/>
                  <a:pt x="116" y="200"/>
                </a:cubicBezTo>
                <a:cubicBezTo>
                  <a:pt x="116" y="200"/>
                  <a:pt x="116" y="200"/>
                  <a:pt x="118" y="200"/>
                </a:cubicBezTo>
                <a:cubicBezTo>
                  <a:pt x="123" y="200"/>
                  <a:pt x="129" y="197"/>
                  <a:pt x="131" y="193"/>
                </a:cubicBezTo>
                <a:cubicBezTo>
                  <a:pt x="131" y="200"/>
                  <a:pt x="135" y="206"/>
                  <a:pt x="143" y="209"/>
                </a:cubicBezTo>
                <a:cubicBezTo>
                  <a:pt x="143" y="209"/>
                  <a:pt x="143" y="209"/>
                  <a:pt x="145" y="209"/>
                </a:cubicBezTo>
                <a:cubicBezTo>
                  <a:pt x="151" y="209"/>
                  <a:pt x="158" y="205"/>
                  <a:pt x="161" y="197"/>
                </a:cubicBezTo>
                <a:cubicBezTo>
                  <a:pt x="166" y="174"/>
                  <a:pt x="166" y="174"/>
                  <a:pt x="166" y="174"/>
                </a:cubicBezTo>
                <a:cubicBezTo>
                  <a:pt x="168" y="166"/>
                  <a:pt x="162" y="158"/>
                  <a:pt x="155" y="157"/>
                </a:cubicBezTo>
                <a:close/>
                <a:moveTo>
                  <a:pt x="349" y="124"/>
                </a:moveTo>
                <a:cubicBezTo>
                  <a:pt x="338" y="30"/>
                  <a:pt x="338" y="30"/>
                  <a:pt x="338" y="30"/>
                </a:cubicBezTo>
                <a:cubicBezTo>
                  <a:pt x="337" y="24"/>
                  <a:pt x="332" y="21"/>
                  <a:pt x="326" y="22"/>
                </a:cubicBezTo>
                <a:cubicBezTo>
                  <a:pt x="294" y="30"/>
                  <a:pt x="294" y="30"/>
                  <a:pt x="294" y="30"/>
                </a:cubicBezTo>
                <a:cubicBezTo>
                  <a:pt x="294" y="30"/>
                  <a:pt x="328" y="64"/>
                  <a:pt x="323" y="135"/>
                </a:cubicBezTo>
                <a:cubicBezTo>
                  <a:pt x="338" y="135"/>
                  <a:pt x="338" y="135"/>
                  <a:pt x="338" y="135"/>
                </a:cubicBezTo>
                <a:cubicBezTo>
                  <a:pt x="345" y="135"/>
                  <a:pt x="349" y="130"/>
                  <a:pt x="349" y="124"/>
                </a:cubicBezTo>
                <a:close/>
                <a:moveTo>
                  <a:pt x="63" y="21"/>
                </a:moveTo>
                <a:cubicBezTo>
                  <a:pt x="47" y="11"/>
                  <a:pt x="47" y="11"/>
                  <a:pt x="47" y="11"/>
                </a:cubicBezTo>
                <a:cubicBezTo>
                  <a:pt x="42" y="9"/>
                  <a:pt x="36" y="11"/>
                  <a:pt x="34" y="17"/>
                </a:cubicBezTo>
                <a:cubicBezTo>
                  <a:pt x="3" y="118"/>
                  <a:pt x="3" y="118"/>
                  <a:pt x="3" y="118"/>
                </a:cubicBezTo>
                <a:cubicBezTo>
                  <a:pt x="0" y="124"/>
                  <a:pt x="4" y="130"/>
                  <a:pt x="9" y="130"/>
                </a:cubicBezTo>
                <a:cubicBezTo>
                  <a:pt x="35" y="135"/>
                  <a:pt x="35" y="135"/>
                  <a:pt x="35" y="135"/>
                </a:cubicBezTo>
                <a:cubicBezTo>
                  <a:pt x="32" y="79"/>
                  <a:pt x="63" y="21"/>
                  <a:pt x="63" y="21"/>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sp>
        <p:nvSpPr>
          <p:cNvPr id="84" name="Freeform 22"/>
          <p:cNvSpPr>
            <a:spLocks noChangeAspect="1" noEditPoints="1"/>
          </p:cNvSpPr>
          <p:nvPr/>
        </p:nvSpPr>
        <p:spPr bwMode="black">
          <a:xfrm>
            <a:off x="432200" y="5270567"/>
            <a:ext cx="378934" cy="378834"/>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sp>
        <p:nvSpPr>
          <p:cNvPr id="85" name="Freeform 90"/>
          <p:cNvSpPr>
            <a:spLocks noChangeAspect="1" noEditPoints="1"/>
          </p:cNvSpPr>
          <p:nvPr/>
        </p:nvSpPr>
        <p:spPr bwMode="black">
          <a:xfrm>
            <a:off x="432199" y="3784131"/>
            <a:ext cx="343351" cy="376700"/>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sp>
        <p:nvSpPr>
          <p:cNvPr id="86" name="Freeform 25"/>
          <p:cNvSpPr>
            <a:spLocks noChangeAspect="1" noEditPoints="1"/>
          </p:cNvSpPr>
          <p:nvPr/>
        </p:nvSpPr>
        <p:spPr bwMode="black">
          <a:xfrm>
            <a:off x="9410536" y="6014634"/>
            <a:ext cx="444173" cy="378201"/>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sp>
        <p:nvSpPr>
          <p:cNvPr id="87" name="Freeform 9"/>
          <p:cNvSpPr>
            <a:spLocks noEditPoints="1"/>
          </p:cNvSpPr>
          <p:nvPr/>
        </p:nvSpPr>
        <p:spPr bwMode="auto">
          <a:xfrm>
            <a:off x="3443130" y="3836993"/>
            <a:ext cx="420547" cy="270976"/>
          </a:xfrm>
          <a:custGeom>
            <a:avLst/>
            <a:gdLst>
              <a:gd name="T0" fmla="*/ 2219 w 2399"/>
              <a:gd name="T1" fmla="*/ 0 h 1545"/>
              <a:gd name="T2" fmla="*/ 179 w 2399"/>
              <a:gd name="T3" fmla="*/ 0 h 1545"/>
              <a:gd name="T4" fmla="*/ 0 w 2399"/>
              <a:gd name="T5" fmla="*/ 179 h 1545"/>
              <a:gd name="T6" fmla="*/ 0 w 2399"/>
              <a:gd name="T7" fmla="*/ 1365 h 1545"/>
              <a:gd name="T8" fmla="*/ 179 w 2399"/>
              <a:gd name="T9" fmla="*/ 1545 h 1545"/>
              <a:gd name="T10" fmla="*/ 2219 w 2399"/>
              <a:gd name="T11" fmla="*/ 1545 h 1545"/>
              <a:gd name="T12" fmla="*/ 2399 w 2399"/>
              <a:gd name="T13" fmla="*/ 1365 h 1545"/>
              <a:gd name="T14" fmla="*/ 2399 w 2399"/>
              <a:gd name="T15" fmla="*/ 179 h 1545"/>
              <a:gd name="T16" fmla="*/ 2219 w 2399"/>
              <a:gd name="T17" fmla="*/ 0 h 1545"/>
              <a:gd name="T18" fmla="*/ 179 w 2399"/>
              <a:gd name="T19" fmla="*/ 107 h 1545"/>
              <a:gd name="T20" fmla="*/ 2219 w 2399"/>
              <a:gd name="T21" fmla="*/ 107 h 1545"/>
              <a:gd name="T22" fmla="*/ 2291 w 2399"/>
              <a:gd name="T23" fmla="*/ 179 h 1545"/>
              <a:gd name="T24" fmla="*/ 2291 w 2399"/>
              <a:gd name="T25" fmla="*/ 377 h 1545"/>
              <a:gd name="T26" fmla="*/ 108 w 2399"/>
              <a:gd name="T27" fmla="*/ 377 h 1545"/>
              <a:gd name="T28" fmla="*/ 108 w 2399"/>
              <a:gd name="T29" fmla="*/ 179 h 1545"/>
              <a:gd name="T30" fmla="*/ 179 w 2399"/>
              <a:gd name="T31" fmla="*/ 107 h 1545"/>
              <a:gd name="T32" fmla="*/ 2219 w 2399"/>
              <a:gd name="T33" fmla="*/ 1437 h 1545"/>
              <a:gd name="T34" fmla="*/ 179 w 2399"/>
              <a:gd name="T35" fmla="*/ 1437 h 1545"/>
              <a:gd name="T36" fmla="*/ 108 w 2399"/>
              <a:gd name="T37" fmla="*/ 1365 h 1545"/>
              <a:gd name="T38" fmla="*/ 108 w 2399"/>
              <a:gd name="T39" fmla="*/ 772 h 1545"/>
              <a:gd name="T40" fmla="*/ 2291 w 2399"/>
              <a:gd name="T41" fmla="*/ 772 h 1545"/>
              <a:gd name="T42" fmla="*/ 2291 w 2399"/>
              <a:gd name="T43" fmla="*/ 1365 h 1545"/>
              <a:gd name="T44" fmla="*/ 2219 w 2399"/>
              <a:gd name="T45" fmla="*/ 1437 h 1545"/>
              <a:gd name="T46" fmla="*/ 196 w 2399"/>
              <a:gd name="T47" fmla="*/ 1159 h 1545"/>
              <a:gd name="T48" fmla="*/ 196 w 2399"/>
              <a:gd name="T49" fmla="*/ 1253 h 1545"/>
              <a:gd name="T50" fmla="*/ 488 w 2399"/>
              <a:gd name="T51" fmla="*/ 1253 h 1545"/>
              <a:gd name="T52" fmla="*/ 488 w 2399"/>
              <a:gd name="T53" fmla="*/ 1159 h 1545"/>
              <a:gd name="T54" fmla="*/ 196 w 2399"/>
              <a:gd name="T55" fmla="*/ 1159 h 1545"/>
              <a:gd name="T56" fmla="*/ 582 w 2399"/>
              <a:gd name="T57" fmla="*/ 1159 h 1545"/>
              <a:gd name="T58" fmla="*/ 582 w 2399"/>
              <a:gd name="T59" fmla="*/ 1253 h 1545"/>
              <a:gd name="T60" fmla="*/ 1199 w 2399"/>
              <a:gd name="T61" fmla="*/ 1253 h 1545"/>
              <a:gd name="T62" fmla="*/ 1199 w 2399"/>
              <a:gd name="T63" fmla="*/ 1159 h 1545"/>
              <a:gd name="T64" fmla="*/ 582 w 2399"/>
              <a:gd name="T65" fmla="*/ 1159 h 1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9" h="1545">
                <a:moveTo>
                  <a:pt x="2219" y="0"/>
                </a:moveTo>
                <a:cubicBezTo>
                  <a:pt x="179" y="0"/>
                  <a:pt x="179" y="0"/>
                  <a:pt x="179" y="0"/>
                </a:cubicBezTo>
                <a:cubicBezTo>
                  <a:pt x="78" y="0"/>
                  <a:pt x="0" y="83"/>
                  <a:pt x="0" y="179"/>
                </a:cubicBezTo>
                <a:cubicBezTo>
                  <a:pt x="0" y="1365"/>
                  <a:pt x="0" y="1365"/>
                  <a:pt x="0" y="1365"/>
                </a:cubicBezTo>
                <a:cubicBezTo>
                  <a:pt x="0" y="1461"/>
                  <a:pt x="78" y="1545"/>
                  <a:pt x="179" y="1545"/>
                </a:cubicBezTo>
                <a:cubicBezTo>
                  <a:pt x="2219" y="1545"/>
                  <a:pt x="2219" y="1545"/>
                  <a:pt x="2219" y="1545"/>
                </a:cubicBezTo>
                <a:cubicBezTo>
                  <a:pt x="2321" y="1545"/>
                  <a:pt x="2399" y="1461"/>
                  <a:pt x="2399" y="1365"/>
                </a:cubicBezTo>
                <a:cubicBezTo>
                  <a:pt x="2399" y="179"/>
                  <a:pt x="2399" y="179"/>
                  <a:pt x="2399" y="179"/>
                </a:cubicBezTo>
                <a:cubicBezTo>
                  <a:pt x="2399" y="83"/>
                  <a:pt x="2321" y="0"/>
                  <a:pt x="2219" y="0"/>
                </a:cubicBezTo>
                <a:close/>
                <a:moveTo>
                  <a:pt x="179" y="107"/>
                </a:moveTo>
                <a:cubicBezTo>
                  <a:pt x="2219" y="107"/>
                  <a:pt x="2219" y="107"/>
                  <a:pt x="2219" y="107"/>
                </a:cubicBezTo>
                <a:cubicBezTo>
                  <a:pt x="2261" y="107"/>
                  <a:pt x="2291" y="143"/>
                  <a:pt x="2291" y="179"/>
                </a:cubicBezTo>
                <a:cubicBezTo>
                  <a:pt x="2291" y="377"/>
                  <a:pt x="2291" y="377"/>
                  <a:pt x="2291" y="377"/>
                </a:cubicBezTo>
                <a:cubicBezTo>
                  <a:pt x="108" y="377"/>
                  <a:pt x="108" y="377"/>
                  <a:pt x="108" y="377"/>
                </a:cubicBezTo>
                <a:cubicBezTo>
                  <a:pt x="108" y="179"/>
                  <a:pt x="108" y="179"/>
                  <a:pt x="108" y="179"/>
                </a:cubicBezTo>
                <a:cubicBezTo>
                  <a:pt x="108" y="143"/>
                  <a:pt x="138" y="107"/>
                  <a:pt x="179" y="107"/>
                </a:cubicBezTo>
                <a:close/>
                <a:moveTo>
                  <a:pt x="2219" y="1437"/>
                </a:moveTo>
                <a:cubicBezTo>
                  <a:pt x="179" y="1437"/>
                  <a:pt x="179" y="1437"/>
                  <a:pt x="179" y="1437"/>
                </a:cubicBezTo>
                <a:cubicBezTo>
                  <a:pt x="138" y="1437"/>
                  <a:pt x="108" y="1401"/>
                  <a:pt x="108" y="1365"/>
                </a:cubicBezTo>
                <a:cubicBezTo>
                  <a:pt x="108" y="772"/>
                  <a:pt x="108" y="772"/>
                  <a:pt x="108" y="772"/>
                </a:cubicBezTo>
                <a:cubicBezTo>
                  <a:pt x="2291" y="772"/>
                  <a:pt x="2291" y="772"/>
                  <a:pt x="2291" y="772"/>
                </a:cubicBezTo>
                <a:cubicBezTo>
                  <a:pt x="2291" y="1365"/>
                  <a:pt x="2291" y="1365"/>
                  <a:pt x="2291" y="1365"/>
                </a:cubicBezTo>
                <a:cubicBezTo>
                  <a:pt x="2291" y="1401"/>
                  <a:pt x="2261" y="1437"/>
                  <a:pt x="2219" y="1437"/>
                </a:cubicBezTo>
                <a:close/>
                <a:moveTo>
                  <a:pt x="196" y="1159"/>
                </a:moveTo>
                <a:cubicBezTo>
                  <a:pt x="196" y="1253"/>
                  <a:pt x="196" y="1253"/>
                  <a:pt x="196" y="1253"/>
                </a:cubicBezTo>
                <a:cubicBezTo>
                  <a:pt x="488" y="1253"/>
                  <a:pt x="488" y="1253"/>
                  <a:pt x="488" y="1253"/>
                </a:cubicBezTo>
                <a:cubicBezTo>
                  <a:pt x="488" y="1159"/>
                  <a:pt x="488" y="1159"/>
                  <a:pt x="488" y="1159"/>
                </a:cubicBezTo>
                <a:cubicBezTo>
                  <a:pt x="196" y="1159"/>
                  <a:pt x="196" y="1159"/>
                  <a:pt x="196" y="1159"/>
                </a:cubicBezTo>
                <a:close/>
                <a:moveTo>
                  <a:pt x="582" y="1159"/>
                </a:moveTo>
                <a:cubicBezTo>
                  <a:pt x="582" y="1253"/>
                  <a:pt x="582" y="1253"/>
                  <a:pt x="582" y="1253"/>
                </a:cubicBezTo>
                <a:cubicBezTo>
                  <a:pt x="1199" y="1253"/>
                  <a:pt x="1199" y="1253"/>
                  <a:pt x="1199" y="1253"/>
                </a:cubicBezTo>
                <a:cubicBezTo>
                  <a:pt x="1199" y="1159"/>
                  <a:pt x="1199" y="1159"/>
                  <a:pt x="1199" y="1159"/>
                </a:cubicBezTo>
                <a:cubicBezTo>
                  <a:pt x="582" y="1159"/>
                  <a:pt x="582" y="1159"/>
                  <a:pt x="582" y="115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sp>
        <p:nvSpPr>
          <p:cNvPr id="11" name="Rectangle 10"/>
          <p:cNvSpPr/>
          <p:nvPr/>
        </p:nvSpPr>
        <p:spPr bwMode="auto">
          <a:xfrm>
            <a:off x="274637" y="1433585"/>
            <a:ext cx="11889565" cy="5922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146304" rIns="9144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a:solidFill>
                  <a:srgbClr val="FFFFFF"/>
                </a:solidFill>
              </a:rPr>
              <a:t>EXAMPLE SOLUTIONS</a:t>
            </a:r>
          </a:p>
        </p:txBody>
      </p:sp>
      <p:grpSp>
        <p:nvGrpSpPr>
          <p:cNvPr id="95" name="Group 94"/>
          <p:cNvGrpSpPr/>
          <p:nvPr/>
        </p:nvGrpSpPr>
        <p:grpSpPr bwMode="black">
          <a:xfrm>
            <a:off x="457341" y="1499529"/>
            <a:ext cx="431061" cy="481189"/>
            <a:chOff x="1435100" y="3879850"/>
            <a:chExt cx="739775" cy="795338"/>
          </a:xfrm>
          <a:solidFill>
            <a:schemeClr val="tx1"/>
          </a:solidFill>
        </p:grpSpPr>
        <p:sp>
          <p:nvSpPr>
            <p:cNvPr id="99" name="Freeform 6"/>
            <p:cNvSpPr>
              <a:spLocks/>
            </p:cNvSpPr>
            <p:nvPr/>
          </p:nvSpPr>
          <p:spPr bwMode="black">
            <a:xfrm>
              <a:off x="1435100" y="4191000"/>
              <a:ext cx="106363" cy="106363"/>
            </a:xfrm>
            <a:custGeom>
              <a:avLst/>
              <a:gdLst>
                <a:gd name="T0" fmla="*/ 15 w 67"/>
                <a:gd name="T1" fmla="*/ 67 h 67"/>
                <a:gd name="T2" fmla="*/ 15 w 67"/>
                <a:gd name="T3" fmla="*/ 66 h 67"/>
                <a:gd name="T4" fmla="*/ 33 w 67"/>
                <a:gd name="T5" fmla="*/ 48 h 67"/>
                <a:gd name="T6" fmla="*/ 52 w 67"/>
                <a:gd name="T7" fmla="*/ 67 h 67"/>
                <a:gd name="T8" fmla="*/ 67 w 67"/>
                <a:gd name="T9" fmla="*/ 52 h 67"/>
                <a:gd name="T10" fmla="*/ 66 w 67"/>
                <a:gd name="T11" fmla="*/ 51 h 67"/>
                <a:gd name="T12" fmla="*/ 48 w 67"/>
                <a:gd name="T13" fmla="*/ 33 h 67"/>
                <a:gd name="T14" fmla="*/ 67 w 67"/>
                <a:gd name="T15" fmla="*/ 15 h 67"/>
                <a:gd name="T16" fmla="*/ 52 w 67"/>
                <a:gd name="T17" fmla="*/ 0 h 67"/>
                <a:gd name="T18" fmla="*/ 33 w 67"/>
                <a:gd name="T19" fmla="*/ 19 h 67"/>
                <a:gd name="T20" fmla="*/ 15 w 67"/>
                <a:gd name="T21" fmla="*/ 0 h 67"/>
                <a:gd name="T22" fmla="*/ 0 w 67"/>
                <a:gd name="T23" fmla="*/ 15 h 67"/>
                <a:gd name="T24" fmla="*/ 19 w 67"/>
                <a:gd name="T25" fmla="*/ 33 h 67"/>
                <a:gd name="T26" fmla="*/ 0 w 67"/>
                <a:gd name="T27" fmla="*/ 52 h 67"/>
                <a:gd name="T28" fmla="*/ 15 w 67"/>
                <a:gd name="T2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7">
                  <a:moveTo>
                    <a:pt x="15" y="67"/>
                  </a:moveTo>
                  <a:lnTo>
                    <a:pt x="15" y="66"/>
                  </a:lnTo>
                  <a:lnTo>
                    <a:pt x="33" y="48"/>
                  </a:lnTo>
                  <a:lnTo>
                    <a:pt x="52" y="67"/>
                  </a:lnTo>
                  <a:lnTo>
                    <a:pt x="67" y="52"/>
                  </a:lnTo>
                  <a:lnTo>
                    <a:pt x="66" y="51"/>
                  </a:lnTo>
                  <a:lnTo>
                    <a:pt x="48" y="33"/>
                  </a:lnTo>
                  <a:lnTo>
                    <a:pt x="67" y="15"/>
                  </a:lnTo>
                  <a:lnTo>
                    <a:pt x="52" y="0"/>
                  </a:lnTo>
                  <a:lnTo>
                    <a:pt x="33" y="19"/>
                  </a:lnTo>
                  <a:lnTo>
                    <a:pt x="15" y="0"/>
                  </a:lnTo>
                  <a:lnTo>
                    <a:pt x="0" y="15"/>
                  </a:lnTo>
                  <a:lnTo>
                    <a:pt x="19" y="33"/>
                  </a:lnTo>
                  <a:lnTo>
                    <a:pt x="0" y="52"/>
                  </a:lnTo>
                  <a:lnTo>
                    <a:pt x="15"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dirty="0">
                <a:gradFill>
                  <a:gsLst>
                    <a:gs pos="1250">
                      <a:srgbClr val="FFFFFF"/>
                    </a:gs>
                    <a:gs pos="100000">
                      <a:srgbClr val="FFFFFF"/>
                    </a:gs>
                  </a:gsLst>
                  <a:lin ang="5400000" scaled="0"/>
                </a:gradFill>
              </a:endParaRPr>
            </a:p>
          </p:txBody>
        </p:sp>
        <p:sp>
          <p:nvSpPr>
            <p:cNvPr id="100" name="Freeform 7"/>
            <p:cNvSpPr>
              <a:spLocks/>
            </p:cNvSpPr>
            <p:nvPr/>
          </p:nvSpPr>
          <p:spPr bwMode="black">
            <a:xfrm>
              <a:off x="1620838" y="4208463"/>
              <a:ext cx="106363" cy="104775"/>
            </a:xfrm>
            <a:custGeom>
              <a:avLst/>
              <a:gdLst>
                <a:gd name="T0" fmla="*/ 66 w 67"/>
                <a:gd name="T1" fmla="*/ 51 h 66"/>
                <a:gd name="T2" fmla="*/ 48 w 67"/>
                <a:gd name="T3" fmla="*/ 33 h 66"/>
                <a:gd name="T4" fmla="*/ 67 w 67"/>
                <a:gd name="T5" fmla="*/ 14 h 66"/>
                <a:gd name="T6" fmla="*/ 52 w 67"/>
                <a:gd name="T7" fmla="*/ 0 h 66"/>
                <a:gd name="T8" fmla="*/ 33 w 67"/>
                <a:gd name="T9" fmla="*/ 18 h 66"/>
                <a:gd name="T10" fmla="*/ 15 w 67"/>
                <a:gd name="T11" fmla="*/ 0 h 66"/>
                <a:gd name="T12" fmla="*/ 0 w 67"/>
                <a:gd name="T13" fmla="*/ 14 h 66"/>
                <a:gd name="T14" fmla="*/ 19 w 67"/>
                <a:gd name="T15" fmla="*/ 33 h 66"/>
                <a:gd name="T16" fmla="*/ 0 w 67"/>
                <a:gd name="T17" fmla="*/ 51 h 66"/>
                <a:gd name="T18" fmla="*/ 15 w 67"/>
                <a:gd name="T19" fmla="*/ 66 h 66"/>
                <a:gd name="T20" fmla="*/ 15 w 67"/>
                <a:gd name="T21" fmla="*/ 66 h 66"/>
                <a:gd name="T22" fmla="*/ 33 w 67"/>
                <a:gd name="T23" fmla="*/ 48 h 66"/>
                <a:gd name="T24" fmla="*/ 52 w 67"/>
                <a:gd name="T25" fmla="*/ 66 h 66"/>
                <a:gd name="T26" fmla="*/ 67 w 67"/>
                <a:gd name="T27" fmla="*/ 51 h 66"/>
                <a:gd name="T28" fmla="*/ 66 w 67"/>
                <a:gd name="T29" fmla="*/ 5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6">
                  <a:moveTo>
                    <a:pt x="66" y="51"/>
                  </a:moveTo>
                  <a:lnTo>
                    <a:pt x="48" y="33"/>
                  </a:lnTo>
                  <a:lnTo>
                    <a:pt x="67" y="14"/>
                  </a:lnTo>
                  <a:lnTo>
                    <a:pt x="52" y="0"/>
                  </a:lnTo>
                  <a:lnTo>
                    <a:pt x="33" y="18"/>
                  </a:lnTo>
                  <a:lnTo>
                    <a:pt x="15" y="0"/>
                  </a:lnTo>
                  <a:lnTo>
                    <a:pt x="0" y="14"/>
                  </a:lnTo>
                  <a:lnTo>
                    <a:pt x="19" y="33"/>
                  </a:lnTo>
                  <a:lnTo>
                    <a:pt x="0" y="51"/>
                  </a:lnTo>
                  <a:lnTo>
                    <a:pt x="15" y="66"/>
                  </a:lnTo>
                  <a:lnTo>
                    <a:pt x="15" y="66"/>
                  </a:lnTo>
                  <a:lnTo>
                    <a:pt x="33" y="48"/>
                  </a:lnTo>
                  <a:lnTo>
                    <a:pt x="52" y="66"/>
                  </a:lnTo>
                  <a:lnTo>
                    <a:pt x="67" y="51"/>
                  </a:lnTo>
                  <a:lnTo>
                    <a:pt x="66"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dirty="0">
                <a:gradFill>
                  <a:gsLst>
                    <a:gs pos="1250">
                      <a:srgbClr val="FFFFFF"/>
                    </a:gs>
                    <a:gs pos="100000">
                      <a:srgbClr val="FFFFFF"/>
                    </a:gs>
                  </a:gsLst>
                  <a:lin ang="5400000" scaled="0"/>
                </a:gradFill>
              </a:endParaRPr>
            </a:p>
          </p:txBody>
        </p:sp>
        <p:sp>
          <p:nvSpPr>
            <p:cNvPr id="101" name="Freeform 8"/>
            <p:cNvSpPr>
              <a:spLocks/>
            </p:cNvSpPr>
            <p:nvPr/>
          </p:nvSpPr>
          <p:spPr bwMode="black">
            <a:xfrm>
              <a:off x="1876425" y="4184650"/>
              <a:ext cx="104775" cy="104775"/>
            </a:xfrm>
            <a:custGeom>
              <a:avLst/>
              <a:gdLst>
                <a:gd name="T0" fmla="*/ 14 w 66"/>
                <a:gd name="T1" fmla="*/ 66 h 66"/>
                <a:gd name="T2" fmla="*/ 15 w 66"/>
                <a:gd name="T3" fmla="*/ 66 h 66"/>
                <a:gd name="T4" fmla="*/ 33 w 66"/>
                <a:gd name="T5" fmla="*/ 48 h 66"/>
                <a:gd name="T6" fmla="*/ 52 w 66"/>
                <a:gd name="T7" fmla="*/ 66 h 66"/>
                <a:gd name="T8" fmla="*/ 66 w 66"/>
                <a:gd name="T9" fmla="*/ 51 h 66"/>
                <a:gd name="T10" fmla="*/ 66 w 66"/>
                <a:gd name="T11" fmla="*/ 51 h 66"/>
                <a:gd name="T12" fmla="*/ 48 w 66"/>
                <a:gd name="T13" fmla="*/ 33 h 66"/>
                <a:gd name="T14" fmla="*/ 66 w 66"/>
                <a:gd name="T15" fmla="*/ 14 h 66"/>
                <a:gd name="T16" fmla="*/ 52 w 66"/>
                <a:gd name="T17" fmla="*/ 0 h 66"/>
                <a:gd name="T18" fmla="*/ 33 w 66"/>
                <a:gd name="T19" fmla="*/ 18 h 66"/>
                <a:gd name="T20" fmla="*/ 14 w 66"/>
                <a:gd name="T21" fmla="*/ 0 h 66"/>
                <a:gd name="T22" fmla="*/ 0 w 66"/>
                <a:gd name="T23" fmla="*/ 14 h 66"/>
                <a:gd name="T24" fmla="*/ 18 w 66"/>
                <a:gd name="T25" fmla="*/ 33 h 66"/>
                <a:gd name="T26" fmla="*/ 0 w 66"/>
                <a:gd name="T27" fmla="*/ 51 h 66"/>
                <a:gd name="T28" fmla="*/ 14 w 66"/>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66">
                  <a:moveTo>
                    <a:pt x="14" y="66"/>
                  </a:moveTo>
                  <a:lnTo>
                    <a:pt x="15" y="66"/>
                  </a:lnTo>
                  <a:lnTo>
                    <a:pt x="33" y="48"/>
                  </a:lnTo>
                  <a:lnTo>
                    <a:pt x="52" y="66"/>
                  </a:lnTo>
                  <a:lnTo>
                    <a:pt x="66" y="51"/>
                  </a:lnTo>
                  <a:lnTo>
                    <a:pt x="66" y="51"/>
                  </a:lnTo>
                  <a:lnTo>
                    <a:pt x="48" y="33"/>
                  </a:lnTo>
                  <a:lnTo>
                    <a:pt x="66" y="14"/>
                  </a:lnTo>
                  <a:lnTo>
                    <a:pt x="52" y="0"/>
                  </a:lnTo>
                  <a:lnTo>
                    <a:pt x="33" y="18"/>
                  </a:lnTo>
                  <a:lnTo>
                    <a:pt x="14" y="0"/>
                  </a:lnTo>
                  <a:lnTo>
                    <a:pt x="0" y="14"/>
                  </a:lnTo>
                  <a:lnTo>
                    <a:pt x="18" y="33"/>
                  </a:lnTo>
                  <a:lnTo>
                    <a:pt x="0" y="51"/>
                  </a:lnTo>
                  <a:lnTo>
                    <a:pt x="14"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dirty="0">
                <a:gradFill>
                  <a:gsLst>
                    <a:gs pos="1250">
                      <a:srgbClr val="FFFFFF"/>
                    </a:gs>
                    <a:gs pos="100000">
                      <a:srgbClr val="FFFFFF"/>
                    </a:gs>
                  </a:gsLst>
                  <a:lin ang="5400000" scaled="0"/>
                </a:gradFill>
              </a:endParaRPr>
            </a:p>
          </p:txBody>
        </p:sp>
        <p:sp>
          <p:nvSpPr>
            <p:cNvPr id="102" name="Freeform 9"/>
            <p:cNvSpPr>
              <a:spLocks/>
            </p:cNvSpPr>
            <p:nvPr/>
          </p:nvSpPr>
          <p:spPr bwMode="black">
            <a:xfrm>
              <a:off x="1498600" y="3879850"/>
              <a:ext cx="336550" cy="795338"/>
            </a:xfrm>
            <a:custGeom>
              <a:avLst/>
              <a:gdLst>
                <a:gd name="T0" fmla="*/ 938 w 1156"/>
                <a:gd name="T1" fmla="*/ 2724 h 2724"/>
                <a:gd name="T2" fmla="*/ 1139 w 1156"/>
                <a:gd name="T3" fmla="*/ 2523 h 2724"/>
                <a:gd name="T4" fmla="*/ 1036 w 1156"/>
                <a:gd name="T5" fmla="*/ 2347 h 2724"/>
                <a:gd name="T6" fmla="*/ 1156 w 1156"/>
                <a:gd name="T7" fmla="*/ 1686 h 2724"/>
                <a:gd name="T8" fmla="*/ 953 w 1156"/>
                <a:gd name="T9" fmla="*/ 884 h 2724"/>
                <a:gd name="T10" fmla="*/ 188 w 1156"/>
                <a:gd name="T11" fmla="*/ 128 h 2724"/>
                <a:gd name="T12" fmla="*/ 327 w 1156"/>
                <a:gd name="T13" fmla="*/ 90 h 2724"/>
                <a:gd name="T14" fmla="*/ 302 w 1156"/>
                <a:gd name="T15" fmla="*/ 0 h 2724"/>
                <a:gd name="T16" fmla="*/ 0 w 1156"/>
                <a:gd name="T17" fmla="*/ 82 h 2724"/>
                <a:gd name="T18" fmla="*/ 83 w 1156"/>
                <a:gd name="T19" fmla="*/ 385 h 2724"/>
                <a:gd name="T20" fmla="*/ 173 w 1156"/>
                <a:gd name="T21" fmla="*/ 360 h 2724"/>
                <a:gd name="T22" fmla="*/ 135 w 1156"/>
                <a:gd name="T23" fmla="*/ 223 h 2724"/>
                <a:gd name="T24" fmla="*/ 858 w 1156"/>
                <a:gd name="T25" fmla="*/ 937 h 2724"/>
                <a:gd name="T26" fmla="*/ 1047 w 1156"/>
                <a:gd name="T27" fmla="*/ 1686 h 2724"/>
                <a:gd name="T28" fmla="*/ 979 w 1156"/>
                <a:gd name="T29" fmla="*/ 2171 h 2724"/>
                <a:gd name="T30" fmla="*/ 933 w 1156"/>
                <a:gd name="T31" fmla="*/ 2312 h 2724"/>
                <a:gd name="T32" fmla="*/ 929 w 1156"/>
                <a:gd name="T33" fmla="*/ 2321 h 2724"/>
                <a:gd name="T34" fmla="*/ 736 w 1156"/>
                <a:gd name="T35" fmla="*/ 2523 h 2724"/>
                <a:gd name="T36" fmla="*/ 938 w 1156"/>
                <a:gd name="T37" fmla="*/ 2724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6" h="2724">
                  <a:moveTo>
                    <a:pt x="938" y="2724"/>
                  </a:moveTo>
                  <a:cubicBezTo>
                    <a:pt x="1049" y="2724"/>
                    <a:pt x="1139" y="2634"/>
                    <a:pt x="1139" y="2523"/>
                  </a:cubicBezTo>
                  <a:cubicBezTo>
                    <a:pt x="1139" y="2447"/>
                    <a:pt x="1098" y="2382"/>
                    <a:pt x="1036" y="2347"/>
                  </a:cubicBezTo>
                  <a:cubicBezTo>
                    <a:pt x="1078" y="2239"/>
                    <a:pt x="1156" y="1994"/>
                    <a:pt x="1156" y="1686"/>
                  </a:cubicBezTo>
                  <a:cubicBezTo>
                    <a:pt x="1156" y="1444"/>
                    <a:pt x="1108" y="1164"/>
                    <a:pt x="953" y="884"/>
                  </a:cubicBezTo>
                  <a:cubicBezTo>
                    <a:pt x="807" y="619"/>
                    <a:pt x="566" y="356"/>
                    <a:pt x="188" y="128"/>
                  </a:cubicBezTo>
                  <a:cubicBezTo>
                    <a:pt x="327" y="90"/>
                    <a:pt x="327" y="90"/>
                    <a:pt x="327" y="90"/>
                  </a:cubicBezTo>
                  <a:cubicBezTo>
                    <a:pt x="302" y="0"/>
                    <a:pt x="302" y="0"/>
                    <a:pt x="302" y="0"/>
                  </a:cubicBezTo>
                  <a:cubicBezTo>
                    <a:pt x="0" y="82"/>
                    <a:pt x="0" y="82"/>
                    <a:pt x="0" y="82"/>
                  </a:cubicBezTo>
                  <a:cubicBezTo>
                    <a:pt x="83" y="385"/>
                    <a:pt x="83" y="385"/>
                    <a:pt x="83" y="385"/>
                  </a:cubicBezTo>
                  <a:cubicBezTo>
                    <a:pt x="173" y="360"/>
                    <a:pt x="173" y="360"/>
                    <a:pt x="173" y="360"/>
                  </a:cubicBezTo>
                  <a:cubicBezTo>
                    <a:pt x="135" y="223"/>
                    <a:pt x="135" y="223"/>
                    <a:pt x="135" y="223"/>
                  </a:cubicBezTo>
                  <a:cubicBezTo>
                    <a:pt x="497" y="443"/>
                    <a:pt x="721" y="690"/>
                    <a:pt x="858" y="937"/>
                  </a:cubicBezTo>
                  <a:cubicBezTo>
                    <a:pt x="1002" y="1198"/>
                    <a:pt x="1047" y="1459"/>
                    <a:pt x="1047" y="1686"/>
                  </a:cubicBezTo>
                  <a:cubicBezTo>
                    <a:pt x="1047" y="1881"/>
                    <a:pt x="1013" y="2051"/>
                    <a:pt x="979" y="2171"/>
                  </a:cubicBezTo>
                  <a:cubicBezTo>
                    <a:pt x="963" y="2231"/>
                    <a:pt x="946" y="2279"/>
                    <a:pt x="933" y="2312"/>
                  </a:cubicBezTo>
                  <a:cubicBezTo>
                    <a:pt x="932" y="2315"/>
                    <a:pt x="931" y="2318"/>
                    <a:pt x="929" y="2321"/>
                  </a:cubicBezTo>
                  <a:cubicBezTo>
                    <a:pt x="822" y="2326"/>
                    <a:pt x="736" y="2414"/>
                    <a:pt x="736" y="2523"/>
                  </a:cubicBezTo>
                  <a:cubicBezTo>
                    <a:pt x="736" y="2634"/>
                    <a:pt x="826" y="2724"/>
                    <a:pt x="938" y="27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dirty="0">
                <a:gradFill>
                  <a:gsLst>
                    <a:gs pos="1250">
                      <a:srgbClr val="FFFFFF"/>
                    </a:gs>
                    <a:gs pos="100000">
                      <a:srgbClr val="FFFFFF"/>
                    </a:gs>
                  </a:gsLst>
                  <a:lin ang="5400000" scaled="0"/>
                </a:gradFill>
              </a:endParaRPr>
            </a:p>
          </p:txBody>
        </p:sp>
        <p:sp>
          <p:nvSpPr>
            <p:cNvPr id="103" name="Oval 10"/>
            <p:cNvSpPr>
              <a:spLocks noChangeArrowheads="1"/>
            </p:cNvSpPr>
            <p:nvPr/>
          </p:nvSpPr>
          <p:spPr bwMode="black">
            <a:xfrm>
              <a:off x="1744663" y="4589463"/>
              <a:ext cx="53975" cy="539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dirty="0">
                <a:gradFill>
                  <a:gsLst>
                    <a:gs pos="1250">
                      <a:srgbClr val="FFFFFF"/>
                    </a:gs>
                    <a:gs pos="100000">
                      <a:srgbClr val="FFFFFF"/>
                    </a:gs>
                  </a:gsLst>
                  <a:lin ang="5400000" scaled="0"/>
                </a:gradFill>
              </a:endParaRPr>
            </a:p>
          </p:txBody>
        </p:sp>
        <p:sp>
          <p:nvSpPr>
            <p:cNvPr id="104" name="Freeform 11"/>
            <p:cNvSpPr>
              <a:spLocks/>
            </p:cNvSpPr>
            <p:nvPr/>
          </p:nvSpPr>
          <p:spPr bwMode="black">
            <a:xfrm>
              <a:off x="1860550" y="4225925"/>
              <a:ext cx="314325" cy="350838"/>
            </a:xfrm>
            <a:custGeom>
              <a:avLst/>
              <a:gdLst>
                <a:gd name="T0" fmla="*/ 695 w 1079"/>
                <a:gd name="T1" fmla="*/ 124 h 1206"/>
                <a:gd name="T2" fmla="*/ 834 w 1079"/>
                <a:gd name="T3" fmla="*/ 90 h 1206"/>
                <a:gd name="T4" fmla="*/ 812 w 1079"/>
                <a:gd name="T5" fmla="*/ 0 h 1206"/>
                <a:gd name="T6" fmla="*/ 507 w 1079"/>
                <a:gd name="T7" fmla="*/ 73 h 1206"/>
                <a:gd name="T8" fmla="*/ 580 w 1079"/>
                <a:gd name="T9" fmla="*/ 378 h 1206"/>
                <a:gd name="T10" fmla="*/ 671 w 1079"/>
                <a:gd name="T11" fmla="*/ 356 h 1206"/>
                <a:gd name="T12" fmla="*/ 638 w 1079"/>
                <a:gd name="T13" fmla="*/ 217 h 1206"/>
                <a:gd name="T14" fmla="*/ 924 w 1079"/>
                <a:gd name="T15" fmla="*/ 392 h 1206"/>
                <a:gd name="T16" fmla="*/ 528 w 1079"/>
                <a:gd name="T17" fmla="*/ 753 h 1206"/>
                <a:gd name="T18" fmla="*/ 362 w 1079"/>
                <a:gd name="T19" fmla="*/ 844 h 1206"/>
                <a:gd name="T20" fmla="*/ 337 w 1079"/>
                <a:gd name="T21" fmla="*/ 856 h 1206"/>
                <a:gd name="T22" fmla="*/ 201 w 1079"/>
                <a:gd name="T23" fmla="*/ 803 h 1206"/>
                <a:gd name="T24" fmla="*/ 0 w 1079"/>
                <a:gd name="T25" fmla="*/ 1005 h 1206"/>
                <a:gd name="T26" fmla="*/ 201 w 1079"/>
                <a:gd name="T27" fmla="*/ 1206 h 1206"/>
                <a:gd name="T28" fmla="*/ 403 w 1079"/>
                <a:gd name="T29" fmla="*/ 1005 h 1206"/>
                <a:gd name="T30" fmla="*/ 395 w 1079"/>
                <a:gd name="T31" fmla="*/ 949 h 1206"/>
                <a:gd name="T32" fmla="*/ 1047 w 1079"/>
                <a:gd name="T33" fmla="*/ 406 h 1206"/>
                <a:gd name="T34" fmla="*/ 1079 w 1079"/>
                <a:gd name="T35" fmla="*/ 359 h 1206"/>
                <a:gd name="T36" fmla="*/ 695 w 1079"/>
                <a:gd name="T37" fmla="*/ 124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1206">
                  <a:moveTo>
                    <a:pt x="695" y="124"/>
                  </a:moveTo>
                  <a:cubicBezTo>
                    <a:pt x="834" y="90"/>
                    <a:pt x="834" y="90"/>
                    <a:pt x="834" y="90"/>
                  </a:cubicBezTo>
                  <a:cubicBezTo>
                    <a:pt x="812" y="0"/>
                    <a:pt x="812" y="0"/>
                    <a:pt x="812" y="0"/>
                  </a:cubicBezTo>
                  <a:cubicBezTo>
                    <a:pt x="507" y="73"/>
                    <a:pt x="507" y="73"/>
                    <a:pt x="507" y="73"/>
                  </a:cubicBezTo>
                  <a:cubicBezTo>
                    <a:pt x="580" y="378"/>
                    <a:pt x="580" y="378"/>
                    <a:pt x="580" y="378"/>
                  </a:cubicBezTo>
                  <a:cubicBezTo>
                    <a:pt x="671" y="356"/>
                    <a:pt x="671" y="356"/>
                    <a:pt x="671" y="356"/>
                  </a:cubicBezTo>
                  <a:cubicBezTo>
                    <a:pt x="638" y="217"/>
                    <a:pt x="638" y="217"/>
                    <a:pt x="638" y="217"/>
                  </a:cubicBezTo>
                  <a:cubicBezTo>
                    <a:pt x="924" y="392"/>
                    <a:pt x="924" y="392"/>
                    <a:pt x="924" y="392"/>
                  </a:cubicBezTo>
                  <a:cubicBezTo>
                    <a:pt x="800" y="559"/>
                    <a:pt x="651" y="677"/>
                    <a:pt x="528" y="753"/>
                  </a:cubicBezTo>
                  <a:cubicBezTo>
                    <a:pt x="462" y="795"/>
                    <a:pt x="403" y="825"/>
                    <a:pt x="362" y="844"/>
                  </a:cubicBezTo>
                  <a:cubicBezTo>
                    <a:pt x="353" y="849"/>
                    <a:pt x="344" y="853"/>
                    <a:pt x="337" y="856"/>
                  </a:cubicBezTo>
                  <a:cubicBezTo>
                    <a:pt x="301" y="823"/>
                    <a:pt x="253" y="803"/>
                    <a:pt x="201" y="803"/>
                  </a:cubicBezTo>
                  <a:cubicBezTo>
                    <a:pt x="90" y="803"/>
                    <a:pt x="0" y="894"/>
                    <a:pt x="0" y="1005"/>
                  </a:cubicBezTo>
                  <a:cubicBezTo>
                    <a:pt x="0" y="1116"/>
                    <a:pt x="90" y="1206"/>
                    <a:pt x="201" y="1206"/>
                  </a:cubicBezTo>
                  <a:cubicBezTo>
                    <a:pt x="312" y="1206"/>
                    <a:pt x="403" y="1116"/>
                    <a:pt x="403" y="1005"/>
                  </a:cubicBezTo>
                  <a:cubicBezTo>
                    <a:pt x="403" y="986"/>
                    <a:pt x="400" y="967"/>
                    <a:pt x="395" y="949"/>
                  </a:cubicBezTo>
                  <a:cubicBezTo>
                    <a:pt x="524" y="891"/>
                    <a:pt x="829" y="729"/>
                    <a:pt x="1047" y="406"/>
                  </a:cubicBezTo>
                  <a:cubicBezTo>
                    <a:pt x="1079" y="359"/>
                    <a:pt x="1079" y="359"/>
                    <a:pt x="1079" y="359"/>
                  </a:cubicBezTo>
                  <a:lnTo>
                    <a:pt x="695"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dirty="0">
                <a:gradFill>
                  <a:gsLst>
                    <a:gs pos="1250">
                      <a:srgbClr val="FFFFFF"/>
                    </a:gs>
                    <a:gs pos="100000">
                      <a:srgbClr val="FFFFFF"/>
                    </a:gs>
                  </a:gsLst>
                  <a:lin ang="5400000" scaled="0"/>
                </a:gradFill>
              </a:endParaRPr>
            </a:p>
          </p:txBody>
        </p:sp>
        <p:sp>
          <p:nvSpPr>
            <p:cNvPr id="105" name="Oval 12"/>
            <p:cNvSpPr>
              <a:spLocks noChangeArrowheads="1"/>
            </p:cNvSpPr>
            <p:nvPr/>
          </p:nvSpPr>
          <p:spPr bwMode="black">
            <a:xfrm>
              <a:off x="1892300" y="4491038"/>
              <a:ext cx="53975" cy="539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dirty="0">
                <a:gradFill>
                  <a:gsLst>
                    <a:gs pos="1250">
                      <a:srgbClr val="FFFFFF"/>
                    </a:gs>
                    <a:gs pos="100000">
                      <a:srgbClr val="FFFFFF"/>
                    </a:gs>
                  </a:gsLst>
                  <a:lin ang="5400000" scaled="0"/>
                </a:gradFill>
              </a:endParaRPr>
            </a:p>
          </p:txBody>
        </p:sp>
        <p:sp>
          <p:nvSpPr>
            <p:cNvPr id="106" name="Freeform 13"/>
            <p:cNvSpPr>
              <a:spLocks/>
            </p:cNvSpPr>
            <p:nvPr/>
          </p:nvSpPr>
          <p:spPr bwMode="black">
            <a:xfrm>
              <a:off x="1447800" y="4306888"/>
              <a:ext cx="215900" cy="322263"/>
            </a:xfrm>
            <a:custGeom>
              <a:avLst/>
              <a:gdLst>
                <a:gd name="T0" fmla="*/ 537 w 738"/>
                <a:gd name="T1" fmla="*/ 706 h 1109"/>
                <a:gd name="T2" fmla="*/ 506 w 738"/>
                <a:gd name="T3" fmla="*/ 708 h 1109"/>
                <a:gd name="T4" fmla="*/ 273 w 738"/>
                <a:gd name="T5" fmla="*/ 155 h 1109"/>
                <a:gd name="T6" fmla="*/ 408 w 738"/>
                <a:gd name="T7" fmla="*/ 101 h 1109"/>
                <a:gd name="T8" fmla="*/ 368 w 738"/>
                <a:gd name="T9" fmla="*/ 0 h 1109"/>
                <a:gd name="T10" fmla="*/ 0 w 738"/>
                <a:gd name="T11" fmla="*/ 147 h 1109"/>
                <a:gd name="T12" fmla="*/ 41 w 738"/>
                <a:gd name="T13" fmla="*/ 248 h 1109"/>
                <a:gd name="T14" fmla="*/ 172 w 738"/>
                <a:gd name="T15" fmla="*/ 195 h 1109"/>
                <a:gd name="T16" fmla="*/ 407 w 738"/>
                <a:gd name="T17" fmla="*/ 753 h 1109"/>
                <a:gd name="T18" fmla="*/ 335 w 738"/>
                <a:gd name="T19" fmla="*/ 908 h 1109"/>
                <a:gd name="T20" fmla="*/ 537 w 738"/>
                <a:gd name="T21" fmla="*/ 1109 h 1109"/>
                <a:gd name="T22" fmla="*/ 738 w 738"/>
                <a:gd name="T23" fmla="*/ 908 h 1109"/>
                <a:gd name="T24" fmla="*/ 537 w 738"/>
                <a:gd name="T25" fmla="*/ 706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8" h="1109">
                  <a:moveTo>
                    <a:pt x="537" y="706"/>
                  </a:moveTo>
                  <a:cubicBezTo>
                    <a:pt x="526" y="706"/>
                    <a:pt x="516" y="707"/>
                    <a:pt x="506" y="708"/>
                  </a:cubicBezTo>
                  <a:cubicBezTo>
                    <a:pt x="273" y="155"/>
                    <a:pt x="273" y="155"/>
                    <a:pt x="273" y="155"/>
                  </a:cubicBezTo>
                  <a:cubicBezTo>
                    <a:pt x="408" y="101"/>
                    <a:pt x="408" y="101"/>
                    <a:pt x="408" y="101"/>
                  </a:cubicBezTo>
                  <a:cubicBezTo>
                    <a:pt x="368" y="0"/>
                    <a:pt x="368" y="0"/>
                    <a:pt x="368" y="0"/>
                  </a:cubicBezTo>
                  <a:cubicBezTo>
                    <a:pt x="0" y="147"/>
                    <a:pt x="0" y="147"/>
                    <a:pt x="0" y="147"/>
                  </a:cubicBezTo>
                  <a:cubicBezTo>
                    <a:pt x="41" y="248"/>
                    <a:pt x="41" y="248"/>
                    <a:pt x="41" y="248"/>
                  </a:cubicBezTo>
                  <a:cubicBezTo>
                    <a:pt x="172" y="195"/>
                    <a:pt x="172" y="195"/>
                    <a:pt x="172" y="195"/>
                  </a:cubicBezTo>
                  <a:cubicBezTo>
                    <a:pt x="407" y="753"/>
                    <a:pt x="407" y="753"/>
                    <a:pt x="407" y="753"/>
                  </a:cubicBezTo>
                  <a:cubicBezTo>
                    <a:pt x="363" y="790"/>
                    <a:pt x="335" y="846"/>
                    <a:pt x="335" y="908"/>
                  </a:cubicBezTo>
                  <a:cubicBezTo>
                    <a:pt x="335" y="1019"/>
                    <a:pt x="425" y="1109"/>
                    <a:pt x="537" y="1109"/>
                  </a:cubicBezTo>
                  <a:cubicBezTo>
                    <a:pt x="648" y="1109"/>
                    <a:pt x="738" y="1019"/>
                    <a:pt x="738" y="908"/>
                  </a:cubicBezTo>
                  <a:cubicBezTo>
                    <a:pt x="738" y="796"/>
                    <a:pt x="648" y="706"/>
                    <a:pt x="537" y="7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dirty="0">
                <a:gradFill>
                  <a:gsLst>
                    <a:gs pos="1250">
                      <a:srgbClr val="FFFFFF"/>
                    </a:gs>
                    <a:gs pos="100000">
                      <a:srgbClr val="FFFFFF"/>
                    </a:gs>
                  </a:gsLst>
                  <a:lin ang="5400000" scaled="0"/>
                </a:gradFill>
              </a:endParaRPr>
            </a:p>
          </p:txBody>
        </p:sp>
        <p:sp>
          <p:nvSpPr>
            <p:cNvPr id="107" name="Oval 14"/>
            <p:cNvSpPr>
              <a:spLocks noChangeArrowheads="1"/>
            </p:cNvSpPr>
            <p:nvPr/>
          </p:nvSpPr>
          <p:spPr bwMode="black">
            <a:xfrm>
              <a:off x="1577975" y="4543425"/>
              <a:ext cx="53975" cy="539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dirty="0">
                <a:gradFill>
                  <a:gsLst>
                    <a:gs pos="1250">
                      <a:srgbClr val="FFFFFF"/>
                    </a:gs>
                    <a:gs pos="100000">
                      <a:srgbClr val="FFFFFF"/>
                    </a:gs>
                  </a:gsLst>
                  <a:lin ang="5400000" scaled="0"/>
                </a:gradFill>
              </a:endParaRPr>
            </a:p>
          </p:txBody>
        </p:sp>
      </p:grpSp>
      <p:grpSp>
        <p:nvGrpSpPr>
          <p:cNvPr id="112" name="Group 111"/>
          <p:cNvGrpSpPr/>
          <p:nvPr/>
        </p:nvGrpSpPr>
        <p:grpSpPr>
          <a:xfrm>
            <a:off x="9410538" y="4527012"/>
            <a:ext cx="326640" cy="378443"/>
            <a:chOff x="5394326" y="4936834"/>
            <a:chExt cx="720725" cy="835025"/>
          </a:xfrm>
          <a:solidFill>
            <a:schemeClr val="accent1"/>
          </a:solidFill>
        </p:grpSpPr>
        <p:sp>
          <p:nvSpPr>
            <p:cNvPr id="113"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sp>
          <p:nvSpPr>
            <p:cNvPr id="114"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grpSp>
      <p:sp>
        <p:nvSpPr>
          <p:cNvPr id="115" name="Freeform 5"/>
          <p:cNvSpPr>
            <a:spLocks noEditPoints="1"/>
          </p:cNvSpPr>
          <p:nvPr/>
        </p:nvSpPr>
        <p:spPr bwMode="auto">
          <a:xfrm rot="1148920" flipH="1">
            <a:off x="9464935" y="5265165"/>
            <a:ext cx="343644" cy="389639"/>
          </a:xfrm>
          <a:custGeom>
            <a:avLst/>
            <a:gdLst>
              <a:gd name="T0" fmla="*/ 160 w 440"/>
              <a:gd name="T1" fmla="*/ 176 h 499"/>
              <a:gd name="T2" fmla="*/ 93 w 440"/>
              <a:gd name="T3" fmla="*/ 216 h 499"/>
              <a:gd name="T4" fmla="*/ 99 w 440"/>
              <a:gd name="T5" fmla="*/ 286 h 499"/>
              <a:gd name="T6" fmla="*/ 135 w 440"/>
              <a:gd name="T7" fmla="*/ 250 h 499"/>
              <a:gd name="T8" fmla="*/ 161 w 440"/>
              <a:gd name="T9" fmla="*/ 246 h 499"/>
              <a:gd name="T10" fmla="*/ 213 w 440"/>
              <a:gd name="T11" fmla="*/ 295 h 499"/>
              <a:gd name="T12" fmla="*/ 185 w 440"/>
              <a:gd name="T13" fmla="*/ 305 h 499"/>
              <a:gd name="T14" fmla="*/ 207 w 440"/>
              <a:gd name="T15" fmla="*/ 394 h 499"/>
              <a:gd name="T16" fmla="*/ 157 w 440"/>
              <a:gd name="T17" fmla="*/ 425 h 499"/>
              <a:gd name="T18" fmla="*/ 147 w 440"/>
              <a:gd name="T19" fmla="*/ 471 h 499"/>
              <a:gd name="T20" fmla="*/ 230 w 440"/>
              <a:gd name="T21" fmla="*/ 447 h 499"/>
              <a:gd name="T22" fmla="*/ 269 w 440"/>
              <a:gd name="T23" fmla="*/ 390 h 499"/>
              <a:gd name="T24" fmla="*/ 440 w 440"/>
              <a:gd name="T25" fmla="*/ 377 h 499"/>
              <a:gd name="T26" fmla="*/ 299 w 440"/>
              <a:gd name="T27" fmla="*/ 226 h 499"/>
              <a:gd name="T28" fmla="*/ 73 w 440"/>
              <a:gd name="T29" fmla="*/ 224 h 499"/>
              <a:gd name="T30" fmla="*/ 55 w 440"/>
              <a:gd name="T31" fmla="*/ 270 h 499"/>
              <a:gd name="T32" fmla="*/ 73 w 440"/>
              <a:gd name="T33" fmla="*/ 224 h 499"/>
              <a:gd name="T34" fmla="*/ 62 w 440"/>
              <a:gd name="T35" fmla="*/ 287 h 499"/>
              <a:gd name="T36" fmla="*/ 94 w 440"/>
              <a:gd name="T37" fmla="*/ 296 h 499"/>
              <a:gd name="T38" fmla="*/ 162 w 440"/>
              <a:gd name="T39" fmla="*/ 301 h 499"/>
              <a:gd name="T40" fmla="*/ 65 w 440"/>
              <a:gd name="T41" fmla="*/ 317 h 499"/>
              <a:gd name="T42" fmla="*/ 76 w 440"/>
              <a:gd name="T43" fmla="*/ 342 h 499"/>
              <a:gd name="T44" fmla="*/ 166 w 440"/>
              <a:gd name="T45" fmla="*/ 319 h 499"/>
              <a:gd name="T46" fmla="*/ 92 w 440"/>
              <a:gd name="T47" fmla="*/ 365 h 499"/>
              <a:gd name="T48" fmla="*/ 76 w 440"/>
              <a:gd name="T49" fmla="*/ 342 h 499"/>
              <a:gd name="T50" fmla="*/ 176 w 440"/>
              <a:gd name="T51" fmla="*/ 371 h 499"/>
              <a:gd name="T52" fmla="*/ 138 w 440"/>
              <a:gd name="T53" fmla="*/ 410 h 499"/>
              <a:gd name="T54" fmla="*/ 95 w 440"/>
              <a:gd name="T55" fmla="*/ 383 h 499"/>
              <a:gd name="T56" fmla="*/ 53 w 440"/>
              <a:gd name="T57" fmla="*/ 148 h 499"/>
              <a:gd name="T58" fmla="*/ 0 w 440"/>
              <a:gd name="T59" fmla="*/ 81 h 499"/>
              <a:gd name="T60" fmla="*/ 30 w 440"/>
              <a:gd name="T61" fmla="*/ 23 h 499"/>
              <a:gd name="T62" fmla="*/ 54 w 440"/>
              <a:gd name="T63" fmla="*/ 79 h 499"/>
              <a:gd name="T64" fmla="*/ 102 w 440"/>
              <a:gd name="T65" fmla="*/ 57 h 499"/>
              <a:gd name="T66" fmla="*/ 107 w 440"/>
              <a:gd name="T67" fmla="*/ 0 h 499"/>
              <a:gd name="T68" fmla="*/ 154 w 440"/>
              <a:gd name="T69" fmla="*/ 73 h 499"/>
              <a:gd name="T70" fmla="*/ 147 w 440"/>
              <a:gd name="T71" fmla="*/ 16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499">
                <a:moveTo>
                  <a:pt x="262" y="221"/>
                </a:moveTo>
                <a:cubicBezTo>
                  <a:pt x="239" y="208"/>
                  <a:pt x="195" y="187"/>
                  <a:pt x="160" y="176"/>
                </a:cubicBezTo>
                <a:cubicBezTo>
                  <a:pt x="152" y="174"/>
                  <a:pt x="144" y="177"/>
                  <a:pt x="138" y="182"/>
                </a:cubicBezTo>
                <a:cubicBezTo>
                  <a:pt x="125" y="194"/>
                  <a:pt x="100" y="211"/>
                  <a:pt x="93" y="216"/>
                </a:cubicBezTo>
                <a:cubicBezTo>
                  <a:pt x="86" y="222"/>
                  <a:pt x="81" y="226"/>
                  <a:pt x="85" y="237"/>
                </a:cubicBezTo>
                <a:cubicBezTo>
                  <a:pt x="99" y="286"/>
                  <a:pt x="99" y="286"/>
                  <a:pt x="99" y="286"/>
                </a:cubicBezTo>
                <a:cubicBezTo>
                  <a:pt x="101" y="290"/>
                  <a:pt x="102" y="291"/>
                  <a:pt x="106" y="292"/>
                </a:cubicBezTo>
                <a:cubicBezTo>
                  <a:pt x="129" y="297"/>
                  <a:pt x="145" y="264"/>
                  <a:pt x="135" y="250"/>
                </a:cubicBezTo>
                <a:cubicBezTo>
                  <a:pt x="135" y="250"/>
                  <a:pt x="136" y="250"/>
                  <a:pt x="136" y="250"/>
                </a:cubicBezTo>
                <a:cubicBezTo>
                  <a:pt x="141" y="252"/>
                  <a:pt x="154" y="252"/>
                  <a:pt x="161" y="246"/>
                </a:cubicBezTo>
                <a:cubicBezTo>
                  <a:pt x="163" y="244"/>
                  <a:pt x="174" y="259"/>
                  <a:pt x="176" y="261"/>
                </a:cubicBezTo>
                <a:cubicBezTo>
                  <a:pt x="183" y="268"/>
                  <a:pt x="198" y="284"/>
                  <a:pt x="213" y="295"/>
                </a:cubicBezTo>
                <a:cubicBezTo>
                  <a:pt x="233" y="308"/>
                  <a:pt x="204" y="299"/>
                  <a:pt x="188" y="290"/>
                </a:cubicBezTo>
                <a:cubicBezTo>
                  <a:pt x="188" y="295"/>
                  <a:pt x="187" y="300"/>
                  <a:pt x="185" y="305"/>
                </a:cubicBezTo>
                <a:cubicBezTo>
                  <a:pt x="200" y="318"/>
                  <a:pt x="203" y="339"/>
                  <a:pt x="198" y="357"/>
                </a:cubicBezTo>
                <a:cubicBezTo>
                  <a:pt x="209" y="366"/>
                  <a:pt x="213" y="381"/>
                  <a:pt x="207" y="394"/>
                </a:cubicBezTo>
                <a:cubicBezTo>
                  <a:pt x="204" y="401"/>
                  <a:pt x="198" y="408"/>
                  <a:pt x="190" y="413"/>
                </a:cubicBezTo>
                <a:cubicBezTo>
                  <a:pt x="178" y="419"/>
                  <a:pt x="167" y="423"/>
                  <a:pt x="157" y="425"/>
                </a:cubicBezTo>
                <a:cubicBezTo>
                  <a:pt x="148" y="427"/>
                  <a:pt x="142" y="428"/>
                  <a:pt x="133" y="423"/>
                </a:cubicBezTo>
                <a:cubicBezTo>
                  <a:pt x="147" y="471"/>
                  <a:pt x="147" y="471"/>
                  <a:pt x="147" y="471"/>
                </a:cubicBezTo>
                <a:cubicBezTo>
                  <a:pt x="154" y="494"/>
                  <a:pt x="178" y="499"/>
                  <a:pt x="198" y="491"/>
                </a:cubicBezTo>
                <a:cubicBezTo>
                  <a:pt x="219" y="487"/>
                  <a:pt x="237" y="470"/>
                  <a:pt x="230" y="447"/>
                </a:cubicBezTo>
                <a:cubicBezTo>
                  <a:pt x="220" y="411"/>
                  <a:pt x="220" y="411"/>
                  <a:pt x="220" y="411"/>
                </a:cubicBezTo>
                <a:cubicBezTo>
                  <a:pt x="235" y="405"/>
                  <a:pt x="253" y="397"/>
                  <a:pt x="269" y="390"/>
                </a:cubicBezTo>
                <a:cubicBezTo>
                  <a:pt x="276" y="386"/>
                  <a:pt x="283" y="383"/>
                  <a:pt x="290" y="383"/>
                </a:cubicBezTo>
                <a:cubicBezTo>
                  <a:pt x="339" y="381"/>
                  <a:pt x="389" y="379"/>
                  <a:pt x="440" y="377"/>
                </a:cubicBezTo>
                <a:cubicBezTo>
                  <a:pt x="424" y="214"/>
                  <a:pt x="424" y="214"/>
                  <a:pt x="424" y="214"/>
                </a:cubicBezTo>
                <a:cubicBezTo>
                  <a:pt x="299" y="226"/>
                  <a:pt x="299" y="226"/>
                  <a:pt x="299" y="226"/>
                </a:cubicBezTo>
                <a:cubicBezTo>
                  <a:pt x="286" y="227"/>
                  <a:pt x="274" y="226"/>
                  <a:pt x="262" y="221"/>
                </a:cubicBezTo>
                <a:close/>
                <a:moveTo>
                  <a:pt x="73" y="224"/>
                </a:moveTo>
                <a:cubicBezTo>
                  <a:pt x="73" y="233"/>
                  <a:pt x="80" y="254"/>
                  <a:pt x="83" y="265"/>
                </a:cubicBezTo>
                <a:cubicBezTo>
                  <a:pt x="55" y="270"/>
                  <a:pt x="55" y="270"/>
                  <a:pt x="55" y="270"/>
                </a:cubicBezTo>
                <a:cubicBezTo>
                  <a:pt x="52" y="270"/>
                  <a:pt x="51" y="269"/>
                  <a:pt x="50" y="267"/>
                </a:cubicBezTo>
                <a:cubicBezTo>
                  <a:pt x="47" y="250"/>
                  <a:pt x="57" y="230"/>
                  <a:pt x="73" y="224"/>
                </a:cubicBezTo>
                <a:close/>
                <a:moveTo>
                  <a:pt x="57" y="293"/>
                </a:moveTo>
                <a:cubicBezTo>
                  <a:pt x="57" y="289"/>
                  <a:pt x="59" y="287"/>
                  <a:pt x="62" y="287"/>
                </a:cubicBezTo>
                <a:cubicBezTo>
                  <a:pt x="87" y="282"/>
                  <a:pt x="87" y="282"/>
                  <a:pt x="87" y="282"/>
                </a:cubicBezTo>
                <a:cubicBezTo>
                  <a:pt x="89" y="288"/>
                  <a:pt x="91" y="293"/>
                  <a:pt x="94" y="296"/>
                </a:cubicBezTo>
                <a:cubicBezTo>
                  <a:pt x="106" y="311"/>
                  <a:pt x="139" y="300"/>
                  <a:pt x="147" y="274"/>
                </a:cubicBezTo>
                <a:cubicBezTo>
                  <a:pt x="171" y="269"/>
                  <a:pt x="174" y="297"/>
                  <a:pt x="162" y="301"/>
                </a:cubicBezTo>
                <a:cubicBezTo>
                  <a:pt x="72" y="320"/>
                  <a:pt x="72" y="320"/>
                  <a:pt x="72" y="320"/>
                </a:cubicBezTo>
                <a:cubicBezTo>
                  <a:pt x="70" y="321"/>
                  <a:pt x="67" y="320"/>
                  <a:pt x="65" y="317"/>
                </a:cubicBezTo>
                <a:cubicBezTo>
                  <a:pt x="59" y="308"/>
                  <a:pt x="58" y="299"/>
                  <a:pt x="57" y="293"/>
                </a:cubicBezTo>
                <a:close/>
                <a:moveTo>
                  <a:pt x="76" y="342"/>
                </a:moveTo>
                <a:cubicBezTo>
                  <a:pt x="76" y="339"/>
                  <a:pt x="78" y="337"/>
                  <a:pt x="81" y="337"/>
                </a:cubicBezTo>
                <a:cubicBezTo>
                  <a:pt x="166" y="319"/>
                  <a:pt x="166" y="319"/>
                  <a:pt x="166" y="319"/>
                </a:cubicBezTo>
                <a:cubicBezTo>
                  <a:pt x="182" y="316"/>
                  <a:pt x="191" y="351"/>
                  <a:pt x="173" y="353"/>
                </a:cubicBezTo>
                <a:cubicBezTo>
                  <a:pt x="92" y="365"/>
                  <a:pt x="92" y="365"/>
                  <a:pt x="92" y="365"/>
                </a:cubicBezTo>
                <a:cubicBezTo>
                  <a:pt x="89" y="365"/>
                  <a:pt x="87" y="364"/>
                  <a:pt x="85" y="363"/>
                </a:cubicBezTo>
                <a:cubicBezTo>
                  <a:pt x="79" y="355"/>
                  <a:pt x="77" y="348"/>
                  <a:pt x="76" y="342"/>
                </a:cubicBezTo>
                <a:close/>
                <a:moveTo>
                  <a:pt x="95" y="383"/>
                </a:moveTo>
                <a:cubicBezTo>
                  <a:pt x="176" y="371"/>
                  <a:pt x="176" y="371"/>
                  <a:pt x="176" y="371"/>
                </a:cubicBezTo>
                <a:cubicBezTo>
                  <a:pt x="199" y="368"/>
                  <a:pt x="195" y="389"/>
                  <a:pt x="181" y="397"/>
                </a:cubicBezTo>
                <a:cubicBezTo>
                  <a:pt x="167" y="405"/>
                  <a:pt x="153" y="409"/>
                  <a:pt x="138" y="410"/>
                </a:cubicBezTo>
                <a:cubicBezTo>
                  <a:pt x="128" y="411"/>
                  <a:pt x="111" y="405"/>
                  <a:pt x="104" y="398"/>
                </a:cubicBezTo>
                <a:cubicBezTo>
                  <a:pt x="100" y="394"/>
                  <a:pt x="97" y="388"/>
                  <a:pt x="95" y="383"/>
                </a:cubicBezTo>
                <a:close/>
                <a:moveTo>
                  <a:pt x="73" y="216"/>
                </a:moveTo>
                <a:cubicBezTo>
                  <a:pt x="53" y="148"/>
                  <a:pt x="53" y="148"/>
                  <a:pt x="53" y="148"/>
                </a:cubicBezTo>
                <a:cubicBezTo>
                  <a:pt x="10" y="115"/>
                  <a:pt x="10" y="115"/>
                  <a:pt x="10" y="115"/>
                </a:cubicBezTo>
                <a:cubicBezTo>
                  <a:pt x="0" y="81"/>
                  <a:pt x="0" y="81"/>
                  <a:pt x="0" y="81"/>
                </a:cubicBezTo>
                <a:cubicBezTo>
                  <a:pt x="10" y="29"/>
                  <a:pt x="10" y="29"/>
                  <a:pt x="10" y="29"/>
                </a:cubicBezTo>
                <a:cubicBezTo>
                  <a:pt x="30" y="23"/>
                  <a:pt x="30" y="23"/>
                  <a:pt x="30" y="23"/>
                </a:cubicBezTo>
                <a:cubicBezTo>
                  <a:pt x="45" y="74"/>
                  <a:pt x="45" y="74"/>
                  <a:pt x="45" y="74"/>
                </a:cubicBezTo>
                <a:cubicBezTo>
                  <a:pt x="46" y="77"/>
                  <a:pt x="51" y="80"/>
                  <a:pt x="54" y="79"/>
                </a:cubicBezTo>
                <a:cubicBezTo>
                  <a:pt x="98" y="66"/>
                  <a:pt x="98" y="66"/>
                  <a:pt x="98" y="66"/>
                </a:cubicBezTo>
                <a:cubicBezTo>
                  <a:pt x="101" y="65"/>
                  <a:pt x="103" y="60"/>
                  <a:pt x="102" y="57"/>
                </a:cubicBezTo>
                <a:cubicBezTo>
                  <a:pt x="87" y="6"/>
                  <a:pt x="87" y="6"/>
                  <a:pt x="87" y="6"/>
                </a:cubicBezTo>
                <a:cubicBezTo>
                  <a:pt x="107" y="0"/>
                  <a:pt x="107" y="0"/>
                  <a:pt x="107" y="0"/>
                </a:cubicBezTo>
                <a:cubicBezTo>
                  <a:pt x="144" y="39"/>
                  <a:pt x="144" y="39"/>
                  <a:pt x="144" y="39"/>
                </a:cubicBezTo>
                <a:cubicBezTo>
                  <a:pt x="154" y="73"/>
                  <a:pt x="154" y="73"/>
                  <a:pt x="154" y="73"/>
                </a:cubicBezTo>
                <a:cubicBezTo>
                  <a:pt x="136" y="124"/>
                  <a:pt x="136" y="124"/>
                  <a:pt x="136" y="124"/>
                </a:cubicBezTo>
                <a:cubicBezTo>
                  <a:pt x="147" y="161"/>
                  <a:pt x="147" y="161"/>
                  <a:pt x="147" y="161"/>
                </a:cubicBezTo>
                <a:lnTo>
                  <a:pt x="73" y="21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sp>
        <p:nvSpPr>
          <p:cNvPr id="5" name="Rectangle 4"/>
          <p:cNvSpPr/>
          <p:nvPr/>
        </p:nvSpPr>
        <p:spPr bwMode="auto">
          <a:xfrm>
            <a:off x="274639" y="2081276"/>
            <a:ext cx="2926080" cy="755227"/>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182880" bIns="46637" numCol="1" rtlCol="0" anchor="ctr" anchorCtr="0" compatLnSpc="1">
            <a:prstTxWarp prst="textNoShape">
              <a:avLst/>
            </a:prstTxWarp>
          </a:bodyPr>
          <a:lstStyle/>
          <a:p>
            <a:pPr defTabSz="932472" fontAlgn="base">
              <a:lnSpc>
                <a:spcPct val="90000"/>
              </a:lnSpc>
              <a:spcBef>
                <a:spcPct val="0"/>
              </a:spcBef>
              <a:spcAft>
                <a:spcPct val="0"/>
              </a:spcAft>
            </a:pPr>
            <a:r>
              <a:rPr lang="en-US" sz="1600" kern="0" dirty="0">
                <a:gradFill>
                  <a:gsLst>
                    <a:gs pos="1250">
                      <a:srgbClr val="FFFFFF"/>
                    </a:gs>
                    <a:gs pos="100000">
                      <a:srgbClr val="FFFFFF"/>
                    </a:gs>
                  </a:gsLst>
                  <a:lin ang="5400000" scaled="0"/>
                </a:gradFill>
                <a:cs typeface="Segoe UI" pitchFamily="34" charset="0"/>
              </a:rPr>
              <a:t>Sales </a:t>
            </a:r>
            <a:br>
              <a:rPr lang="en-US" sz="1600" kern="0" dirty="0">
                <a:gradFill>
                  <a:gsLst>
                    <a:gs pos="1250">
                      <a:srgbClr val="FFFFFF"/>
                    </a:gs>
                    <a:gs pos="100000">
                      <a:srgbClr val="FFFFFF"/>
                    </a:gs>
                  </a:gsLst>
                  <a:lin ang="5400000" scaled="0"/>
                </a:gradFill>
                <a:cs typeface="Segoe UI" pitchFamily="34" charset="0"/>
              </a:rPr>
            </a:br>
            <a:r>
              <a:rPr lang="en-US" sz="1600" kern="0" dirty="0">
                <a:gradFill>
                  <a:gsLst>
                    <a:gs pos="1250">
                      <a:srgbClr val="FFFFFF"/>
                    </a:gs>
                    <a:gs pos="100000">
                      <a:srgbClr val="FFFFFF"/>
                    </a:gs>
                  </a:gsLst>
                  <a:lin ang="5400000" scaled="0"/>
                </a:gradFill>
                <a:cs typeface="Segoe UI" pitchFamily="34" charset="0"/>
              </a:rPr>
              <a:t>and marketing</a:t>
            </a:r>
          </a:p>
        </p:txBody>
      </p:sp>
      <p:sp>
        <p:nvSpPr>
          <p:cNvPr id="110" name="Rectangle 109"/>
          <p:cNvSpPr/>
          <p:nvPr/>
        </p:nvSpPr>
        <p:spPr bwMode="auto">
          <a:xfrm>
            <a:off x="3262467" y="2081276"/>
            <a:ext cx="2926080" cy="755227"/>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182880" bIns="46637" numCol="1" rtlCol="0" anchor="ctr" anchorCtr="0" compatLnSpc="1">
            <a:prstTxWarp prst="textNoShape">
              <a:avLst/>
            </a:prstTxWarp>
          </a:bodyPr>
          <a:lstStyle/>
          <a:p>
            <a:pPr defTabSz="932472" fontAlgn="base">
              <a:lnSpc>
                <a:spcPct val="90000"/>
              </a:lnSpc>
              <a:spcBef>
                <a:spcPct val="0"/>
              </a:spcBef>
              <a:spcAft>
                <a:spcPct val="0"/>
              </a:spcAft>
            </a:pPr>
            <a:r>
              <a:rPr lang="en-US" sz="1600" kern="0" dirty="0">
                <a:gradFill>
                  <a:gsLst>
                    <a:gs pos="1250">
                      <a:srgbClr val="FFFFFF"/>
                    </a:gs>
                    <a:gs pos="100000">
                      <a:srgbClr val="FFFFFF"/>
                    </a:gs>
                  </a:gsLst>
                  <a:lin ang="5400000" scaled="0"/>
                </a:gradFill>
                <a:cs typeface="Segoe UI" pitchFamily="34" charset="0"/>
              </a:rPr>
              <a:t>Finance </a:t>
            </a:r>
            <a:br>
              <a:rPr lang="en-US" sz="1600" kern="0" dirty="0">
                <a:gradFill>
                  <a:gsLst>
                    <a:gs pos="1250">
                      <a:srgbClr val="FFFFFF"/>
                    </a:gs>
                    <a:gs pos="100000">
                      <a:srgbClr val="FFFFFF"/>
                    </a:gs>
                  </a:gsLst>
                  <a:lin ang="5400000" scaled="0"/>
                </a:gradFill>
                <a:cs typeface="Segoe UI" pitchFamily="34" charset="0"/>
              </a:rPr>
            </a:br>
            <a:r>
              <a:rPr lang="en-US" sz="1600" kern="0" dirty="0">
                <a:gradFill>
                  <a:gsLst>
                    <a:gs pos="1250">
                      <a:srgbClr val="FFFFFF"/>
                    </a:gs>
                    <a:gs pos="100000">
                      <a:srgbClr val="FFFFFF"/>
                    </a:gs>
                  </a:gsLst>
                  <a:lin ang="5400000" scaled="0"/>
                </a:gradFill>
                <a:cs typeface="Segoe UI" pitchFamily="34" charset="0"/>
              </a:rPr>
              <a:t>and risk</a:t>
            </a:r>
          </a:p>
        </p:txBody>
      </p:sp>
      <p:sp>
        <p:nvSpPr>
          <p:cNvPr id="111" name="Rectangle 110"/>
          <p:cNvSpPr/>
          <p:nvPr/>
        </p:nvSpPr>
        <p:spPr bwMode="auto">
          <a:xfrm>
            <a:off x="6250295" y="2081276"/>
            <a:ext cx="2926080" cy="755227"/>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182880" bIns="46637" numCol="1" rtlCol="0" anchor="ctr" anchorCtr="0" compatLnSpc="1">
            <a:prstTxWarp prst="textNoShape">
              <a:avLst/>
            </a:prstTxWarp>
          </a:bodyPr>
          <a:lstStyle/>
          <a:p>
            <a:pPr defTabSz="932472" fontAlgn="base">
              <a:lnSpc>
                <a:spcPct val="90000"/>
              </a:lnSpc>
              <a:spcBef>
                <a:spcPct val="0"/>
              </a:spcBef>
              <a:spcAft>
                <a:spcPct val="0"/>
              </a:spcAft>
            </a:pPr>
            <a:r>
              <a:rPr lang="en-US" sz="1600" kern="0" dirty="0">
                <a:gradFill>
                  <a:gsLst>
                    <a:gs pos="1250">
                      <a:srgbClr val="FFFFFF"/>
                    </a:gs>
                    <a:gs pos="100000">
                      <a:srgbClr val="FFFFFF"/>
                    </a:gs>
                  </a:gsLst>
                  <a:lin ang="5400000" scaled="0"/>
                </a:gradFill>
                <a:cs typeface="Segoe UI" pitchFamily="34" charset="0"/>
              </a:rPr>
              <a:t>Customer </a:t>
            </a:r>
            <a:br>
              <a:rPr lang="en-US" sz="1600" kern="0" dirty="0">
                <a:gradFill>
                  <a:gsLst>
                    <a:gs pos="1250">
                      <a:srgbClr val="FFFFFF"/>
                    </a:gs>
                    <a:gs pos="100000">
                      <a:srgbClr val="FFFFFF"/>
                    </a:gs>
                  </a:gsLst>
                  <a:lin ang="5400000" scaled="0"/>
                </a:gradFill>
                <a:cs typeface="Segoe UI" pitchFamily="34" charset="0"/>
              </a:rPr>
            </a:br>
            <a:r>
              <a:rPr lang="en-US" sz="1600" kern="0" dirty="0">
                <a:gradFill>
                  <a:gsLst>
                    <a:gs pos="1250">
                      <a:srgbClr val="FFFFFF"/>
                    </a:gs>
                    <a:gs pos="100000">
                      <a:srgbClr val="FFFFFF"/>
                    </a:gs>
                  </a:gsLst>
                  <a:lin ang="5400000" scaled="0"/>
                </a:gradFill>
                <a:cs typeface="Segoe UI" pitchFamily="34" charset="0"/>
              </a:rPr>
              <a:t>and channel</a:t>
            </a:r>
          </a:p>
        </p:txBody>
      </p:sp>
      <p:sp>
        <p:nvSpPr>
          <p:cNvPr id="116" name="Rectangle 115"/>
          <p:cNvSpPr/>
          <p:nvPr/>
        </p:nvSpPr>
        <p:spPr bwMode="auto">
          <a:xfrm>
            <a:off x="9238122" y="2081276"/>
            <a:ext cx="2926080" cy="755227"/>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182880" bIns="46637" numCol="1" rtlCol="0" anchor="ctr" anchorCtr="0" compatLnSpc="1">
            <a:prstTxWarp prst="textNoShape">
              <a:avLst/>
            </a:prstTxWarp>
          </a:bodyPr>
          <a:lstStyle/>
          <a:p>
            <a:pPr defTabSz="932472" fontAlgn="base">
              <a:lnSpc>
                <a:spcPct val="90000"/>
              </a:lnSpc>
              <a:spcBef>
                <a:spcPct val="0"/>
              </a:spcBef>
              <a:spcAft>
                <a:spcPct val="0"/>
              </a:spcAft>
            </a:pPr>
            <a:r>
              <a:rPr lang="en-US" sz="1600" kern="0" dirty="0">
                <a:gradFill>
                  <a:gsLst>
                    <a:gs pos="1250">
                      <a:srgbClr val="FFFFFF"/>
                    </a:gs>
                    <a:gs pos="100000">
                      <a:srgbClr val="FFFFFF"/>
                    </a:gs>
                  </a:gsLst>
                  <a:lin ang="5400000" scaled="0"/>
                </a:gradFill>
                <a:cs typeface="Segoe UI" pitchFamily="34" charset="0"/>
              </a:rPr>
              <a:t>Operations </a:t>
            </a:r>
            <a:br>
              <a:rPr lang="en-US" sz="1600" kern="0" dirty="0">
                <a:gradFill>
                  <a:gsLst>
                    <a:gs pos="1250">
                      <a:srgbClr val="FFFFFF"/>
                    </a:gs>
                    <a:gs pos="100000">
                      <a:srgbClr val="FFFFFF"/>
                    </a:gs>
                  </a:gsLst>
                  <a:lin ang="5400000" scaled="0"/>
                </a:gradFill>
                <a:cs typeface="Segoe UI" pitchFamily="34" charset="0"/>
              </a:rPr>
            </a:br>
            <a:r>
              <a:rPr lang="en-US" sz="1600" kern="0" dirty="0">
                <a:gradFill>
                  <a:gsLst>
                    <a:gs pos="1250">
                      <a:srgbClr val="FFFFFF"/>
                    </a:gs>
                    <a:gs pos="100000">
                      <a:srgbClr val="FFFFFF"/>
                    </a:gs>
                  </a:gsLst>
                  <a:lin ang="5400000" scaled="0"/>
                </a:gradFill>
                <a:cs typeface="Segoe UI" pitchFamily="34" charset="0"/>
              </a:rPr>
              <a:t>and workforce</a:t>
            </a:r>
          </a:p>
        </p:txBody>
      </p:sp>
      <p:sp>
        <p:nvSpPr>
          <p:cNvPr id="109" name="Freeform 64"/>
          <p:cNvSpPr>
            <a:spLocks noEditPoints="1"/>
          </p:cNvSpPr>
          <p:nvPr/>
        </p:nvSpPr>
        <p:spPr bwMode="black">
          <a:xfrm>
            <a:off x="432199" y="2248197"/>
            <a:ext cx="481446" cy="36975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chemeClr val="tx1"/>
          </a:solidFill>
          <a:ln>
            <a:noFill/>
          </a:ln>
        </p:spPr>
        <p:txBody>
          <a:bodyPr vert="horz" wrap="square" lIns="0" tIns="41153" rIns="82305" bIns="41153" numCol="1" anchor="t" anchorCtr="0" compatLnSpc="1">
            <a:prstTxWarp prst="textNoShape">
              <a:avLst/>
            </a:prstTxWarp>
          </a:bodyPr>
          <a:lstStyle/>
          <a:p>
            <a:pPr algn="ctr" defTabSz="914363"/>
            <a:endParaRPr lang="en-US" sz="1600" dirty="0">
              <a:gradFill>
                <a:gsLst>
                  <a:gs pos="1250">
                    <a:srgbClr val="FFFFFF"/>
                  </a:gs>
                  <a:gs pos="100000">
                    <a:srgbClr val="FFFFFF"/>
                  </a:gs>
                </a:gsLst>
                <a:lin ang="5400000" scaled="0"/>
              </a:gradFill>
            </a:endParaRPr>
          </a:p>
        </p:txBody>
      </p:sp>
      <p:sp>
        <p:nvSpPr>
          <p:cNvPr id="43" name="Freeform 242"/>
          <p:cNvSpPr>
            <a:spLocks noChangeAspect="1" noEditPoints="1"/>
          </p:cNvSpPr>
          <p:nvPr/>
        </p:nvSpPr>
        <p:spPr bwMode="auto">
          <a:xfrm>
            <a:off x="9410537" y="2270237"/>
            <a:ext cx="459721" cy="367777"/>
          </a:xfrm>
          <a:custGeom>
            <a:avLst/>
            <a:gdLst>
              <a:gd name="T0" fmla="*/ 63 w 106"/>
              <a:gd name="T1" fmla="*/ 51 h 85"/>
              <a:gd name="T2" fmla="*/ 63 w 106"/>
              <a:gd name="T3" fmla="*/ 51 h 85"/>
              <a:gd name="T4" fmla="*/ 77 w 106"/>
              <a:gd name="T5" fmla="*/ 55 h 85"/>
              <a:gd name="T6" fmla="*/ 77 w 106"/>
              <a:gd name="T7" fmla="*/ 55 h 85"/>
              <a:gd name="T8" fmla="*/ 96 w 106"/>
              <a:gd name="T9" fmla="*/ 47 h 85"/>
              <a:gd name="T10" fmla="*/ 97 w 106"/>
              <a:gd name="T11" fmla="*/ 47 h 85"/>
              <a:gd name="T12" fmla="*/ 97 w 106"/>
              <a:gd name="T13" fmla="*/ 47 h 85"/>
              <a:gd name="T14" fmla="*/ 97 w 106"/>
              <a:gd name="T15" fmla="*/ 47 h 85"/>
              <a:gd name="T16" fmla="*/ 97 w 106"/>
              <a:gd name="T17" fmla="*/ 47 h 85"/>
              <a:gd name="T18" fmla="*/ 106 w 106"/>
              <a:gd name="T19" fmla="*/ 56 h 85"/>
              <a:gd name="T20" fmla="*/ 106 w 106"/>
              <a:gd name="T21" fmla="*/ 77 h 85"/>
              <a:gd name="T22" fmla="*/ 105 w 106"/>
              <a:gd name="T23" fmla="*/ 82 h 85"/>
              <a:gd name="T24" fmla="*/ 105 w 106"/>
              <a:gd name="T25" fmla="*/ 82 h 85"/>
              <a:gd name="T26" fmla="*/ 98 w 106"/>
              <a:gd name="T27" fmla="*/ 85 h 85"/>
              <a:gd name="T28" fmla="*/ 63 w 106"/>
              <a:gd name="T29" fmla="*/ 85 h 85"/>
              <a:gd name="T30" fmla="*/ 63 w 106"/>
              <a:gd name="T31" fmla="*/ 51 h 85"/>
              <a:gd name="T32" fmla="*/ 10 w 106"/>
              <a:gd name="T33" fmla="*/ 85 h 85"/>
              <a:gd name="T34" fmla="*/ 49 w 106"/>
              <a:gd name="T35" fmla="*/ 85 h 85"/>
              <a:gd name="T36" fmla="*/ 56 w 106"/>
              <a:gd name="T37" fmla="*/ 82 h 85"/>
              <a:gd name="T38" fmla="*/ 56 w 106"/>
              <a:gd name="T39" fmla="*/ 82 h 85"/>
              <a:gd name="T40" fmla="*/ 57 w 106"/>
              <a:gd name="T41" fmla="*/ 77 h 85"/>
              <a:gd name="T42" fmla="*/ 57 w 106"/>
              <a:gd name="T43" fmla="*/ 77 h 85"/>
              <a:gd name="T44" fmla="*/ 57 w 106"/>
              <a:gd name="T45" fmla="*/ 45 h 85"/>
              <a:gd name="T46" fmla="*/ 48 w 106"/>
              <a:gd name="T47" fmla="*/ 36 h 85"/>
              <a:gd name="T48" fmla="*/ 48 w 106"/>
              <a:gd name="T49" fmla="*/ 36 h 85"/>
              <a:gd name="T50" fmla="*/ 47 w 106"/>
              <a:gd name="T51" fmla="*/ 36 h 85"/>
              <a:gd name="T52" fmla="*/ 47 w 106"/>
              <a:gd name="T53" fmla="*/ 37 h 85"/>
              <a:gd name="T54" fmla="*/ 29 w 106"/>
              <a:gd name="T55" fmla="*/ 44 h 85"/>
              <a:gd name="T56" fmla="*/ 29 w 106"/>
              <a:gd name="T57" fmla="*/ 44 h 85"/>
              <a:gd name="T58" fmla="*/ 10 w 106"/>
              <a:gd name="T59" fmla="*/ 37 h 85"/>
              <a:gd name="T60" fmla="*/ 10 w 106"/>
              <a:gd name="T61" fmla="*/ 37 h 85"/>
              <a:gd name="T62" fmla="*/ 10 w 106"/>
              <a:gd name="T63" fmla="*/ 36 h 85"/>
              <a:gd name="T64" fmla="*/ 10 w 106"/>
              <a:gd name="T65" fmla="*/ 36 h 85"/>
              <a:gd name="T66" fmla="*/ 0 w 106"/>
              <a:gd name="T67" fmla="*/ 45 h 85"/>
              <a:gd name="T68" fmla="*/ 0 w 106"/>
              <a:gd name="T69" fmla="*/ 77 h 85"/>
              <a:gd name="T70" fmla="*/ 0 w 106"/>
              <a:gd name="T71" fmla="*/ 77 h 85"/>
              <a:gd name="T72" fmla="*/ 2 w 106"/>
              <a:gd name="T73" fmla="*/ 82 h 85"/>
              <a:gd name="T74" fmla="*/ 2 w 106"/>
              <a:gd name="T75" fmla="*/ 82 h 85"/>
              <a:gd name="T76" fmla="*/ 10 w 106"/>
              <a:gd name="T77" fmla="*/ 85 h 85"/>
              <a:gd name="T78" fmla="*/ 29 w 106"/>
              <a:gd name="T79" fmla="*/ 38 h 85"/>
              <a:gd name="T80" fmla="*/ 48 w 106"/>
              <a:gd name="T81" fmla="*/ 19 h 85"/>
              <a:gd name="T82" fmla="*/ 29 w 106"/>
              <a:gd name="T83" fmla="*/ 0 h 85"/>
              <a:gd name="T84" fmla="*/ 9 w 106"/>
              <a:gd name="T85" fmla="*/ 19 h 85"/>
              <a:gd name="T86" fmla="*/ 29 w 106"/>
              <a:gd name="T87" fmla="*/ 38 h 85"/>
              <a:gd name="T88" fmla="*/ 77 w 106"/>
              <a:gd name="T89" fmla="*/ 50 h 85"/>
              <a:gd name="T90" fmla="*/ 95 w 106"/>
              <a:gd name="T91" fmla="*/ 32 h 85"/>
              <a:gd name="T92" fmla="*/ 77 w 106"/>
              <a:gd name="T93" fmla="*/ 15 h 85"/>
              <a:gd name="T94" fmla="*/ 59 w 106"/>
              <a:gd name="T95" fmla="*/ 32 h 85"/>
              <a:gd name="T96" fmla="*/ 77 w 106"/>
              <a:gd name="T97"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85">
                <a:moveTo>
                  <a:pt x="63" y="51"/>
                </a:moveTo>
                <a:cubicBezTo>
                  <a:pt x="63" y="51"/>
                  <a:pt x="63" y="51"/>
                  <a:pt x="63" y="51"/>
                </a:cubicBezTo>
                <a:cubicBezTo>
                  <a:pt x="67" y="54"/>
                  <a:pt x="72" y="55"/>
                  <a:pt x="77" y="55"/>
                </a:cubicBezTo>
                <a:cubicBezTo>
                  <a:pt x="77" y="55"/>
                  <a:pt x="77" y="55"/>
                  <a:pt x="77" y="55"/>
                </a:cubicBezTo>
                <a:cubicBezTo>
                  <a:pt x="85" y="55"/>
                  <a:pt x="91" y="53"/>
                  <a:pt x="96" y="47"/>
                </a:cubicBezTo>
                <a:cubicBezTo>
                  <a:pt x="97" y="47"/>
                  <a:pt x="97" y="47"/>
                  <a:pt x="97" y="47"/>
                </a:cubicBezTo>
                <a:cubicBezTo>
                  <a:pt x="97" y="47"/>
                  <a:pt x="97" y="47"/>
                  <a:pt x="97" y="47"/>
                </a:cubicBezTo>
                <a:cubicBezTo>
                  <a:pt x="97" y="47"/>
                  <a:pt x="97" y="47"/>
                  <a:pt x="97" y="47"/>
                </a:cubicBezTo>
                <a:cubicBezTo>
                  <a:pt x="97" y="47"/>
                  <a:pt x="97" y="47"/>
                  <a:pt x="97" y="47"/>
                </a:cubicBezTo>
                <a:cubicBezTo>
                  <a:pt x="103" y="47"/>
                  <a:pt x="106" y="51"/>
                  <a:pt x="106" y="56"/>
                </a:cubicBezTo>
                <a:cubicBezTo>
                  <a:pt x="106" y="77"/>
                  <a:pt x="106" y="77"/>
                  <a:pt x="106" y="77"/>
                </a:cubicBezTo>
                <a:cubicBezTo>
                  <a:pt x="106" y="79"/>
                  <a:pt x="105" y="81"/>
                  <a:pt x="105" y="82"/>
                </a:cubicBezTo>
                <a:cubicBezTo>
                  <a:pt x="105" y="82"/>
                  <a:pt x="105" y="82"/>
                  <a:pt x="105" y="82"/>
                </a:cubicBezTo>
                <a:cubicBezTo>
                  <a:pt x="103" y="84"/>
                  <a:pt x="101" y="85"/>
                  <a:pt x="98" y="85"/>
                </a:cubicBezTo>
                <a:cubicBezTo>
                  <a:pt x="63" y="85"/>
                  <a:pt x="63" y="85"/>
                  <a:pt x="63" y="85"/>
                </a:cubicBezTo>
                <a:lnTo>
                  <a:pt x="63" y="51"/>
                </a:lnTo>
                <a:close/>
                <a:moveTo>
                  <a:pt x="10" y="85"/>
                </a:moveTo>
                <a:cubicBezTo>
                  <a:pt x="49" y="85"/>
                  <a:pt x="49" y="85"/>
                  <a:pt x="49" y="85"/>
                </a:cubicBezTo>
                <a:cubicBezTo>
                  <a:pt x="52" y="85"/>
                  <a:pt x="54" y="84"/>
                  <a:pt x="56" y="82"/>
                </a:cubicBezTo>
                <a:cubicBezTo>
                  <a:pt x="56" y="82"/>
                  <a:pt x="56" y="82"/>
                  <a:pt x="56" y="82"/>
                </a:cubicBezTo>
                <a:cubicBezTo>
                  <a:pt x="57" y="81"/>
                  <a:pt x="57" y="79"/>
                  <a:pt x="57" y="77"/>
                </a:cubicBezTo>
                <a:cubicBezTo>
                  <a:pt x="57" y="77"/>
                  <a:pt x="57" y="77"/>
                  <a:pt x="57" y="77"/>
                </a:cubicBezTo>
                <a:cubicBezTo>
                  <a:pt x="57" y="45"/>
                  <a:pt x="57" y="45"/>
                  <a:pt x="57" y="45"/>
                </a:cubicBezTo>
                <a:cubicBezTo>
                  <a:pt x="57" y="39"/>
                  <a:pt x="54" y="36"/>
                  <a:pt x="48" y="36"/>
                </a:cubicBezTo>
                <a:cubicBezTo>
                  <a:pt x="48" y="36"/>
                  <a:pt x="48" y="36"/>
                  <a:pt x="48" y="36"/>
                </a:cubicBezTo>
                <a:cubicBezTo>
                  <a:pt x="47" y="36"/>
                  <a:pt x="47" y="36"/>
                  <a:pt x="47" y="36"/>
                </a:cubicBezTo>
                <a:cubicBezTo>
                  <a:pt x="47" y="37"/>
                  <a:pt x="47" y="37"/>
                  <a:pt x="47" y="37"/>
                </a:cubicBezTo>
                <a:cubicBezTo>
                  <a:pt x="42" y="42"/>
                  <a:pt x="36" y="44"/>
                  <a:pt x="29" y="44"/>
                </a:cubicBezTo>
                <a:cubicBezTo>
                  <a:pt x="29" y="44"/>
                  <a:pt x="29" y="44"/>
                  <a:pt x="29" y="44"/>
                </a:cubicBezTo>
                <a:cubicBezTo>
                  <a:pt x="21" y="44"/>
                  <a:pt x="16" y="42"/>
                  <a:pt x="10" y="37"/>
                </a:cubicBezTo>
                <a:cubicBezTo>
                  <a:pt x="10" y="37"/>
                  <a:pt x="10" y="37"/>
                  <a:pt x="10" y="37"/>
                </a:cubicBezTo>
                <a:cubicBezTo>
                  <a:pt x="10" y="36"/>
                  <a:pt x="10" y="36"/>
                  <a:pt x="10" y="36"/>
                </a:cubicBezTo>
                <a:cubicBezTo>
                  <a:pt x="10" y="36"/>
                  <a:pt x="10" y="36"/>
                  <a:pt x="10" y="36"/>
                </a:cubicBezTo>
                <a:cubicBezTo>
                  <a:pt x="4" y="36"/>
                  <a:pt x="1" y="39"/>
                  <a:pt x="0" y="45"/>
                </a:cubicBezTo>
                <a:cubicBezTo>
                  <a:pt x="0" y="77"/>
                  <a:pt x="0" y="77"/>
                  <a:pt x="0" y="77"/>
                </a:cubicBezTo>
                <a:cubicBezTo>
                  <a:pt x="0" y="77"/>
                  <a:pt x="0" y="77"/>
                  <a:pt x="0" y="77"/>
                </a:cubicBezTo>
                <a:cubicBezTo>
                  <a:pt x="0" y="79"/>
                  <a:pt x="1" y="81"/>
                  <a:pt x="2" y="82"/>
                </a:cubicBezTo>
                <a:cubicBezTo>
                  <a:pt x="2" y="82"/>
                  <a:pt x="2" y="82"/>
                  <a:pt x="2" y="82"/>
                </a:cubicBezTo>
                <a:cubicBezTo>
                  <a:pt x="3" y="84"/>
                  <a:pt x="6" y="85"/>
                  <a:pt x="10" y="85"/>
                </a:cubicBezTo>
                <a:close/>
                <a:moveTo>
                  <a:pt x="29" y="38"/>
                </a:moveTo>
                <a:cubicBezTo>
                  <a:pt x="39" y="38"/>
                  <a:pt x="48" y="29"/>
                  <a:pt x="48" y="19"/>
                </a:cubicBezTo>
                <a:cubicBezTo>
                  <a:pt x="48" y="8"/>
                  <a:pt x="39" y="0"/>
                  <a:pt x="29" y="0"/>
                </a:cubicBezTo>
                <a:cubicBezTo>
                  <a:pt x="18" y="0"/>
                  <a:pt x="9" y="8"/>
                  <a:pt x="9" y="19"/>
                </a:cubicBezTo>
                <a:cubicBezTo>
                  <a:pt x="9" y="29"/>
                  <a:pt x="18" y="38"/>
                  <a:pt x="29" y="38"/>
                </a:cubicBezTo>
                <a:close/>
                <a:moveTo>
                  <a:pt x="77" y="50"/>
                </a:moveTo>
                <a:cubicBezTo>
                  <a:pt x="87" y="50"/>
                  <a:pt x="95" y="42"/>
                  <a:pt x="95" y="32"/>
                </a:cubicBezTo>
                <a:cubicBezTo>
                  <a:pt x="95" y="23"/>
                  <a:pt x="87" y="15"/>
                  <a:pt x="77" y="15"/>
                </a:cubicBezTo>
                <a:cubicBezTo>
                  <a:pt x="67" y="15"/>
                  <a:pt x="59" y="23"/>
                  <a:pt x="59" y="32"/>
                </a:cubicBezTo>
                <a:cubicBezTo>
                  <a:pt x="59" y="42"/>
                  <a:pt x="67" y="50"/>
                  <a:pt x="77" y="5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baseline="-25000" dirty="0">
              <a:gradFill>
                <a:gsLst>
                  <a:gs pos="1250">
                    <a:srgbClr val="FFFFFF"/>
                  </a:gs>
                  <a:gs pos="100000">
                    <a:srgbClr val="FFFFFF"/>
                  </a:gs>
                </a:gsLst>
                <a:lin ang="5400000" scaled="0"/>
              </a:gradFill>
            </a:endParaRPr>
          </a:p>
        </p:txBody>
      </p:sp>
      <p:sp>
        <p:nvSpPr>
          <p:cNvPr id="82" name="Freeform 12"/>
          <p:cNvSpPr>
            <a:spLocks noChangeAspect="1"/>
          </p:cNvSpPr>
          <p:nvPr/>
        </p:nvSpPr>
        <p:spPr bwMode="black">
          <a:xfrm>
            <a:off x="6423065" y="2249238"/>
            <a:ext cx="508622" cy="401076"/>
          </a:xfrm>
          <a:custGeom>
            <a:avLst/>
            <a:gdLst/>
            <a:ahLst/>
            <a:cxnLst/>
            <a:rect l="l" t="t" r="r" b="b"/>
            <a:pathLst>
              <a:path w="611218" h="481979">
                <a:moveTo>
                  <a:pt x="224745" y="94707"/>
                </a:moveTo>
                <a:cubicBezTo>
                  <a:pt x="347961" y="94707"/>
                  <a:pt x="448505" y="171589"/>
                  <a:pt x="448505" y="266213"/>
                </a:cubicBezTo>
                <a:cubicBezTo>
                  <a:pt x="448505" y="360837"/>
                  <a:pt x="347961" y="436734"/>
                  <a:pt x="224745" y="436734"/>
                </a:cubicBezTo>
                <a:cubicBezTo>
                  <a:pt x="202074" y="436734"/>
                  <a:pt x="181373" y="434763"/>
                  <a:pt x="161659" y="429834"/>
                </a:cubicBezTo>
                <a:cubicBezTo>
                  <a:pt x="135044" y="478132"/>
                  <a:pt x="86744" y="488974"/>
                  <a:pt x="44358" y="478132"/>
                </a:cubicBezTo>
                <a:cubicBezTo>
                  <a:pt x="69986" y="455462"/>
                  <a:pt x="92658" y="434763"/>
                  <a:pt x="109416" y="413078"/>
                </a:cubicBezTo>
                <a:cubicBezTo>
                  <a:pt x="43372" y="382522"/>
                  <a:pt x="0" y="328310"/>
                  <a:pt x="0" y="266213"/>
                </a:cubicBezTo>
                <a:cubicBezTo>
                  <a:pt x="0" y="171589"/>
                  <a:pt x="100544" y="94707"/>
                  <a:pt x="224745" y="94707"/>
                </a:cubicBezTo>
                <a:close/>
                <a:moveTo>
                  <a:pt x="386440" y="0"/>
                </a:moveTo>
                <a:cubicBezTo>
                  <a:pt x="510659" y="0"/>
                  <a:pt x="611218" y="76830"/>
                  <a:pt x="611218" y="170405"/>
                </a:cubicBezTo>
                <a:cubicBezTo>
                  <a:pt x="611218" y="232460"/>
                  <a:pt x="566854" y="287620"/>
                  <a:pt x="501787" y="317170"/>
                </a:cubicBezTo>
                <a:cubicBezTo>
                  <a:pt x="518546" y="338840"/>
                  <a:pt x="541221" y="360510"/>
                  <a:pt x="566854" y="382180"/>
                </a:cubicBezTo>
                <a:cubicBezTo>
                  <a:pt x="523476" y="393015"/>
                  <a:pt x="481083" y="383165"/>
                  <a:pt x="454465" y="334900"/>
                </a:cubicBezTo>
                <a:cubicBezTo>
                  <a:pt x="547137" y="154645"/>
                  <a:pt x="301656" y="47280"/>
                  <a:pt x="201097" y="73875"/>
                </a:cubicBezTo>
                <a:cubicBezTo>
                  <a:pt x="241518" y="29550"/>
                  <a:pt x="309542" y="0"/>
                  <a:pt x="38644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sp>
        <p:nvSpPr>
          <p:cNvPr id="108" name="Freeform 11"/>
          <p:cNvSpPr>
            <a:spLocks noEditPoints="1"/>
          </p:cNvSpPr>
          <p:nvPr/>
        </p:nvSpPr>
        <p:spPr bwMode="auto">
          <a:xfrm>
            <a:off x="3443130" y="2351160"/>
            <a:ext cx="522913" cy="239046"/>
          </a:xfrm>
          <a:custGeom>
            <a:avLst/>
            <a:gdLst>
              <a:gd name="T0" fmla="*/ 205 w 400"/>
              <a:gd name="T1" fmla="*/ 64 h 183"/>
              <a:gd name="T2" fmla="*/ 211 w 400"/>
              <a:gd name="T3" fmla="*/ 57 h 183"/>
              <a:gd name="T4" fmla="*/ 186 w 400"/>
              <a:gd name="T5" fmla="*/ 69 h 183"/>
              <a:gd name="T6" fmla="*/ 199 w 400"/>
              <a:gd name="T7" fmla="*/ 67 h 183"/>
              <a:gd name="T8" fmla="*/ 219 w 400"/>
              <a:gd name="T9" fmla="*/ 30 h 183"/>
              <a:gd name="T10" fmla="*/ 208 w 400"/>
              <a:gd name="T11" fmla="*/ 31 h 183"/>
              <a:gd name="T12" fmla="*/ 198 w 400"/>
              <a:gd name="T13" fmla="*/ 36 h 183"/>
              <a:gd name="T14" fmla="*/ 205 w 400"/>
              <a:gd name="T15" fmla="*/ 42 h 183"/>
              <a:gd name="T16" fmla="*/ 304 w 400"/>
              <a:gd name="T17" fmla="*/ 101 h 183"/>
              <a:gd name="T18" fmla="*/ 400 w 400"/>
              <a:gd name="T19" fmla="*/ 3 h 183"/>
              <a:gd name="T20" fmla="*/ 104 w 400"/>
              <a:gd name="T21" fmla="*/ 0 h 183"/>
              <a:gd name="T22" fmla="*/ 2 w 400"/>
              <a:gd name="T23" fmla="*/ 94 h 183"/>
              <a:gd name="T24" fmla="*/ 6 w 400"/>
              <a:gd name="T25" fmla="*/ 103 h 183"/>
              <a:gd name="T26" fmla="*/ 150 w 400"/>
              <a:gd name="T27" fmla="*/ 59 h 183"/>
              <a:gd name="T28" fmla="*/ 168 w 400"/>
              <a:gd name="T29" fmla="*/ 66 h 183"/>
              <a:gd name="T30" fmla="*/ 194 w 400"/>
              <a:gd name="T31" fmla="*/ 53 h 183"/>
              <a:gd name="T32" fmla="*/ 190 w 400"/>
              <a:gd name="T33" fmla="*/ 52 h 183"/>
              <a:gd name="T34" fmla="*/ 174 w 400"/>
              <a:gd name="T35" fmla="*/ 48 h 183"/>
              <a:gd name="T36" fmla="*/ 176 w 400"/>
              <a:gd name="T37" fmla="*/ 38 h 183"/>
              <a:gd name="T38" fmla="*/ 199 w 400"/>
              <a:gd name="T39" fmla="*/ 26 h 183"/>
              <a:gd name="T40" fmla="*/ 228 w 400"/>
              <a:gd name="T41" fmla="*/ 21 h 183"/>
              <a:gd name="T42" fmla="*/ 243 w 400"/>
              <a:gd name="T43" fmla="*/ 14 h 183"/>
              <a:gd name="T44" fmla="*/ 248 w 400"/>
              <a:gd name="T45" fmla="*/ 21 h 183"/>
              <a:gd name="T46" fmla="*/ 257 w 400"/>
              <a:gd name="T47" fmla="*/ 29 h 183"/>
              <a:gd name="T48" fmla="*/ 232 w 400"/>
              <a:gd name="T49" fmla="*/ 36 h 183"/>
              <a:gd name="T50" fmla="*/ 227 w 400"/>
              <a:gd name="T51" fmla="*/ 29 h 183"/>
              <a:gd name="T52" fmla="*/ 216 w 400"/>
              <a:gd name="T53" fmla="*/ 43 h 183"/>
              <a:gd name="T54" fmla="*/ 233 w 400"/>
              <a:gd name="T55" fmla="*/ 47 h 183"/>
              <a:gd name="T56" fmla="*/ 235 w 400"/>
              <a:gd name="T57" fmla="*/ 57 h 183"/>
              <a:gd name="T58" fmla="*/ 225 w 400"/>
              <a:gd name="T59" fmla="*/ 66 h 183"/>
              <a:gd name="T60" fmla="*/ 197 w 400"/>
              <a:gd name="T61" fmla="*/ 75 h 183"/>
              <a:gd name="T62" fmla="*/ 169 w 400"/>
              <a:gd name="T63" fmla="*/ 84 h 183"/>
              <a:gd name="T64" fmla="*/ 167 w 400"/>
              <a:gd name="T65" fmla="*/ 78 h 183"/>
              <a:gd name="T66" fmla="*/ 150 w 400"/>
              <a:gd name="T67" fmla="*/ 59 h 183"/>
              <a:gd name="T68" fmla="*/ 2 w 400"/>
              <a:gd name="T69" fmla="*/ 122 h 183"/>
              <a:gd name="T70" fmla="*/ 311 w 400"/>
              <a:gd name="T71" fmla="*/ 143 h 183"/>
              <a:gd name="T72" fmla="*/ 400 w 400"/>
              <a:gd name="T73" fmla="*/ 59 h 183"/>
              <a:gd name="T74" fmla="*/ 306 w 400"/>
              <a:gd name="T75" fmla="*/ 122 h 183"/>
              <a:gd name="T76" fmla="*/ 2 w 400"/>
              <a:gd name="T77" fmla="*/ 183 h 183"/>
              <a:gd name="T78" fmla="*/ 328 w 400"/>
              <a:gd name="T79" fmla="*/ 180 h 183"/>
              <a:gd name="T80" fmla="*/ 400 w 400"/>
              <a:gd name="T81" fmla="*/ 79 h 183"/>
              <a:gd name="T82" fmla="*/ 2 w 400"/>
              <a:gd name="T83"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0" h="183">
                <a:moveTo>
                  <a:pt x="199" y="67"/>
                </a:moveTo>
                <a:cubicBezTo>
                  <a:pt x="201" y="66"/>
                  <a:pt x="203" y="65"/>
                  <a:pt x="205" y="64"/>
                </a:cubicBezTo>
                <a:cubicBezTo>
                  <a:pt x="207" y="63"/>
                  <a:pt x="209" y="62"/>
                  <a:pt x="210" y="61"/>
                </a:cubicBezTo>
                <a:cubicBezTo>
                  <a:pt x="212" y="59"/>
                  <a:pt x="212" y="58"/>
                  <a:pt x="211" y="57"/>
                </a:cubicBezTo>
                <a:cubicBezTo>
                  <a:pt x="209" y="56"/>
                  <a:pt x="206" y="55"/>
                  <a:pt x="201" y="54"/>
                </a:cubicBezTo>
                <a:cubicBezTo>
                  <a:pt x="186" y="69"/>
                  <a:pt x="186" y="69"/>
                  <a:pt x="186" y="69"/>
                </a:cubicBezTo>
                <a:cubicBezTo>
                  <a:pt x="188" y="69"/>
                  <a:pt x="190" y="68"/>
                  <a:pt x="192" y="68"/>
                </a:cubicBezTo>
                <a:cubicBezTo>
                  <a:pt x="194" y="68"/>
                  <a:pt x="197" y="67"/>
                  <a:pt x="199" y="67"/>
                </a:cubicBezTo>
                <a:close/>
                <a:moveTo>
                  <a:pt x="205" y="42"/>
                </a:moveTo>
                <a:cubicBezTo>
                  <a:pt x="219" y="30"/>
                  <a:pt x="219" y="30"/>
                  <a:pt x="219" y="30"/>
                </a:cubicBezTo>
                <a:cubicBezTo>
                  <a:pt x="217" y="30"/>
                  <a:pt x="215" y="30"/>
                  <a:pt x="213" y="30"/>
                </a:cubicBezTo>
                <a:cubicBezTo>
                  <a:pt x="211" y="30"/>
                  <a:pt x="210" y="31"/>
                  <a:pt x="208" y="31"/>
                </a:cubicBezTo>
                <a:cubicBezTo>
                  <a:pt x="206" y="32"/>
                  <a:pt x="204" y="33"/>
                  <a:pt x="203" y="33"/>
                </a:cubicBezTo>
                <a:cubicBezTo>
                  <a:pt x="201" y="34"/>
                  <a:pt x="200" y="35"/>
                  <a:pt x="198" y="36"/>
                </a:cubicBezTo>
                <a:cubicBezTo>
                  <a:pt x="197" y="38"/>
                  <a:pt x="196" y="39"/>
                  <a:pt x="197" y="40"/>
                </a:cubicBezTo>
                <a:cubicBezTo>
                  <a:pt x="198" y="41"/>
                  <a:pt x="201" y="42"/>
                  <a:pt x="205" y="42"/>
                </a:cubicBezTo>
                <a:close/>
                <a:moveTo>
                  <a:pt x="300" y="103"/>
                </a:moveTo>
                <a:cubicBezTo>
                  <a:pt x="302" y="103"/>
                  <a:pt x="303" y="102"/>
                  <a:pt x="304" y="101"/>
                </a:cubicBezTo>
                <a:cubicBezTo>
                  <a:pt x="398" y="9"/>
                  <a:pt x="398" y="9"/>
                  <a:pt x="398" y="9"/>
                </a:cubicBezTo>
                <a:cubicBezTo>
                  <a:pt x="400" y="7"/>
                  <a:pt x="400" y="5"/>
                  <a:pt x="400" y="3"/>
                </a:cubicBezTo>
                <a:cubicBezTo>
                  <a:pt x="399" y="1"/>
                  <a:pt x="397" y="0"/>
                  <a:pt x="395" y="0"/>
                </a:cubicBezTo>
                <a:cubicBezTo>
                  <a:pt x="104" y="0"/>
                  <a:pt x="104" y="0"/>
                  <a:pt x="104" y="0"/>
                </a:cubicBezTo>
                <a:cubicBezTo>
                  <a:pt x="103" y="0"/>
                  <a:pt x="102" y="1"/>
                  <a:pt x="101" y="1"/>
                </a:cubicBezTo>
                <a:cubicBezTo>
                  <a:pt x="2" y="94"/>
                  <a:pt x="2" y="94"/>
                  <a:pt x="2" y="94"/>
                </a:cubicBezTo>
                <a:cubicBezTo>
                  <a:pt x="1" y="95"/>
                  <a:pt x="0" y="97"/>
                  <a:pt x="1" y="99"/>
                </a:cubicBezTo>
                <a:cubicBezTo>
                  <a:pt x="2" y="101"/>
                  <a:pt x="4" y="103"/>
                  <a:pt x="6" y="103"/>
                </a:cubicBezTo>
                <a:lnTo>
                  <a:pt x="300" y="103"/>
                </a:lnTo>
                <a:close/>
                <a:moveTo>
                  <a:pt x="150" y="59"/>
                </a:moveTo>
                <a:cubicBezTo>
                  <a:pt x="171" y="59"/>
                  <a:pt x="171" y="59"/>
                  <a:pt x="171" y="59"/>
                </a:cubicBezTo>
                <a:cubicBezTo>
                  <a:pt x="168" y="62"/>
                  <a:pt x="167" y="64"/>
                  <a:pt x="168" y="66"/>
                </a:cubicBezTo>
                <a:cubicBezTo>
                  <a:pt x="170" y="67"/>
                  <a:pt x="173" y="68"/>
                  <a:pt x="177" y="69"/>
                </a:cubicBezTo>
                <a:cubicBezTo>
                  <a:pt x="194" y="53"/>
                  <a:pt x="194" y="53"/>
                  <a:pt x="194" y="53"/>
                </a:cubicBezTo>
                <a:cubicBezTo>
                  <a:pt x="193" y="53"/>
                  <a:pt x="193" y="53"/>
                  <a:pt x="192" y="52"/>
                </a:cubicBezTo>
                <a:cubicBezTo>
                  <a:pt x="191" y="52"/>
                  <a:pt x="191" y="52"/>
                  <a:pt x="190" y="52"/>
                </a:cubicBezTo>
                <a:cubicBezTo>
                  <a:pt x="187" y="52"/>
                  <a:pt x="183" y="51"/>
                  <a:pt x="181" y="51"/>
                </a:cubicBezTo>
                <a:cubicBezTo>
                  <a:pt x="178" y="50"/>
                  <a:pt x="176" y="49"/>
                  <a:pt x="174" y="48"/>
                </a:cubicBezTo>
                <a:cubicBezTo>
                  <a:pt x="172" y="47"/>
                  <a:pt x="172" y="46"/>
                  <a:pt x="172" y="44"/>
                </a:cubicBezTo>
                <a:cubicBezTo>
                  <a:pt x="172" y="42"/>
                  <a:pt x="173" y="40"/>
                  <a:pt x="176" y="38"/>
                </a:cubicBezTo>
                <a:cubicBezTo>
                  <a:pt x="179" y="35"/>
                  <a:pt x="182" y="33"/>
                  <a:pt x="186" y="31"/>
                </a:cubicBezTo>
                <a:cubicBezTo>
                  <a:pt x="191" y="29"/>
                  <a:pt x="195" y="27"/>
                  <a:pt x="199" y="26"/>
                </a:cubicBezTo>
                <a:cubicBezTo>
                  <a:pt x="204" y="24"/>
                  <a:pt x="209" y="23"/>
                  <a:pt x="214" y="22"/>
                </a:cubicBezTo>
                <a:cubicBezTo>
                  <a:pt x="219" y="21"/>
                  <a:pt x="224" y="21"/>
                  <a:pt x="228" y="21"/>
                </a:cubicBezTo>
                <a:cubicBezTo>
                  <a:pt x="234" y="15"/>
                  <a:pt x="234" y="15"/>
                  <a:pt x="234" y="15"/>
                </a:cubicBezTo>
                <a:cubicBezTo>
                  <a:pt x="243" y="14"/>
                  <a:pt x="243" y="14"/>
                  <a:pt x="243" y="14"/>
                </a:cubicBezTo>
                <a:cubicBezTo>
                  <a:pt x="237" y="20"/>
                  <a:pt x="237" y="20"/>
                  <a:pt x="237" y="20"/>
                </a:cubicBezTo>
                <a:cubicBezTo>
                  <a:pt x="241" y="20"/>
                  <a:pt x="245" y="21"/>
                  <a:pt x="248" y="21"/>
                </a:cubicBezTo>
                <a:cubicBezTo>
                  <a:pt x="251" y="22"/>
                  <a:pt x="253" y="23"/>
                  <a:pt x="255" y="24"/>
                </a:cubicBezTo>
                <a:cubicBezTo>
                  <a:pt x="257" y="25"/>
                  <a:pt x="257" y="27"/>
                  <a:pt x="257" y="29"/>
                </a:cubicBezTo>
                <a:cubicBezTo>
                  <a:pt x="257" y="31"/>
                  <a:pt x="256" y="33"/>
                  <a:pt x="253" y="36"/>
                </a:cubicBezTo>
                <a:cubicBezTo>
                  <a:pt x="232" y="36"/>
                  <a:pt x="232" y="36"/>
                  <a:pt x="232" y="36"/>
                </a:cubicBezTo>
                <a:cubicBezTo>
                  <a:pt x="234" y="34"/>
                  <a:pt x="235" y="33"/>
                  <a:pt x="234" y="31"/>
                </a:cubicBezTo>
                <a:cubicBezTo>
                  <a:pt x="233" y="30"/>
                  <a:pt x="231" y="29"/>
                  <a:pt x="227" y="29"/>
                </a:cubicBezTo>
                <a:cubicBezTo>
                  <a:pt x="213" y="43"/>
                  <a:pt x="213" y="43"/>
                  <a:pt x="213" y="43"/>
                </a:cubicBezTo>
                <a:cubicBezTo>
                  <a:pt x="214" y="43"/>
                  <a:pt x="215" y="43"/>
                  <a:pt x="216" y="43"/>
                </a:cubicBezTo>
                <a:cubicBezTo>
                  <a:pt x="217" y="43"/>
                  <a:pt x="218" y="44"/>
                  <a:pt x="220" y="44"/>
                </a:cubicBezTo>
                <a:cubicBezTo>
                  <a:pt x="226" y="45"/>
                  <a:pt x="230" y="46"/>
                  <a:pt x="233" y="47"/>
                </a:cubicBezTo>
                <a:cubicBezTo>
                  <a:pt x="235" y="49"/>
                  <a:pt x="236" y="50"/>
                  <a:pt x="237" y="52"/>
                </a:cubicBezTo>
                <a:cubicBezTo>
                  <a:pt x="237" y="54"/>
                  <a:pt x="236" y="55"/>
                  <a:pt x="235" y="57"/>
                </a:cubicBezTo>
                <a:cubicBezTo>
                  <a:pt x="234" y="59"/>
                  <a:pt x="232" y="60"/>
                  <a:pt x="231" y="61"/>
                </a:cubicBezTo>
                <a:cubicBezTo>
                  <a:pt x="230" y="63"/>
                  <a:pt x="228" y="64"/>
                  <a:pt x="225" y="66"/>
                </a:cubicBezTo>
                <a:cubicBezTo>
                  <a:pt x="222" y="68"/>
                  <a:pt x="218" y="69"/>
                  <a:pt x="214" y="71"/>
                </a:cubicBezTo>
                <a:cubicBezTo>
                  <a:pt x="209" y="73"/>
                  <a:pt x="204" y="74"/>
                  <a:pt x="197" y="75"/>
                </a:cubicBezTo>
                <a:cubicBezTo>
                  <a:pt x="191" y="77"/>
                  <a:pt x="184" y="77"/>
                  <a:pt x="176" y="78"/>
                </a:cubicBezTo>
                <a:cubicBezTo>
                  <a:pt x="169" y="84"/>
                  <a:pt x="169" y="84"/>
                  <a:pt x="169" y="84"/>
                </a:cubicBezTo>
                <a:cubicBezTo>
                  <a:pt x="160" y="84"/>
                  <a:pt x="160" y="84"/>
                  <a:pt x="160" y="84"/>
                </a:cubicBezTo>
                <a:cubicBezTo>
                  <a:pt x="167" y="78"/>
                  <a:pt x="167" y="78"/>
                  <a:pt x="167" y="78"/>
                </a:cubicBezTo>
                <a:cubicBezTo>
                  <a:pt x="156" y="77"/>
                  <a:pt x="149" y="75"/>
                  <a:pt x="146" y="72"/>
                </a:cubicBezTo>
                <a:cubicBezTo>
                  <a:pt x="143" y="69"/>
                  <a:pt x="145" y="65"/>
                  <a:pt x="150" y="59"/>
                </a:cubicBezTo>
                <a:close/>
                <a:moveTo>
                  <a:pt x="306" y="122"/>
                </a:moveTo>
                <a:cubicBezTo>
                  <a:pt x="2" y="122"/>
                  <a:pt x="2" y="122"/>
                  <a:pt x="2" y="122"/>
                </a:cubicBezTo>
                <a:cubicBezTo>
                  <a:pt x="2" y="143"/>
                  <a:pt x="2" y="143"/>
                  <a:pt x="2" y="143"/>
                </a:cubicBezTo>
                <a:cubicBezTo>
                  <a:pt x="311" y="143"/>
                  <a:pt x="311" y="143"/>
                  <a:pt x="311" y="143"/>
                </a:cubicBezTo>
                <a:cubicBezTo>
                  <a:pt x="313" y="143"/>
                  <a:pt x="316" y="142"/>
                  <a:pt x="318" y="140"/>
                </a:cubicBezTo>
                <a:cubicBezTo>
                  <a:pt x="400" y="59"/>
                  <a:pt x="400" y="59"/>
                  <a:pt x="400" y="59"/>
                </a:cubicBezTo>
                <a:cubicBezTo>
                  <a:pt x="400" y="28"/>
                  <a:pt x="400" y="28"/>
                  <a:pt x="400" y="28"/>
                </a:cubicBezTo>
                <a:lnTo>
                  <a:pt x="306" y="122"/>
                </a:lnTo>
                <a:close/>
                <a:moveTo>
                  <a:pt x="2" y="162"/>
                </a:moveTo>
                <a:cubicBezTo>
                  <a:pt x="2" y="183"/>
                  <a:pt x="2" y="183"/>
                  <a:pt x="2" y="183"/>
                </a:cubicBezTo>
                <a:cubicBezTo>
                  <a:pt x="321" y="183"/>
                  <a:pt x="321" y="183"/>
                  <a:pt x="321" y="183"/>
                </a:cubicBezTo>
                <a:cubicBezTo>
                  <a:pt x="324" y="183"/>
                  <a:pt x="326" y="182"/>
                  <a:pt x="328" y="180"/>
                </a:cubicBezTo>
                <a:cubicBezTo>
                  <a:pt x="400" y="109"/>
                  <a:pt x="400" y="109"/>
                  <a:pt x="400" y="109"/>
                </a:cubicBezTo>
                <a:cubicBezTo>
                  <a:pt x="400" y="79"/>
                  <a:pt x="400" y="79"/>
                  <a:pt x="400" y="79"/>
                </a:cubicBezTo>
                <a:cubicBezTo>
                  <a:pt x="317" y="162"/>
                  <a:pt x="317" y="162"/>
                  <a:pt x="317" y="162"/>
                </a:cubicBezTo>
                <a:lnTo>
                  <a:pt x="2" y="16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184"/>
            <a:endParaRPr lang="en-US" sz="1700"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99177150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142037" y="2278100"/>
            <a:ext cx="6009932" cy="917575"/>
          </a:xfrm>
        </p:spPr>
        <p:txBody>
          <a:bodyPr/>
          <a:lstStyle/>
          <a:p>
            <a:r>
              <a:rPr lang="en-US" dirty="0"/>
              <a:t>Azure </a:t>
            </a:r>
            <a:br>
              <a:rPr lang="en-US" dirty="0"/>
            </a:br>
            <a:r>
              <a:rPr lang="en-US" dirty="0"/>
              <a:t>SQL Database</a:t>
            </a:r>
            <a:br>
              <a:rPr lang="en-US" dirty="0"/>
            </a:br>
            <a:r>
              <a:rPr lang="en-US" dirty="0"/>
              <a:t>SQL Data Warehouse</a:t>
            </a:r>
            <a:endParaRPr lang="en-GB" dirty="0"/>
          </a:p>
        </p:txBody>
      </p:sp>
      <p:grpSp>
        <p:nvGrpSpPr>
          <p:cNvPr id="3" name="Group 2"/>
          <p:cNvGrpSpPr/>
          <p:nvPr/>
        </p:nvGrpSpPr>
        <p:grpSpPr>
          <a:xfrm>
            <a:off x="1608369" y="1169325"/>
            <a:ext cx="3619268" cy="5147337"/>
            <a:chOff x="4015367" y="1790395"/>
            <a:chExt cx="2374749" cy="4320099"/>
          </a:xfrm>
        </p:grpSpPr>
        <p:sp>
          <p:nvSpPr>
            <p:cNvPr id="5" name="Rectangle 4"/>
            <p:cNvSpPr/>
            <p:nvPr/>
          </p:nvSpPr>
          <p:spPr bwMode="auto">
            <a:xfrm>
              <a:off x="4015367" y="1790395"/>
              <a:ext cx="2079506" cy="432009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568"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Big Data Stores</a:t>
              </a:r>
            </a:p>
          </p:txBody>
        </p:sp>
        <p:pic>
          <p:nvPicPr>
            <p:cNvPr id="6" name="Picture 13"/>
            <p:cNvPicPr>
              <a:picLocks noChangeAspect="1"/>
            </p:cNvPicPr>
            <p:nvPr/>
          </p:nvPicPr>
          <p:blipFill>
            <a:blip r:embed="rId2">
              <a:lum bright="100000"/>
              <a:extLst>
                <a:ext uri="{28A0092B-C50C-407E-A947-70E740481C1C}">
                  <a14:useLocalDpi xmlns:a14="http://schemas.microsoft.com/office/drawing/2010/main" val="0"/>
                </a:ext>
              </a:extLst>
            </a:blip>
            <a:srcRect/>
            <a:stretch>
              <a:fillRect/>
            </a:stretch>
          </p:blipFill>
          <p:spPr bwMode="auto">
            <a:xfrm>
              <a:off x="4128059" y="4437777"/>
              <a:ext cx="329771" cy="42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le 6"/>
            <p:cNvSpPr/>
            <p:nvPr/>
          </p:nvSpPr>
          <p:spPr bwMode="auto">
            <a:xfrm>
              <a:off x="4149766" y="3430749"/>
              <a:ext cx="331473" cy="331473"/>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 name="Rectangle 7"/>
            <p:cNvSpPr/>
            <p:nvPr/>
          </p:nvSpPr>
          <p:spPr bwMode="auto">
            <a:xfrm>
              <a:off x="4188894"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Rectangle 8"/>
            <p:cNvSpPr/>
            <p:nvPr/>
          </p:nvSpPr>
          <p:spPr bwMode="auto">
            <a:xfrm>
              <a:off x="4331042"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 name="Oval 9"/>
            <p:cNvSpPr/>
            <p:nvPr/>
          </p:nvSpPr>
          <p:spPr bwMode="auto">
            <a:xfrm>
              <a:off x="4258333"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Oval 10"/>
            <p:cNvSpPr/>
            <p:nvPr/>
          </p:nvSpPr>
          <p:spPr bwMode="auto">
            <a:xfrm>
              <a:off x="4400481"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 name="Rectangle 11"/>
            <p:cNvSpPr/>
            <p:nvPr/>
          </p:nvSpPr>
          <p:spPr bwMode="auto">
            <a:xfrm>
              <a:off x="4188894"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Rectangle 12"/>
            <p:cNvSpPr/>
            <p:nvPr/>
          </p:nvSpPr>
          <p:spPr bwMode="auto">
            <a:xfrm>
              <a:off x="4331042"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 name="Oval 13"/>
            <p:cNvSpPr/>
            <p:nvPr/>
          </p:nvSpPr>
          <p:spPr bwMode="auto">
            <a:xfrm>
              <a:off x="4258333"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Oval 14"/>
            <p:cNvSpPr/>
            <p:nvPr/>
          </p:nvSpPr>
          <p:spPr bwMode="auto">
            <a:xfrm>
              <a:off x="4400481"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6" name="Rectangle 15"/>
            <p:cNvSpPr/>
            <p:nvPr/>
          </p:nvSpPr>
          <p:spPr bwMode="auto">
            <a:xfrm>
              <a:off x="4261998"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 name="Rectangle 16"/>
            <p:cNvSpPr/>
            <p:nvPr/>
          </p:nvSpPr>
          <p:spPr bwMode="auto">
            <a:xfrm>
              <a:off x="4404146"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 name="Oval 17"/>
            <p:cNvSpPr/>
            <p:nvPr/>
          </p:nvSpPr>
          <p:spPr bwMode="auto">
            <a:xfrm>
              <a:off x="4189290"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 name="Oval 18"/>
            <p:cNvSpPr/>
            <p:nvPr/>
          </p:nvSpPr>
          <p:spPr bwMode="auto">
            <a:xfrm>
              <a:off x="4331438"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 name="Rectangle 19"/>
            <p:cNvSpPr/>
            <p:nvPr/>
          </p:nvSpPr>
          <p:spPr bwMode="auto">
            <a:xfrm>
              <a:off x="4261998"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1" name="Rectangle 20"/>
            <p:cNvSpPr/>
            <p:nvPr/>
          </p:nvSpPr>
          <p:spPr bwMode="auto">
            <a:xfrm>
              <a:off x="4404146"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 name="Oval 21"/>
            <p:cNvSpPr/>
            <p:nvPr/>
          </p:nvSpPr>
          <p:spPr bwMode="auto">
            <a:xfrm>
              <a:off x="4189290"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3" name="Oval 22"/>
            <p:cNvSpPr/>
            <p:nvPr/>
          </p:nvSpPr>
          <p:spPr bwMode="auto">
            <a:xfrm>
              <a:off x="4331438"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 name="Rectangle 23"/>
            <p:cNvSpPr/>
            <p:nvPr/>
          </p:nvSpPr>
          <p:spPr>
            <a:xfrm>
              <a:off x="4508069" y="3352325"/>
              <a:ext cx="1093237" cy="542458"/>
            </a:xfrm>
            <a:prstGeom prst="rect">
              <a:avLst/>
            </a:prstGeom>
          </p:spPr>
          <p:txBody>
            <a:bodyPr wrap="non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800"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Azure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1800"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Data Lake store</a:t>
              </a: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5" name="Rectangle 24"/>
            <p:cNvSpPr/>
            <p:nvPr/>
          </p:nvSpPr>
          <p:spPr>
            <a:xfrm>
              <a:off x="4489683" y="4381476"/>
              <a:ext cx="1463510" cy="542458"/>
            </a:xfrm>
            <a:prstGeom prst="rect">
              <a:avLst/>
            </a:prstGeom>
          </p:spPr>
          <p:txBody>
            <a:bodyPr wrap="non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800"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Azure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1800"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SQL Data Warehouse</a:t>
              </a: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26" name="Group 25"/>
            <p:cNvGrpSpPr/>
            <p:nvPr/>
          </p:nvGrpSpPr>
          <p:grpSpPr>
            <a:xfrm>
              <a:off x="6094873" y="5254390"/>
              <a:ext cx="295243" cy="853675"/>
              <a:chOff x="3832324" y="5254390"/>
              <a:chExt cx="295243" cy="853675"/>
            </a:xfrm>
          </p:grpSpPr>
          <p:sp>
            <p:nvSpPr>
              <p:cNvPr id="27" name="Isosceles Triangle 26"/>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 name="Isosceles Triangle 27"/>
              <p:cNvSpPr/>
              <p:nvPr/>
            </p:nvSpPr>
            <p:spPr bwMode="auto">
              <a:xfrm rot="5400000">
                <a:off x="3529509" y="5557205"/>
                <a:ext cx="853675" cy="248045"/>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16421854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636" y="0"/>
            <a:ext cx="11887878" cy="917575"/>
          </a:xfrm>
        </p:spPr>
        <p:txBody>
          <a:bodyPr/>
          <a:lstStyle/>
          <a:p>
            <a:r>
              <a:rPr lang="en-US" sz="4488" dirty="0">
                <a:solidFill>
                  <a:schemeClr val="accent2"/>
                </a:solidFill>
              </a:rPr>
              <a:t>SQL Database Service</a:t>
            </a:r>
          </a:p>
        </p:txBody>
      </p:sp>
      <p:sp>
        <p:nvSpPr>
          <p:cNvPr id="6" name="Rectangle 5"/>
          <p:cNvSpPr/>
          <p:nvPr/>
        </p:nvSpPr>
        <p:spPr bwMode="auto">
          <a:xfrm>
            <a:off x="1178381" y="2511806"/>
            <a:ext cx="3253267" cy="1094581"/>
          </a:xfrm>
          <a:prstGeom prst="rect">
            <a:avLst/>
          </a:prstGeom>
          <a:solidFill>
            <a:schemeClr val="accent2">
              <a:lumMod val="75000"/>
            </a:schemeClr>
          </a:solidFill>
          <a:ln>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Elastic scale &amp; performance</a:t>
            </a:r>
          </a:p>
        </p:txBody>
      </p:sp>
      <p:sp>
        <p:nvSpPr>
          <p:cNvPr id="7" name="Rectangle 6"/>
          <p:cNvSpPr/>
          <p:nvPr/>
        </p:nvSpPr>
        <p:spPr bwMode="auto">
          <a:xfrm>
            <a:off x="4534044" y="2511806"/>
            <a:ext cx="3253267" cy="1094581"/>
          </a:xfrm>
          <a:prstGeom prst="rect">
            <a:avLst/>
          </a:prstGeom>
          <a:solidFill>
            <a:schemeClr val="accent2">
              <a:lumMod val="75000"/>
            </a:schemeClr>
          </a:solidFill>
          <a:ln>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Business </a:t>
            </a:r>
          </a:p>
          <a:p>
            <a:pPr marL="0" marR="0" lvl="0" indent="0" algn="ctr" defTabSz="951028"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continuity &amp;                    data protection</a:t>
            </a:r>
          </a:p>
        </p:txBody>
      </p:sp>
      <p:sp>
        <p:nvSpPr>
          <p:cNvPr id="8" name="Rectangle 7"/>
          <p:cNvSpPr/>
          <p:nvPr/>
        </p:nvSpPr>
        <p:spPr bwMode="auto">
          <a:xfrm>
            <a:off x="7889707" y="2511805"/>
            <a:ext cx="3253267" cy="1094581"/>
          </a:xfrm>
          <a:prstGeom prst="rect">
            <a:avLst/>
          </a:prstGeom>
          <a:solidFill>
            <a:schemeClr val="accent2">
              <a:lumMod val="75000"/>
            </a:schemeClr>
          </a:solidFill>
          <a:ln>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Familiar &amp;                       self-managed</a:t>
            </a:r>
          </a:p>
        </p:txBody>
      </p:sp>
      <p:sp>
        <p:nvSpPr>
          <p:cNvPr id="9" name="TextBox 8"/>
          <p:cNvSpPr txBox="1"/>
          <p:nvPr/>
        </p:nvSpPr>
        <p:spPr>
          <a:xfrm>
            <a:off x="1191281" y="3618625"/>
            <a:ext cx="3483990" cy="1393144"/>
          </a:xfrm>
          <a:prstGeom prst="rect">
            <a:avLst/>
          </a:prstGeom>
          <a:noFill/>
          <a:ln>
            <a:noFill/>
          </a:ln>
        </p:spPr>
        <p:txBody>
          <a:bodyPr wrap="square" lIns="186521" tIns="149217" rIns="186521" bIns="149217" rtlCol="0">
            <a:spAutoFit/>
          </a:bodyPr>
          <a:lstStyle/>
          <a:p>
            <a:pPr marL="0" marR="0" lvl="0" indent="0" defTabSz="914400" eaLnBrk="1" fontAlgn="auto" latinLnBrk="0" hangingPunct="1">
              <a:lnSpc>
                <a:spcPct val="90000"/>
              </a:lnSpc>
              <a:spcBef>
                <a:spcPts val="0"/>
              </a:spcBef>
              <a:spcAft>
                <a:spcPts val="1224"/>
              </a:spcAft>
              <a:buClrTx/>
              <a:buSzTx/>
              <a:buFontTx/>
              <a:buNone/>
              <a:tabLst/>
              <a:defRPr/>
            </a:pPr>
            <a:r>
              <a:rPr kumimoji="0" lang="en-US" sz="1836"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Predictable performance levels</a:t>
            </a:r>
          </a:p>
          <a:p>
            <a:pPr marL="0" marR="0" lvl="0" indent="0" defTabSz="914400" eaLnBrk="1" fontAlgn="auto" latinLnBrk="0" hangingPunct="1">
              <a:lnSpc>
                <a:spcPct val="90000"/>
              </a:lnSpc>
              <a:spcBef>
                <a:spcPts val="0"/>
              </a:spcBef>
              <a:spcAft>
                <a:spcPts val="1224"/>
              </a:spcAft>
              <a:buClrTx/>
              <a:buSzTx/>
              <a:buFontTx/>
              <a:buNone/>
              <a:tabLst/>
              <a:defRPr/>
            </a:pPr>
            <a:r>
              <a:rPr kumimoji="0" lang="en-US" sz="1836"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Programmatic scale-out</a:t>
            </a:r>
          </a:p>
          <a:p>
            <a:pPr marL="0" marR="0" lvl="0" indent="0" defTabSz="914400" eaLnBrk="1" fontAlgn="auto" latinLnBrk="0" hangingPunct="1">
              <a:lnSpc>
                <a:spcPct val="90000"/>
              </a:lnSpc>
              <a:spcBef>
                <a:spcPts val="0"/>
              </a:spcBef>
              <a:spcAft>
                <a:spcPts val="1224"/>
              </a:spcAft>
              <a:buClrTx/>
              <a:buSzTx/>
              <a:buFontTx/>
              <a:buNone/>
              <a:tabLst/>
              <a:defRPr/>
            </a:pPr>
            <a:r>
              <a:rPr kumimoji="0" lang="en-US" sz="1836"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Dashboard views of DB metrics</a:t>
            </a:r>
          </a:p>
        </p:txBody>
      </p:sp>
      <p:sp>
        <p:nvSpPr>
          <p:cNvPr id="10" name="TextBox 9"/>
          <p:cNvSpPr txBox="1"/>
          <p:nvPr/>
        </p:nvSpPr>
        <p:spPr>
          <a:xfrm>
            <a:off x="4506431" y="3630266"/>
            <a:ext cx="3383275" cy="1393144"/>
          </a:xfrm>
          <a:prstGeom prst="rect">
            <a:avLst/>
          </a:prstGeom>
          <a:noFill/>
          <a:ln>
            <a:noFill/>
          </a:ln>
        </p:spPr>
        <p:txBody>
          <a:bodyPr wrap="square" lIns="186521" tIns="149217" rIns="186521" bIns="149217" rtlCol="0">
            <a:spAutoFit/>
          </a:bodyPr>
          <a:lstStyle/>
          <a:p>
            <a:pPr marL="0" marR="0" lvl="0" indent="0" defTabSz="914400" eaLnBrk="1" fontAlgn="auto" latinLnBrk="0" hangingPunct="1">
              <a:lnSpc>
                <a:spcPct val="90000"/>
              </a:lnSpc>
              <a:spcBef>
                <a:spcPts val="0"/>
              </a:spcBef>
              <a:spcAft>
                <a:spcPts val="1224"/>
              </a:spcAft>
              <a:buClrTx/>
              <a:buSzTx/>
              <a:buFontTx/>
              <a:buNone/>
              <a:tabLst/>
              <a:defRPr/>
            </a:pPr>
            <a:r>
              <a:rPr kumimoji="0" lang="en-US" sz="1836"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Self-service restore</a:t>
            </a:r>
          </a:p>
          <a:p>
            <a:pPr marL="0" marR="0" lvl="0" indent="0" defTabSz="914400" eaLnBrk="1" fontAlgn="auto" latinLnBrk="0" hangingPunct="1">
              <a:lnSpc>
                <a:spcPct val="90000"/>
              </a:lnSpc>
              <a:spcBef>
                <a:spcPts val="0"/>
              </a:spcBef>
              <a:spcAft>
                <a:spcPts val="1224"/>
              </a:spcAft>
              <a:buClrTx/>
              <a:buSzTx/>
              <a:buFontTx/>
              <a:buNone/>
              <a:tabLst/>
              <a:defRPr/>
            </a:pPr>
            <a:r>
              <a:rPr kumimoji="0" lang="en-US" sz="1836"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Disaster recovery</a:t>
            </a:r>
          </a:p>
          <a:p>
            <a:pPr marL="0" marR="0" lvl="0" indent="0" defTabSz="914400" eaLnBrk="1" fontAlgn="auto" latinLnBrk="0" hangingPunct="1">
              <a:lnSpc>
                <a:spcPct val="90000"/>
              </a:lnSpc>
              <a:spcBef>
                <a:spcPts val="0"/>
              </a:spcBef>
              <a:spcAft>
                <a:spcPts val="1224"/>
              </a:spcAft>
              <a:buClrTx/>
              <a:buSzTx/>
              <a:buFontTx/>
              <a:buNone/>
              <a:tabLst/>
              <a:defRPr/>
            </a:pPr>
            <a:r>
              <a:rPr kumimoji="0" lang="en-US" sz="1836"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Compliance-enabled</a:t>
            </a:r>
          </a:p>
        </p:txBody>
      </p:sp>
      <p:sp>
        <p:nvSpPr>
          <p:cNvPr id="11" name="TextBox 10"/>
          <p:cNvSpPr txBox="1"/>
          <p:nvPr/>
        </p:nvSpPr>
        <p:spPr>
          <a:xfrm>
            <a:off x="7889707" y="3626821"/>
            <a:ext cx="3757344" cy="1393144"/>
          </a:xfrm>
          <a:prstGeom prst="rect">
            <a:avLst/>
          </a:prstGeom>
          <a:noFill/>
          <a:ln>
            <a:noFill/>
          </a:ln>
        </p:spPr>
        <p:txBody>
          <a:bodyPr wrap="square" lIns="186521" tIns="149217" rIns="186521" bIns="149217" rtlCol="0">
            <a:spAutoFit/>
          </a:bodyPr>
          <a:lstStyle/>
          <a:p>
            <a:pPr marL="0" marR="0" lvl="0" indent="0" defTabSz="914400" eaLnBrk="1" fontAlgn="auto" latinLnBrk="0" hangingPunct="1">
              <a:lnSpc>
                <a:spcPct val="90000"/>
              </a:lnSpc>
              <a:spcBef>
                <a:spcPts val="0"/>
              </a:spcBef>
              <a:spcAft>
                <a:spcPts val="1224"/>
              </a:spcAft>
              <a:buClrTx/>
              <a:buSzTx/>
              <a:buFontTx/>
              <a:buNone/>
              <a:tabLst/>
              <a:defRPr/>
            </a:pPr>
            <a:r>
              <a:rPr kumimoji="0" lang="en-US" sz="1836"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Familiar &amp; compatible</a:t>
            </a:r>
          </a:p>
          <a:p>
            <a:pPr marL="0" marR="0" lvl="0" indent="0" defTabSz="914400" eaLnBrk="1" fontAlgn="auto" latinLnBrk="0" hangingPunct="1">
              <a:lnSpc>
                <a:spcPct val="90000"/>
              </a:lnSpc>
              <a:spcBef>
                <a:spcPts val="0"/>
              </a:spcBef>
              <a:spcAft>
                <a:spcPts val="1224"/>
              </a:spcAft>
              <a:buClrTx/>
              <a:buSzTx/>
              <a:buFontTx/>
              <a:buNone/>
              <a:tabLst/>
              <a:defRPr/>
            </a:pPr>
            <a:r>
              <a:rPr kumimoji="0" lang="en-US" sz="1836"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Programmatic</a:t>
            </a:r>
          </a:p>
          <a:p>
            <a:pPr marL="0" marR="0" lvl="0" indent="0" defTabSz="914400" eaLnBrk="1" fontAlgn="auto" latinLnBrk="0" hangingPunct="1">
              <a:lnSpc>
                <a:spcPct val="90000"/>
              </a:lnSpc>
              <a:spcBef>
                <a:spcPts val="0"/>
              </a:spcBef>
              <a:spcAft>
                <a:spcPts val="1224"/>
              </a:spcAft>
              <a:buClrTx/>
              <a:buSzTx/>
              <a:buFontTx/>
              <a:buNone/>
              <a:tabLst/>
              <a:defRPr/>
            </a:pPr>
            <a:r>
              <a:rPr kumimoji="0" lang="en-US" sz="1836"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Self-managed</a:t>
            </a:r>
          </a:p>
        </p:txBody>
      </p:sp>
      <p:sp>
        <p:nvSpPr>
          <p:cNvPr id="12" name="Rectangle 11"/>
          <p:cNvSpPr/>
          <p:nvPr/>
        </p:nvSpPr>
        <p:spPr>
          <a:xfrm>
            <a:off x="379447" y="1012878"/>
            <a:ext cx="11645571" cy="1031051"/>
          </a:xfrm>
          <a:prstGeom prst="rect">
            <a:avLst/>
          </a:prstGeom>
        </p:spPr>
        <p:txBody>
          <a:bodyPr wrap="square">
            <a:spAutoFit/>
          </a:bodyPr>
          <a:lstStyle/>
          <a:p>
            <a:pPr marL="342900" marR="0" lvl="0" indent="-342900"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2800" b="0" i="0" u="none" strike="noStrike" kern="0" cap="none" spc="0" normalizeH="0" baseline="0" noProof="0" dirty="0">
                <a:ln>
                  <a:noFill/>
                </a:ln>
                <a:solidFill>
                  <a:sysClr val="windowText" lastClr="000000"/>
                </a:solidFill>
                <a:effectLst/>
                <a:uLnTx/>
                <a:uFillTx/>
                <a:latin typeface="+mj-lt"/>
                <a:ea typeface="Calibri" panose="020F0502020204030204" pitchFamily="34" charset="0"/>
                <a:cs typeface="Calibri" panose="020F0502020204030204" pitchFamily="34" charset="0"/>
              </a:rPr>
              <a:t>A relational </a:t>
            </a:r>
            <a:r>
              <a:rPr kumimoji="0" lang="en-US" sz="2800" b="1" i="0" u="none" strike="noStrike" kern="0" cap="none" spc="0" normalizeH="0" baseline="0" noProof="0" dirty="0">
                <a:ln>
                  <a:noFill/>
                </a:ln>
                <a:solidFill>
                  <a:sysClr val="windowText" lastClr="000000"/>
                </a:solidFill>
                <a:effectLst/>
                <a:uLnTx/>
                <a:uFillTx/>
                <a:latin typeface="+mj-lt"/>
                <a:ea typeface="Calibri" panose="020F0502020204030204" pitchFamily="34" charset="0"/>
                <a:cs typeface="Calibri" panose="020F0502020204030204" pitchFamily="34" charset="0"/>
              </a:rPr>
              <a:t>database-as-a-service</a:t>
            </a:r>
            <a:r>
              <a:rPr kumimoji="0" lang="en-US" sz="2800" b="0" i="0" u="none" strike="noStrike" kern="0" cap="none" spc="0" normalizeH="0" baseline="0" noProof="0" dirty="0">
                <a:ln>
                  <a:noFill/>
                </a:ln>
                <a:solidFill>
                  <a:sysClr val="windowText" lastClr="000000"/>
                </a:solidFill>
                <a:effectLst/>
                <a:uLnTx/>
                <a:uFillTx/>
                <a:latin typeface="+mj-lt"/>
                <a:ea typeface="Calibri" panose="020F0502020204030204" pitchFamily="34" charset="0"/>
                <a:cs typeface="Calibri" panose="020F0502020204030204" pitchFamily="34" charset="0"/>
              </a:rPr>
              <a:t>, fully managed by Microsoft. </a:t>
            </a:r>
          </a:p>
          <a:p>
            <a:pPr marL="342900" marR="0" lvl="0" indent="-342900"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2800" b="1" i="0" u="none" strike="noStrike" kern="0" cap="none" spc="0" normalizeH="0" baseline="0" noProof="0" dirty="0">
                <a:ln>
                  <a:noFill/>
                </a:ln>
                <a:solidFill>
                  <a:sysClr val="windowText" lastClr="000000"/>
                </a:solidFill>
                <a:effectLst/>
                <a:uLnTx/>
                <a:uFillTx/>
                <a:latin typeface="+mj-lt"/>
                <a:ea typeface="Calibri" panose="020F0502020204030204" pitchFamily="34" charset="0"/>
                <a:cs typeface="Calibri" panose="020F0502020204030204" pitchFamily="34" charset="0"/>
              </a:rPr>
              <a:t>Near-zero administration </a:t>
            </a:r>
            <a:r>
              <a:rPr kumimoji="0" lang="en-US" sz="2800" b="0" i="0" u="none" strike="noStrike" kern="0" cap="none" spc="0" normalizeH="0" baseline="0" noProof="0" dirty="0">
                <a:ln>
                  <a:noFill/>
                </a:ln>
                <a:solidFill>
                  <a:sysClr val="windowText" lastClr="000000"/>
                </a:solidFill>
                <a:effectLst/>
                <a:uLnTx/>
                <a:uFillTx/>
                <a:latin typeface="+mj-lt"/>
                <a:ea typeface="Calibri" panose="020F0502020204030204" pitchFamily="34" charset="0"/>
                <a:cs typeface="Calibri" panose="020F0502020204030204" pitchFamily="34" charset="0"/>
              </a:rPr>
              <a:t>and </a:t>
            </a:r>
            <a:r>
              <a:rPr kumimoji="0" lang="en-US" sz="2800" b="1" i="0" u="none" strike="noStrike" kern="0" cap="none" spc="0" normalizeH="0" baseline="0" noProof="0" dirty="0">
                <a:ln>
                  <a:noFill/>
                </a:ln>
                <a:solidFill>
                  <a:sysClr val="windowText" lastClr="000000"/>
                </a:solidFill>
                <a:effectLst/>
                <a:uLnTx/>
                <a:uFillTx/>
                <a:latin typeface="+mj-lt"/>
                <a:ea typeface="Calibri" panose="020F0502020204030204" pitchFamily="34" charset="0"/>
                <a:cs typeface="Calibri" panose="020F0502020204030204" pitchFamily="34" charset="0"/>
              </a:rPr>
              <a:t>enterprise-grade </a:t>
            </a:r>
            <a:r>
              <a:rPr kumimoji="0" lang="en-US" sz="2800" b="0" i="0" u="none" strike="noStrike" kern="0" cap="none" spc="0" normalizeH="0" baseline="0" noProof="0" dirty="0">
                <a:ln>
                  <a:noFill/>
                </a:ln>
                <a:solidFill>
                  <a:sysClr val="windowText" lastClr="000000"/>
                </a:solidFill>
                <a:effectLst/>
                <a:uLnTx/>
                <a:uFillTx/>
                <a:latin typeface="+mj-lt"/>
                <a:ea typeface="Calibri" panose="020F0502020204030204" pitchFamily="34" charset="0"/>
                <a:cs typeface="Calibri" panose="020F0502020204030204" pitchFamily="34" charset="0"/>
              </a:rPr>
              <a:t>capabilities</a:t>
            </a:r>
          </a:p>
        </p:txBody>
      </p:sp>
      <p:grpSp>
        <p:nvGrpSpPr>
          <p:cNvPr id="3" name="Group 2"/>
          <p:cNvGrpSpPr/>
          <p:nvPr/>
        </p:nvGrpSpPr>
        <p:grpSpPr>
          <a:xfrm>
            <a:off x="5490686" y="5210739"/>
            <a:ext cx="6944907" cy="1451117"/>
            <a:chOff x="5382650" y="5109031"/>
            <a:chExt cx="6809350" cy="1422793"/>
          </a:xfrm>
        </p:grpSpPr>
        <p:sp>
          <p:nvSpPr>
            <p:cNvPr id="13" name="Freeform 12"/>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4"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grpSp>
          <p:nvGrpSpPr>
            <p:cNvPr id="15" name="Group 14"/>
            <p:cNvGrpSpPr/>
            <p:nvPr/>
          </p:nvGrpSpPr>
          <p:grpSpPr>
            <a:xfrm>
              <a:off x="7588138" y="5563543"/>
              <a:ext cx="174773" cy="338749"/>
              <a:chOff x="8003343" y="6072433"/>
              <a:chExt cx="145517" cy="282045"/>
            </a:xfrm>
          </p:grpSpPr>
          <p:sp>
            <p:nvSpPr>
              <p:cNvPr id="1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grpSp>
        <p:sp>
          <p:nvSpPr>
            <p:cNvPr id="19"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grpSp>
          <p:nvGrpSpPr>
            <p:cNvPr id="20" name="Group 19"/>
            <p:cNvGrpSpPr/>
            <p:nvPr/>
          </p:nvGrpSpPr>
          <p:grpSpPr>
            <a:xfrm>
              <a:off x="11025746" y="5293431"/>
              <a:ext cx="210318" cy="407646"/>
              <a:chOff x="8003343" y="6072433"/>
              <a:chExt cx="145517" cy="282045"/>
            </a:xfrm>
          </p:grpSpPr>
          <p:sp>
            <p:nvSpPr>
              <p:cNvPr id="21"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22"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23"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grpSp>
        <p:sp>
          <p:nvSpPr>
            <p:cNvPr id="24" name="Isosceles Triangle 23"/>
            <p:cNvSpPr/>
            <p:nvPr/>
          </p:nvSpPr>
          <p:spPr bwMode="auto">
            <a:xfrm>
              <a:off x="9334746" y="5381795"/>
              <a:ext cx="149308" cy="522924"/>
            </a:xfrm>
            <a:prstGeom prst="triangle">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p:cNvSpPr/>
            <p:nvPr/>
          </p:nvSpPr>
          <p:spPr bwMode="auto">
            <a:xfrm>
              <a:off x="6655122" y="6143482"/>
              <a:ext cx="1002555" cy="153381"/>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Freeform 55"/>
            <p:cNvSpPr>
              <a:spLocks/>
            </p:cNvSpPr>
            <p:nvPr/>
          </p:nvSpPr>
          <p:spPr bwMode="auto">
            <a:xfrm>
              <a:off x="6938994" y="6068046"/>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grpSp>
          <p:nvGrpSpPr>
            <p:cNvPr id="27" name="Group 26"/>
            <p:cNvGrpSpPr/>
            <p:nvPr/>
          </p:nvGrpSpPr>
          <p:grpSpPr>
            <a:xfrm>
              <a:off x="6832665" y="5403148"/>
              <a:ext cx="595623" cy="824538"/>
              <a:chOff x="13103226" y="2775830"/>
              <a:chExt cx="1039812" cy="1407232"/>
            </a:xfrm>
          </p:grpSpPr>
          <p:sp>
            <p:nvSpPr>
              <p:cNvPr id="28" name="Rectangle 5"/>
              <p:cNvSpPr>
                <a:spLocks noChangeArrowheads="1"/>
              </p:cNvSpPr>
              <p:nvPr/>
            </p:nvSpPr>
            <p:spPr bwMode="auto">
              <a:xfrm>
                <a:off x="13103226" y="2775830"/>
                <a:ext cx="1039812" cy="1407232"/>
              </a:xfrm>
              <a:prstGeom prst="rect">
                <a:avLst/>
              </a:prstGeom>
              <a:solidFill>
                <a:srgbClr val="008272">
                  <a:lumMod val="75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9"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0"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1"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2"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3"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4"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5"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6"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sp>
          <p:nvSpPr>
            <p:cNvPr id="37" name="Oval 36"/>
            <p:cNvSpPr/>
            <p:nvPr/>
          </p:nvSpPr>
          <p:spPr bwMode="auto">
            <a:xfrm>
              <a:off x="8708846" y="6225509"/>
              <a:ext cx="1281314" cy="238306"/>
            </a:xfrm>
            <a:prstGeom prst="ellipse">
              <a:avLst/>
            </a:prstGeom>
            <a:noFill/>
            <a:ln w="38100" cap="flat" cmpd="sng" algn="ctr">
              <a:solidFill>
                <a:srgbClr val="0072C6"/>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Freeform 55"/>
            <p:cNvSpPr>
              <a:spLocks/>
            </p:cNvSpPr>
            <p:nvPr/>
          </p:nvSpPr>
          <p:spPr bwMode="auto">
            <a:xfrm>
              <a:off x="9088130"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grpSp>
          <p:nvGrpSpPr>
            <p:cNvPr id="39" name="Group 38"/>
            <p:cNvGrpSpPr/>
            <p:nvPr/>
          </p:nvGrpSpPr>
          <p:grpSpPr>
            <a:xfrm>
              <a:off x="8886799" y="5109031"/>
              <a:ext cx="925409" cy="1281071"/>
              <a:chOff x="13103226" y="2775830"/>
              <a:chExt cx="1039812" cy="1407232"/>
            </a:xfrm>
          </p:grpSpPr>
          <p:sp>
            <p:nvSpPr>
              <p:cNvPr id="40" name="Rectangle 5"/>
              <p:cNvSpPr>
                <a:spLocks noChangeArrowheads="1"/>
              </p:cNvSpPr>
              <p:nvPr/>
            </p:nvSpPr>
            <p:spPr bwMode="auto">
              <a:xfrm>
                <a:off x="13103226" y="2775830"/>
                <a:ext cx="1039812" cy="1407232"/>
              </a:xfrm>
              <a:prstGeom prst="rect">
                <a:avLst/>
              </a:prstGeom>
              <a:solidFill>
                <a:srgbClr val="68217A"/>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5"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6"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7"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8"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sp>
          <p:nvSpPr>
            <p:cNvPr id="49" name="Oval 48"/>
            <p:cNvSpPr/>
            <p:nvPr/>
          </p:nvSpPr>
          <p:spPr bwMode="auto">
            <a:xfrm>
              <a:off x="10078748" y="5837466"/>
              <a:ext cx="872649" cy="133507"/>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Freeform 49"/>
            <p:cNvSpPr>
              <a:spLocks/>
            </p:cNvSpPr>
            <p:nvPr/>
          </p:nvSpPr>
          <p:spPr bwMode="auto">
            <a:xfrm>
              <a:off x="10325838" y="5771805"/>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grpSp>
          <p:nvGrpSpPr>
            <p:cNvPr id="51" name="Group 50"/>
            <p:cNvGrpSpPr/>
            <p:nvPr/>
          </p:nvGrpSpPr>
          <p:grpSpPr>
            <a:xfrm>
              <a:off x="10233286" y="5193060"/>
              <a:ext cx="518446" cy="717700"/>
              <a:chOff x="13103226" y="2775830"/>
              <a:chExt cx="1039812" cy="1407232"/>
            </a:xfrm>
          </p:grpSpPr>
          <p:sp>
            <p:nvSpPr>
              <p:cNvPr id="52"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53"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54"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55"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56"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57"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58"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59"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60"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grpSp>
          <p:nvGrpSpPr>
            <p:cNvPr id="61" name="Group 60"/>
            <p:cNvGrpSpPr/>
            <p:nvPr/>
          </p:nvGrpSpPr>
          <p:grpSpPr>
            <a:xfrm>
              <a:off x="7861333" y="5555044"/>
              <a:ext cx="174773" cy="338749"/>
              <a:chOff x="8003343" y="6072433"/>
              <a:chExt cx="145517" cy="282045"/>
            </a:xfrm>
          </p:grpSpPr>
          <p:sp>
            <p:nvSpPr>
              <p:cNvPr id="6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6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6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grpSp>
        <p:grpSp>
          <p:nvGrpSpPr>
            <p:cNvPr id="65" name="Group 64"/>
            <p:cNvGrpSpPr/>
            <p:nvPr/>
          </p:nvGrpSpPr>
          <p:grpSpPr>
            <a:xfrm>
              <a:off x="6019716" y="5886760"/>
              <a:ext cx="174773" cy="338749"/>
              <a:chOff x="8003343" y="6072433"/>
              <a:chExt cx="145517" cy="282045"/>
            </a:xfrm>
          </p:grpSpPr>
          <p:sp>
            <p:nvSpPr>
              <p:cNvPr id="6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6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6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grpSp>
        <p:grpSp>
          <p:nvGrpSpPr>
            <p:cNvPr id="69" name="Group 68"/>
            <p:cNvGrpSpPr/>
            <p:nvPr/>
          </p:nvGrpSpPr>
          <p:grpSpPr>
            <a:xfrm>
              <a:off x="11704693" y="5610984"/>
              <a:ext cx="210318" cy="407646"/>
              <a:chOff x="8003343" y="6072433"/>
              <a:chExt cx="145517" cy="282045"/>
            </a:xfrm>
          </p:grpSpPr>
          <p:sp>
            <p:nvSpPr>
              <p:cNvPr id="70"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71"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72"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grpSp>
      </p:grpSp>
      <p:grpSp>
        <p:nvGrpSpPr>
          <p:cNvPr id="77" name="Group 2"/>
          <p:cNvGrpSpPr/>
          <p:nvPr/>
        </p:nvGrpSpPr>
        <p:grpSpPr>
          <a:xfrm>
            <a:off x="-1203" y="6642734"/>
            <a:ext cx="12436795" cy="361047"/>
            <a:chOff x="2577137" y="4571778"/>
            <a:chExt cx="9101124" cy="1390560"/>
          </a:xfrm>
        </p:grpSpPr>
        <p:sp>
          <p:nvSpPr>
            <p:cNvPr id="78" name="TextBox 4"/>
            <p:cNvSpPr txBox="1"/>
            <p:nvPr/>
          </p:nvSpPr>
          <p:spPr>
            <a:xfrm>
              <a:off x="2577137" y="4571778"/>
              <a:ext cx="3034890" cy="1390458"/>
            </a:xfrm>
            <a:prstGeom prst="rect">
              <a:avLst/>
            </a:prstGeom>
            <a:solidFill>
              <a:schemeClr val="accent2"/>
            </a:solidFill>
          </p:spPr>
          <p:txBody>
            <a:bodyPr wrap="square" lIns="466302" tIns="139891" rIns="373041" rtlCol="0">
              <a:noAutofit/>
            </a:bodyPr>
            <a:lstStyle/>
            <a:p>
              <a:pPr marL="0" marR="0" lvl="0" indent="0" defTabSz="914400" eaLnBrk="1" fontAlgn="auto" latinLnBrk="0" hangingPunct="1">
                <a:lnSpc>
                  <a:spcPts val="3060"/>
                </a:lnSpc>
                <a:spcBef>
                  <a:spcPts val="0"/>
                </a:spcBef>
                <a:spcAft>
                  <a:spcPts val="0"/>
                </a:spcAft>
                <a:buClrTx/>
                <a:buSzTx/>
                <a:buFontTx/>
                <a:buNone/>
                <a:tabLst/>
                <a:defRPr/>
              </a:pPr>
              <a:r>
                <a:rPr kumimoji="0" lang="en-US" sz="2856" b="0" i="0" u="none" strike="noStrike" kern="0" cap="none" spc="0" normalizeH="0" baseline="0" noProof="0" dirty="0">
                  <a:ln>
                    <a:noFill/>
                  </a:ln>
                  <a:solidFill>
                    <a:srgbClr val="FFFFFF"/>
                  </a:solidFill>
                  <a:effectLst/>
                  <a:uLnTx/>
                  <a:uFillTx/>
                  <a:latin typeface="Segoe UI Light"/>
                </a:rPr>
                <a:t> </a:t>
              </a:r>
            </a:p>
          </p:txBody>
        </p:sp>
        <p:sp>
          <p:nvSpPr>
            <p:cNvPr id="79" name="TextBox 6"/>
            <p:cNvSpPr txBox="1"/>
            <p:nvPr/>
          </p:nvSpPr>
          <p:spPr>
            <a:xfrm>
              <a:off x="5612027" y="4572324"/>
              <a:ext cx="6066234" cy="1390014"/>
            </a:xfrm>
            <a:prstGeom prst="rect">
              <a:avLst/>
            </a:prstGeom>
            <a:solidFill>
              <a:schemeClr val="accent2">
                <a:lumMod val="50000"/>
              </a:schemeClr>
            </a:solidFill>
          </p:spPr>
          <p:txBody>
            <a:bodyPr wrap="square" lIns="466302" tIns="139891" rIns="652822" rtlCol="0">
              <a:noAutofit/>
            </a:bodyPr>
            <a:lstStyle/>
            <a:p>
              <a:pPr marL="0" marR="0" lvl="0" indent="0" defTabSz="932137" eaLnBrk="1" fontAlgn="auto" latinLnBrk="0" hangingPunct="1">
                <a:lnSpc>
                  <a:spcPts val="3000"/>
                </a:lnSpc>
                <a:spcBef>
                  <a:spcPts val="0"/>
                </a:spcBef>
                <a:spcAft>
                  <a:spcPts val="0"/>
                </a:spcAft>
                <a:buClrTx/>
                <a:buSzTx/>
                <a:buFontTx/>
                <a:buNone/>
                <a:tabLst/>
                <a:defRPr/>
              </a:pPr>
              <a:endParaRPr kumimoji="0" lang="en-US" sz="2856" b="0" i="0" u="none" strike="noStrike" kern="0" cap="none" spc="0" normalizeH="0" baseline="0" noProof="0" dirty="0">
                <a:ln>
                  <a:noFill/>
                </a:ln>
                <a:solidFill>
                  <a:srgbClr val="FFFFFF"/>
                </a:solidFill>
                <a:effectLst/>
                <a:uLnTx/>
                <a:uFillTx/>
                <a:latin typeface="Segoe UI Light"/>
              </a:endParaRPr>
            </a:p>
          </p:txBody>
        </p:sp>
      </p:grpSp>
    </p:spTree>
    <p:extLst>
      <p:ext uri="{BB962C8B-B14F-4D97-AF65-F5344CB8AC3E}">
        <p14:creationId xmlns:p14="http://schemas.microsoft.com/office/powerpoint/2010/main" val="32025166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2.xml><?xml version="1.0" encoding="utf-8"?>
<a:theme xmlns:a="http://schemas.openxmlformats.org/drawingml/2006/main" name="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3.xml><?xml version="1.0" encoding="utf-8"?>
<a:theme xmlns:a="http://schemas.openxmlformats.org/drawingml/2006/main" name="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KCDoc" ma:contentTypeID="0x0101000E4CB7077FEE4FF7AE86D4A500EEC7800300C6CD36C6B4DAA64EAACFCCF5D9298AA000B09CC05C6355444CB49B4B62F83D23B8" ma:contentTypeVersion="43" ma:contentTypeDescription="" ma:contentTypeScope="" ma:versionID="529c3d1a1ff7547e8cab9af9dc74631e">
  <xsd:schema xmlns:xsd="http://www.w3.org/2001/XMLSchema" xmlns:xs="http://www.w3.org/2001/XMLSchema" xmlns:p="http://schemas.microsoft.com/office/2006/metadata/properties" xmlns:ns1="http://schemas.microsoft.com/sharepoint/v3" xmlns:ns2="230e9df3-be65-4c73-a93b-d1236ebd677e" xmlns:ns3="ad820760-4664-4be3-bee2-f8b9a6708b4c" xmlns:ns4="http://schemas.microsoft.com/sharepoint/v4" targetNamespace="http://schemas.microsoft.com/office/2006/metadata/properties" ma:root="true" ma:fieldsID="d263f6792e3b868d0f42c9b986651ab9" ns1:_="" ns2:_="" ns3:_="" ns4:_="">
    <xsd:import namespace="http://schemas.microsoft.com/sharepoint/v3"/>
    <xsd:import namespace="230e9df3-be65-4c73-a93b-d1236ebd677e"/>
    <xsd:import namespace="ad820760-4664-4be3-bee2-f8b9a6708b4c"/>
    <xsd:import namespace="http://schemas.microsoft.com/sharepoint/v4"/>
    <xsd:element name="properties">
      <xsd:complexType>
        <xsd:sequence>
          <xsd:element name="documentManagement">
            <xsd:complexType>
              <xsd:all>
                <xsd:element ref="ns2:DocumentDescription" minOccurs="0"/>
                <xsd:element ref="ns3:PublishDate" minOccurs="0"/>
                <xsd:element ref="ns1:PublishingExpirationDate" minOccurs="0"/>
                <xsd:element ref="ns1:AverageRating" minOccurs="0"/>
                <xsd:element ref="ns2:Thumbnail1" minOccurs="0"/>
                <xsd:element ref="ns1:PublishingPageContent" minOccurs="0"/>
                <xsd:element ref="ns1:RatingCount" minOccurs="0"/>
                <xsd:element ref="ns2:Owner" minOccurs="0"/>
                <xsd:element ref="ns2:LCA_x0020_Approved" minOccurs="0"/>
                <xsd:element ref="ns2:Expire_x0020_Review" minOccurs="0"/>
                <xsd:element ref="ns3:DocumentSetKcId" minOccurs="0"/>
                <xsd:element ref="ns3:CoOwner" minOccurs="0"/>
                <xsd:element ref="ns3:MediaTitle" minOccurs="0"/>
                <xsd:element ref="ns2:hd9637eefc984b85b6097c6374e15725" minOccurs="0"/>
                <xsd:element ref="ns2:l3c3ea61849e4288a8acc49bb5388e8c" minOccurs="0"/>
                <xsd:element ref="ns1:RoutingRuleDescription" minOccurs="0"/>
                <xsd:element ref="ns2:i0d941ee1e744ffea7aeee9924c91cbb" minOccurs="0"/>
                <xsd:element ref="ns2:TaxCatchAllLabel" minOccurs="0"/>
                <xsd:element ref="ns2:k21a64daf20d4502b2796a1c6b8ce6c8" minOccurs="0"/>
                <xsd:element ref="ns2:TaxCatchAll" minOccurs="0"/>
                <xsd:element ref="ns2:ef109fd36bcf4bcd9dd945731030600b" minOccurs="0"/>
                <xsd:element ref="ns2:mb88723863e1404388ba3733387d48df" minOccurs="0"/>
                <xsd:element ref="ns2:kf34bcdc8fc34e479d3f94c6210e8e27" minOccurs="0"/>
                <xsd:element ref="ns2:_dlc_DocIdUrl" minOccurs="0"/>
                <xsd:element ref="ns2:ec5b2ad5c27b45fb8a00a1f27c7ce1ae" minOccurs="0"/>
                <xsd:element ref="ns2:_dlc_DocIdPersistId" minOccurs="0"/>
                <xsd:element ref="ns2:b60f8d2dbb984f349d80d8196897f4d3" minOccurs="0"/>
                <xsd:element ref="ns2:ConfidentialityTaxHTField0" minOccurs="0"/>
                <xsd:element ref="ns3:ApplyWorkflowRules" minOccurs="0"/>
                <xsd:element ref="ns2:k20e0dfa74bf4e44818db03027b0ccd8" minOccurs="0"/>
                <xsd:element ref="ns2:eb54ac91059940029a3cc8a4ff5af673" minOccurs="0"/>
                <xsd:element ref="ns2:i1b478372f814787abd313030b81fcb2" minOccurs="0"/>
                <xsd:element ref="ns4:IconOverlay" minOccurs="0"/>
                <xsd:element ref="ns2:TaxKeywordTaxHTField" minOccurs="0"/>
                <xsd:element ref="ns2:od9986d31974458fb3007746ec0bce5f" minOccurs="0"/>
                <xsd:element ref="ns2:m6c7b4717b6346e6a075a59dd47eac69" minOccurs="0"/>
                <xsd:element ref="ns2:_dlc_DocId" minOccurs="0"/>
                <xsd:element ref="ns3:b1337ea954344dcfb0425a10eee4daa8" minOccurs="0"/>
                <xsd:element ref="ns2:bf80e81150e248c48aa8cffdf0021a1f" minOccurs="0"/>
                <xsd:element ref="ns2:m6d26e40ac264097a006193f92232ec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ExpirationDate" ma:index="4" nillable="true" ma:displayName="Scheduling End Date" ma:internalName="PublishingExpirationDate">
      <xsd:simpleType>
        <xsd:restriction base="dms:Unknown"/>
      </xsd:simpleType>
    </xsd:element>
    <xsd:element name="AverageRating" ma:index="5" nillable="true" ma:displayName="Rating (0-5)" ma:decimals="2" ma:description="Average value of all the ratings that have been submitted" ma:internalName="AverageRating" ma:readOnly="true">
      <xsd:simpleType>
        <xsd:restriction base="dms:Number"/>
      </xsd:simpleType>
    </xsd:element>
    <xsd:element name="PublishingPageContent" ma:index="13" nillable="true" ma:displayName="Page Content" ma:internalName="PublishingPageContent">
      <xsd:simpleType>
        <xsd:restriction base="dms:Unknown"/>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RoutingRuleDescription" ma:index="36" nillable="true" ma:displayName="Description" ma:hidden="true"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Description" ma:description="Alternate description for documents that can be used for display." ma:internalName="DocumentDescription">
      <xsd:simpleType>
        <xsd:restriction base="dms:Note"/>
      </xsd:simpleType>
    </xsd:element>
    <xsd:element name="Thumbnail1" ma:index="12"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Owner" ma:index="17" nillable="true" ma:displayName="Owner" ma:description="Must be an FTE" ma:indexed="true" ma:list="UserInfo" ma:SharePointGroup="0" ma:internalName="Owner" ma:readOnly="false" ma:showField="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A_x0020_Approved" ma:index="23" nillable="true" ma:displayName="LCA Approved" ma:description="This field is for the name of the person from LCA that reviewed and approved the content." ma:list="UserInfo" ma:SharePointGroup="0" ma:internalName="LCA_x0020_Approved"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28" nillable="true" ma:displayName="Expiration" ma:format="DateOnly" ma:indexed="true" ma:internalName="Expire_x0020_Review" ma:readOnly="false">
      <xsd:simpleType>
        <xsd:restriction base="dms:DateTime"/>
      </xsd:simpleType>
    </xsd:element>
    <xsd:element name="hd9637eefc984b85b6097c6374e15725" ma:index="34" nillable="true" ma:taxonomy="true" ma:internalName="hd9637eefc984b85b6097c6374e15725" ma:taxonomyFieldName="ItemType" ma:displayName="SMSG Item Type" ma:readOnly="fals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l3c3ea61849e4288a8acc49bb5388e8c" ma:index="35" nillable="true" ma:taxonomy="true" ma:internalName="l3c3ea61849e4288a8acc49bb5388e8c" ma:taxonomyFieldName="Groups" ma:displayName="SMSG Groups" ma:readOnly="false"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37" nillable="true" ma:taxonomy="true" ma:internalName="i0d941ee1e744ffea7aeee9924c91cbb" ma:taxonomyFieldName="BusinessArchitecture" ma:displayName="SMSG Business Architecture" ma:readOnly="fals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TaxCatchAllLabel" ma:index="38" nillable="true" ma:displayName="Taxonomy Catch All Column1" ma:hidden="true" ma:list="{341bdb36-d19b-4bce-9fa6-6145346cf024}" ma:internalName="TaxCatchAllLabel" ma:readOnly="true" ma:showField="CatchAllDataLabel" ma:web="ad820760-4664-4be3-bee2-f8b9a6708b4c">
      <xsd:complexType>
        <xsd:complexContent>
          <xsd:extension base="dms:MultiChoiceLookup">
            <xsd:sequence>
              <xsd:element name="Value" type="dms:Lookup" maxOccurs="unbounded" minOccurs="0" nillable="true"/>
            </xsd:sequence>
          </xsd:extension>
        </xsd:complexContent>
      </xsd:complexType>
    </xsd:element>
    <xsd:element name="k21a64daf20d4502b2796a1c6b8ce6c8" ma:index="40" nillable="true" ma:taxonomy="true" ma:internalName="k21a64daf20d4502b2796a1c6b8ce6c8" ma:taxonomyFieldName="Industries" ma:displayName="SMSG Industries" ma:readOnly="false"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TaxCatchAll" ma:index="41" nillable="true" ma:displayName="Taxonomy Catch All Column" ma:hidden="true" ma:list="{341bdb36-d19b-4bce-9fa6-6145346cf024}" ma:internalName="TaxCatchAll" ma:showField="CatchAllData" ma:web="ad820760-4664-4be3-bee2-f8b9a6708b4c">
      <xsd:complexType>
        <xsd:complexContent>
          <xsd:extension base="dms:MultiChoiceLookup">
            <xsd:sequence>
              <xsd:element name="Value" type="dms:Lookup" maxOccurs="unbounded" minOccurs="0" nillable="true"/>
            </xsd:sequence>
          </xsd:extension>
        </xsd:complexContent>
      </xsd:complexType>
    </xsd:element>
    <xsd:element name="ef109fd36bcf4bcd9dd945731030600b" ma:index="42" nillable="true" ma:taxonomy="true" ma:internalName="ef109fd36bcf4bcd9dd945731030600b" ma:taxonomyFieldName="Region" ma:displayName="SMSG Region" ma:readOnly="false"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mb88723863e1404388ba3733387d48df" ma:index="43" nillable="true" ma:taxonomy="true" ma:internalName="mb88723863e1404388ba3733387d48df" ma:taxonomyFieldName="Audiences" ma:displayName="SMSG Customer Audiences" ma:readOnly="false"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kf34bcdc8fc34e479d3f94c6210e8e27" ma:index="44" nillable="true" ma:taxonomy="true" ma:internalName="kf34bcdc8fc34e479d3f94c6210e8e27" ma:taxonomyFieldName="Competitors" ma:displayName="SMSG Competition" ma:readOnly="false"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_dlc_DocIdUrl" ma:index="45"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ec5b2ad5c27b45fb8a00a1f27c7ce1ae" ma:index="46" nillable="true" ma:taxonomy="true" ma:internalName="ec5b2ad5c27b45fb8a00a1f27c7ce1ae" ma:taxonomyFieldName="Partners" ma:displayName="SMSG Partners" ma:readOnly="false"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_dlc_DocIdPersistId" ma:index="47" nillable="true" ma:displayName="Persist ID" ma:description="Keep ID on add." ma:hidden="true" ma:internalName="_dlc_DocIdPersistId" ma:readOnly="true">
      <xsd:simpleType>
        <xsd:restriction base="dms:Boolean"/>
      </xsd:simpleType>
    </xsd:element>
    <xsd:element name="b60f8d2dbb984f349d80d8196897f4d3" ma:index="48" nillable="true" ma:taxonomy="true" ma:internalName="b60f8d2dbb984f349d80d8196897f4d3" ma:taxonomyFieldName="Roles" ma:displayName="SMSG Roles" ma:readOnly="false"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ConfidentialityTaxHTField0" ma:index="49" nillable="true" ma:taxonomy="true" ma:internalName="ConfidentialityTaxHTField0" ma:taxonomyFieldName="Confidentiality" ma:displayName="Confidentiality" ma:indexed="true" ma:readOnly="false" ma:default="1;#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k20e0dfa74bf4e44818db03027b0ccd8" ma:index="51" nillable="true" ma:taxonomy="true" ma:internalName="k20e0dfa74bf4e44818db03027b0ccd8" ma:taxonomyFieldName="Segments" ma:displayName="SMSG Customer Segments" ma:readOnly="false"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eb54ac91059940029a3cc8a4ff5af673" ma:index="53" nillable="true" ma:taxonomy="true" ma:internalName="eb54ac91059940029a3cc8a4ff5af673" ma:taxonomyFieldName="SMSGDomain" ma:displayName="SMSG Domain" ma:readOnly="false"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i1b478372f814787abd313030b81fcb2" ma:index="54" nillable="true" ma:taxonomy="true" ma:internalName="i1b478372f814787abd313030b81fcb2" ma:taxonomyFieldName="ActivitiesAndPrograms" ma:displayName="SMSG Activities &amp; Programs" ma:readOnly="false"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TaxKeywordTaxHTField" ma:index="58"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od9986d31974458fb3007746ec0bce5f" ma:index="59"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m6c7b4717b6346e6a075a59dd47eac69" ma:index="60" nillable="true" ma:taxonomy="true" ma:internalName="m6c7b4717b6346e6a075a59dd47eac69" ma:taxonomyFieldName="Topics" ma:displayName="SMSG Topics" ma:readOnly="false"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_dlc_DocId" ma:index="61" nillable="true" ma:displayName="Document ID Value" ma:description="The value of the document ID assigned to this item." ma:indexed="true" ma:internalName="_dlc_DocId" ma:readOnly="true">
      <xsd:simpleType>
        <xsd:restriction base="dms:Text"/>
      </xsd:simpleType>
    </xsd:element>
    <xsd:element name="bf80e81150e248c48aa8cffdf0021a1f" ma:index="65" nillable="true" ma:taxonomy="true" ma:internalName="bf80e81150e248c48aa8cffdf0021a1f" ma:taxonomyFieldName="Products" ma:displayName="SMSG Products &amp; Technologies" ma:readOnly="false"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6d26e40ac264097a006193f92232ece" ma:index="66" nillable="true" ma:taxonomy="true" ma:internalName="m6d26e40ac264097a006193f92232ece" ma:taxonomyFieldName="TechnicalLevel" ma:displayName="Technical Level" ma:readOnly="false"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d820760-4664-4be3-bee2-f8b9a6708b4c" elementFormDefault="qualified">
    <xsd:import namespace="http://schemas.microsoft.com/office/2006/documentManagement/types"/>
    <xsd:import namespace="http://schemas.microsoft.com/office/infopath/2007/PartnerControls"/>
    <xsd:element name="PublishDate" ma:index="3" nillable="true" ma:displayName="PublishDate" ma:description="Used in Blog Posts and documents." ma:format="DateOnly" ma:indexed="true" ma:internalName="PublishDate">
      <xsd:simpleType>
        <xsd:restriction base="dms:DateTime"/>
      </xsd:simpleType>
    </xsd:element>
    <xsd:element name="DocumentSetKcId" ma:index="31" nillable="true" ma:displayName="DocumentSetKcId" ma:description="Custom Column used to capture Document ID to share with DocumentSet Contents" ma:indexed="true" ma:internalName="DocumentSetKcId" ma:readOnly="false">
      <xsd:simpleType>
        <xsd:restriction base="dms:Text">
          <xsd:maxLength value="255"/>
        </xsd:restriction>
      </xsd:simpleType>
    </xsd:element>
    <xsd:element name="CoOwner" ma:index="32" nillable="true" ma:displayName="Co-Owner" ma:description="Co-Owner" ma:list="UserInfo" ma:SharePointGroup="0" ma:internalName="CoOwner" ma:readOnly="false"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Title" ma:index="33" nillable="true" ma:displayName="BlogPostID" ma:description="Blog Post ID to link documents on the blog post." ma:internalName="MediaTitle" ma:readOnly="false">
      <xsd:simpleType>
        <xsd:restriction base="dms:Text">
          <xsd:maxLength value="255"/>
        </xsd:restriction>
      </xsd:simpleType>
    </xsd:element>
    <xsd:element name="ApplyWorkflowRules" ma:index="50" nillable="true" ma:displayName="ApplyWorkflowRules" ma:default="Yes" ma:description="This columns is used to help to apply the workflow rules on Document Sets / Documents. by Default the Value is Yes" ma:format="Dropdown" ma:hidden="true" ma:internalName="ApplyWorkflowRules" ma:readOnly="false">
      <xsd:simpleType>
        <xsd:restriction base="dms:Choice">
          <xsd:enumeration value="Yes"/>
          <xsd:enumeration value="No"/>
        </xsd:restriction>
      </xsd:simpleType>
    </xsd:element>
    <xsd:element name="b1337ea954344dcfb0425a10eee4daa8" ma:index="63" nillable="true" ma:taxonomy="true" ma:internalName="b1337ea954344dcfb0425a10eee4daa8" ma:taxonomyFieldName="EnterpriseDomainTags" ma:displayName="EnterpriseDomainTags" ma:default="" ma:fieldId="{b1337ea9-5434-4dcf-b042-5a10eee4daa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55"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39"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Value>218</Value>
      <Value>217</Value>
      <Value>216</Value>
      <Value>2716</Value>
      <Value>2658</Value>
      <Value>3</Value>
      <Value>2654</Value>
      <Value>222</Value>
      <Value>3468</Value>
    </TaxCatchAll>
    <DocumentDescription xmlns="230e9df3-be65-4c73-a93b-d1236ebd677e">This decks gives an overview of the Suite and helps understand the various pieces it includes. It leads into the Dartmouth Hitchcock Healthcare customer demo showcasing the power of the Cortana Analytics, &lt;a href="http://infopedia/docstore/Pages/KCDoc.aspx?k=KC02-23-79426"&gt;located here.&lt;/a&gt;</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customer presentations</TermName>
          <TermId xmlns="http://schemas.microsoft.com/office/infopath/2007/PartnerControls">18e9ae94-e321-4eea-82d2-ad5b2f470f3c</TermId>
        </TermInfo>
      </Terms>
    </hd9637eefc984b85b6097c6374e15725>
    <k20e0dfa74bf4e44818db03027b0ccd8 xmlns="230e9df3-be65-4c73-a93b-d1236ebd677e">
      <Terms xmlns="http://schemas.microsoft.com/office/infopath/2007/PartnerControls"/>
    </k20e0dfa74bf4e44818db03027b0ccd8>
    <od9986d31974458fb3007746ec0bce5f xmlns="230e9df3-be65-4c73-a93b-d1236ebd677e">
      <Terms xmlns="http://schemas.microsoft.com/office/infopath/2007/PartnerControls"/>
    </od9986d31974458fb3007746ec0bce5f>
    <Owner xmlns="230e9df3-be65-4c73-a93b-d1236ebd677e">
      <UserInfo>
        <DisplayName>Ann Bachrach</DisplayName>
        <AccountId>44988</AccountId>
        <AccountType/>
      </UserInfo>
    </Owner>
    <k21a64daf20d4502b2796a1c6b8ce6c8 xmlns="230e9df3-be65-4c73-a93b-d1236ebd677e">
      <Terms xmlns="http://schemas.microsoft.com/office/infopath/2007/PartnerControls"/>
    </k21a64daf20d4502b2796a1c6b8ce6c8>
    <Expire_x0020_Review xmlns="230e9df3-be65-4c73-a93b-d1236ebd677e">2016-11-30T00:00:00+00:00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Microsoft Azure Marketing</TermName>
          <TermId xmlns="http://schemas.microsoft.com/office/infopath/2007/PartnerControls">0958c357-5252-473f-8b4e-42f27525a99d</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ApplyWorkflowRules xmlns="ad820760-4664-4be3-bee2-f8b9a6708b4c">Yes</ApplyWorkflowRules>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s>
    </eb54ac91059940029a3cc8a4ff5af673>
    <PublishingPageContent xmlns="http://schemas.microsoft.com/sharepoint/v3" xsi:nil="true"/>
    <MediaTitle xmlns="ad820760-4664-4be3-bee2-f8b9a6708b4c" xsi:nil="true"/>
    <IconOverlay xmlns="http://schemas.microsoft.com/sharepoint/v4" xsi:nil="true"/>
    <ef109fd36bcf4bcd9dd945731030600b xmlns="230e9df3-be65-4c73-a93b-d1236ebd677e">
      <Terms xmlns="http://schemas.microsoft.com/office/infopath/2007/PartnerControls"/>
    </ef109fd36bcf4bcd9dd945731030600b>
    <PublishDate xmlns="ad820760-4664-4be3-bee2-f8b9a6708b4c" xsi:nil="true"/>
    <LCA_x0020_Approved xmlns="230e9df3-be65-4c73-a93b-d1236ebd677e">
      <UserInfo>
        <DisplayName/>
        <AccountId xsi:nil="true"/>
        <AccountType/>
      </UserInfo>
    </LCA_x0020_Approved>
    <ec5b2ad5c27b45fb8a00a1f27c7ce1ae xmlns="230e9df3-be65-4c73-a93b-d1236ebd677e">
      <Terms xmlns="http://schemas.microsoft.com/office/infopath/2007/PartnerControls"/>
    </ec5b2ad5c27b45fb8a00a1f27c7ce1ae>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Microsoft Azure</TermName>
          <TermId xmlns="http://schemas.microsoft.com/office/infopath/2007/PartnerControls">669a3112-5edf-444b-a003-630063601f07</TermId>
        </TermInfo>
        <TermInfo xmlns="http://schemas.microsoft.com/office/infopath/2007/PartnerControls">
          <TermName xmlns="http://schemas.microsoft.com/office/infopath/2007/PartnerControls">Cortana</TermName>
          <TermId xmlns="http://schemas.microsoft.com/office/infopath/2007/PartnerControls">9ddf2d0d-10f8-4f45-a03c-9a1a5aa2df6a</TermId>
        </TermInfo>
      </Terms>
    </bf80e81150e248c48aa8cffdf0021a1f>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http://infopedia/kc02/media/Thumbnails/Cloud%20and%20Enterprise/KC02-23-75391/Cortana%20Analytics%20Suite.png</Url>
      <Description>/kc02/media/Thumbnails/Cloud and Enterprise/KC02-23-75391/Cortana Analytics Suite.png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machine learning</TermName>
          <TermId xmlns="http://schemas.microsoft.com/office/infopath/2007/PartnerControls">912b89bd-3197-4d37-838b-dea3c299099a</TermId>
        </TermInfo>
      </Terms>
    </i0d941ee1e744ffea7aeee9924c91cbb>
    <PublishingExpirationDate xmlns="http://schemas.microsoft.com/sharepoint/v3" xsi:nil="true"/>
    <RoutingRuleDescription xmlns="http://schemas.microsoft.com/sharepoint/v3" xsi:nil="true"/>
    <DocumentSetKcId xmlns="ad820760-4664-4be3-bee2-f8b9a6708b4c">75391</DocumentSetKcId>
    <CoOwner xmlns="ad820760-4664-4be3-bee2-f8b9a6708b4c">
      <UserInfo>
        <DisplayName>i:0#.w|redmond\meeryan</DisplayName>
        <AccountId>6624</AccountId>
        <AccountType/>
      </UserInfo>
      <UserInfo>
        <DisplayName>i:0#.w|redmond\v-pebouc</DisplayName>
        <AccountId>27606</AccountId>
        <AccountType/>
      </UserInfo>
      <UserInfo>
        <DisplayName>i:0#.w|redmond\v-anmarv</DisplayName>
        <AccountId>62976</AccountId>
        <AccountType/>
      </UserInfo>
      <UserInfo>
        <DisplayName>i:0#.w|redmond\v-danaja</DisplayName>
        <AccountId>168825</AccountId>
        <AccountType/>
      </UserInfo>
      <UserInfo>
        <DisplayName>i:0#.w|redmond\v-milaws</DisplayName>
        <AccountId>174984</AccountId>
        <AccountType/>
      </UserInfo>
    </CoOwner>
    <i1b478372f814787abd313030b81fcb2 xmlns="230e9df3-be65-4c73-a93b-d1236ebd677e">
      <Terms xmlns="http://schemas.microsoft.com/office/infopath/2007/PartnerControls"/>
    </i1b478372f814787abd313030b81fcb2>
    <mb88723863e1404388ba3733387d48df xmlns="230e9df3-be65-4c73-a93b-d1236ebd677e">
      <Terms xmlns="http://schemas.microsoft.com/office/infopath/2007/PartnerControls"/>
    </mb88723863e1404388ba3733387d48df>
    <b1337ea954344dcfb0425a10eee4daa8 xmlns="ad820760-4664-4be3-bee2-f8b9a6708b4c">
      <Terms xmlns="http://schemas.microsoft.com/office/infopath/2007/PartnerControls"/>
    </b1337ea954344dcfb0425a10eee4daa8>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features</TermName>
          <TermId xmlns="http://schemas.microsoft.com/office/infopath/2007/PartnerControls">94b87768-f145-4764-adbd-fec700e47348</TermId>
        </TermInfo>
      </Terms>
    </m6c7b4717b6346e6a075a59dd47eac69>
    <_dlc_DocId xmlns="230e9df3-be65-4c73-a93b-d1236ebd677e">KC02-23-79432</_dlc_DocId>
    <_dlc_DocIdUrl xmlns="230e9df3-be65-4c73-a93b-d1236ebd677e">
      <Url>http://infopedia/kc02/docstore/_layouts/DocIdRedir.aspx?ID=KC02-23-79432</Url>
      <Description>KC02-23-79432</Description>
    </_dlc_DocIdUrl>
    <AverageRating xmlns="http://schemas.microsoft.com/sharepoint/v3" xsi:nil="true"/>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Receiver>
    <Name>DocumentSet ItemUpdated</Name>
    <Synchronization>Synchronous</Synchronization>
    <Type>10002</Type>
    <SequenceNumber>100</SequenceNumber>
    <Url/>
    <Assembly>Microsoft.Office.DocumentManagement, Version=15.0.0.0, Culture=neutral, PublicKeyToken=71e9bce111e9429c</Assembly>
    <Class>Microsoft.Office.DocumentManagement.DocumentSets.DocumentSetEventReceiver</Class>
    <Data/>
    <Filter/>
  </Receiver>
  <Receiver>
    <Name>DocumentSet ItemAdded</Name>
    <Synchronization>Synchronous</Synchronization>
    <Type>10001</Type>
    <SequenceNumber>100</SequenceNumber>
    <Url/>
    <Assembly>Microsoft.Office.DocumentManagement, Version=15.0.0.0, Culture=neutral, PublicKeyToken=71e9bce111e9429c</Assembly>
    <Class>Microsoft.Office.DocumentManagement.DocumentSets.DocumentSetItemsEventReceiver</Class>
    <Data/>
    <Filter/>
  </Receiver>
</spe:Receivers>
</file>

<file path=customXml/item5.xml><?xml version="1.0" encoding="utf-8"?>
<?mso-contentType ?>
<SharedContentType xmlns="Microsoft.SharePoint.Taxonomy.ContentTypeSync" SourceId="e385fb40-52d4-4fae-9c5b-3e8ff8a5878e" ContentTypeId="0x0101000E4CB7077FEE4FF7AE86D4A500EEC78003" PreviousValue="false"/>
</file>

<file path=customXml/itemProps1.xml><?xml version="1.0" encoding="utf-8"?>
<ds:datastoreItem xmlns:ds="http://schemas.openxmlformats.org/officeDocument/2006/customXml" ds:itemID="{83A43617-DBEF-4F4F-9AB6-5141C081FE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ad820760-4664-4be3-bee2-f8b9a6708b4c"/>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230e9df3-be65-4c73-a93b-d1236ebd677e"/>
    <ds:schemaRef ds:uri="ad820760-4664-4be3-bee2-f8b9a6708b4c"/>
    <ds:schemaRef ds:uri="http://schemas.microsoft.com/sharepoint/v3"/>
    <ds:schemaRef ds:uri="http://schemas.microsoft.com/sharepoint/v4"/>
  </ds:schemaRefs>
</ds:datastoreItem>
</file>

<file path=customXml/itemProps4.xml><?xml version="1.0" encoding="utf-8"?>
<ds:datastoreItem xmlns:ds="http://schemas.openxmlformats.org/officeDocument/2006/customXml" ds:itemID="{5D9D532B-2C09-4856-88C0-4246067679C8}">
  <ds:schemaRefs>
    <ds:schemaRef ds:uri="http://schemas.microsoft.com/sharepoint/events"/>
  </ds:schemaRefs>
</ds:datastoreItem>
</file>

<file path=customXml/itemProps5.xml><?xml version="1.0" encoding="utf-8"?>
<ds:datastoreItem xmlns:ds="http://schemas.openxmlformats.org/officeDocument/2006/customXml" ds:itemID="{20755786-1E86-4909-9838-6594716606A6}">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Worldwide_Partner_Conference_2015_Template</Template>
  <TotalTime>2299</TotalTime>
  <Words>1829</Words>
  <Application>Microsoft Office PowerPoint</Application>
  <PresentationFormat>Custom</PresentationFormat>
  <Paragraphs>323</Paragraphs>
  <Slides>28</Slides>
  <Notes>17</Notes>
  <HiddenSlides>0</HiddenSlides>
  <MMClips>0</MMClips>
  <ScaleCrop>false</ScaleCrop>
  <HeadingPairs>
    <vt:vector size="8" baseType="variant">
      <vt:variant>
        <vt:lpstr>Fonts Used</vt:lpstr>
      </vt:variant>
      <vt:variant>
        <vt:i4>18</vt:i4>
      </vt:variant>
      <vt:variant>
        <vt:lpstr>Theme</vt:lpstr>
      </vt:variant>
      <vt:variant>
        <vt:i4>3</vt:i4>
      </vt:variant>
      <vt:variant>
        <vt:lpstr>Embedded OLE Servers</vt:lpstr>
      </vt:variant>
      <vt:variant>
        <vt:i4>1</vt:i4>
      </vt:variant>
      <vt:variant>
        <vt:lpstr>Slide Titles</vt:lpstr>
      </vt:variant>
      <vt:variant>
        <vt:i4>28</vt:i4>
      </vt:variant>
    </vt:vector>
  </HeadingPairs>
  <TitlesOfParts>
    <vt:vector size="50" baseType="lpstr">
      <vt:lpstr>Arial Unicode MS</vt:lpstr>
      <vt:lpstr>Arial</vt:lpstr>
      <vt:lpstr>Calibri</vt:lpstr>
      <vt:lpstr>Cambria</vt:lpstr>
      <vt:lpstr>Consolas</vt:lpstr>
      <vt:lpstr>MS PGothic</vt:lpstr>
      <vt:lpstr>MS PGothic</vt:lpstr>
      <vt:lpstr>Segoe</vt:lpstr>
      <vt:lpstr>Segoe Condensed</vt:lpstr>
      <vt:lpstr>Segoe Light</vt:lpstr>
      <vt:lpstr>Segoe UI</vt:lpstr>
      <vt:lpstr>Segoe UI Black</vt:lpstr>
      <vt:lpstr>Segoe UI Light</vt:lpstr>
      <vt:lpstr>Segoe UI Semibold</vt:lpstr>
      <vt:lpstr>Segoe UI Semilight</vt:lpstr>
      <vt:lpstr>Times New Roman</vt:lpstr>
      <vt:lpstr>Wingdings</vt:lpstr>
      <vt:lpstr>Wingdings 3</vt:lpstr>
      <vt:lpstr>COLOR TEMPLATE</vt:lpstr>
      <vt:lpstr>WHITE TEMPLATE</vt:lpstr>
      <vt:lpstr>5-30660_TR21_BO_CT_Template</vt:lpstr>
      <vt:lpstr>think-cell Slide</vt:lpstr>
      <vt:lpstr>Cortana Analytics Suite Transform Data Into Intelligent Action</vt:lpstr>
      <vt:lpstr>Accelerating the speed of business</vt:lpstr>
      <vt:lpstr>PowerPoint Presentation</vt:lpstr>
      <vt:lpstr>Cortana Analytics Suite</vt:lpstr>
      <vt:lpstr>Cortana Analytics Suite Transform data into intelligent action</vt:lpstr>
      <vt:lpstr>Cortana Analytics Suite Transform data into intelligent action</vt:lpstr>
      <vt:lpstr>Cortana Analytics scenarios</vt:lpstr>
      <vt:lpstr>Azure  SQL Database SQL Data Warehouse</vt:lpstr>
      <vt:lpstr>SQL Database Service</vt:lpstr>
      <vt:lpstr>Row-Level Security</vt:lpstr>
      <vt:lpstr>Transparent Data Encryption</vt:lpstr>
      <vt:lpstr>Introducing Azure SQL DW Service</vt:lpstr>
      <vt:lpstr>Elastic Scale</vt:lpstr>
      <vt:lpstr>Pause &amp; Restart</vt:lpstr>
      <vt:lpstr>SMP vs MPP </vt:lpstr>
      <vt:lpstr>Query unstructured data via Polybase/T-SQL</vt:lpstr>
      <vt:lpstr>PowerPoint Presentation</vt:lpstr>
      <vt:lpstr>Where does SQL DW fit?</vt:lpstr>
      <vt:lpstr>Azure Data Factory</vt:lpstr>
      <vt:lpstr>Azure Data Lake</vt:lpstr>
      <vt:lpstr>A highly scalable, distributed, parallel file system in the cloud  specifically designed to work with multiple analytic frameworks</vt:lpstr>
      <vt:lpstr>Azure Data Lake Analytics</vt:lpstr>
      <vt:lpstr>Work across all cloud data</vt:lpstr>
      <vt:lpstr>PowerPoint Presentation</vt:lpstr>
      <vt:lpstr>PowerPoint Presentation</vt:lpstr>
      <vt:lpstr>Azure Machine Learning</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Cortana Analytics Suite - Microsoft’s Data Platform</dc:title>
  <dc:subject>&lt;Speech title here&gt;</dc:subject>
  <dc:creator>Nishant.Thacker@microsoft.com</dc:creator>
  <cp:keywords/>
  <dc:description>Template: Claire Hoover, Silver Fox Productions Inc._x000d_
Formatting: _x000d_
Audience Type:Partners_x000d_
Event Location: Orlando, FL_x000d_
Event Dates: July 12-17, 2015</dc:description>
  <cp:lastModifiedBy>Bianca Furtuna</cp:lastModifiedBy>
  <cp:revision>124</cp:revision>
  <dcterms:created xsi:type="dcterms:W3CDTF">2015-06-25T22:24:32Z</dcterms:created>
  <dcterms:modified xsi:type="dcterms:W3CDTF">2016-03-09T10:55:25Z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0x0101000E4CB7077FEE4FF7AE86D4A500EEC7800300C6CD36C6B4DAA64EAACFCCF5D9298AA000B09CC05C6355444CB49B4B62F83D23B8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190;#Orange County Convention Center|bd993e89-aa48-4695-84e0-3b53e88b1a79</vt:lpwstr>
  </property>
  <property fmtid="{D5CDD505-2E9C-101B-9397-08002B2CF9AE}" pid="7" name="Track">
    <vt:lpwstr/>
  </property>
  <property fmtid="{D5CDD505-2E9C-101B-9397-08002B2CF9AE}" pid="8" name="Event Location">
    <vt:lpwstr>187;#Orlando|8cc4ed56-1866-4501-a22c-89aafde6f59b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Audience1">
    <vt:lpwstr>188;#partners|1d23b997-60ce-4cfd-9201-15f1ad449e79</vt:lpwstr>
  </property>
  <property fmtid="{D5CDD505-2E9C-101B-9397-08002B2CF9AE}" pid="13" name="Event Name">
    <vt:lpwstr>186;#Microsoft Worldwide Partner Conference|9b43908d-986c-478f-b248-1afc2bb4f235</vt:lpwstr>
  </property>
  <property fmtid="{D5CDD505-2E9C-101B-9397-08002B2CF9AE}" pid="14" name="Audiences">
    <vt:lpwstr/>
  </property>
  <property fmtid="{D5CDD505-2E9C-101B-9397-08002B2CF9AE}" pid="15" name="Region">
    <vt:lpwstr/>
  </property>
  <property fmtid="{D5CDD505-2E9C-101B-9397-08002B2CF9AE}" pid="16" name="Confidentiality">
    <vt:lpwstr>216;#customer ready|8986c41d-21c5-4f8f-8a12-ea4625b46858</vt:lpwstr>
  </property>
  <property fmtid="{D5CDD505-2E9C-101B-9397-08002B2CF9AE}" pid="17" name="Industries">
    <vt:lpwstr/>
  </property>
  <property fmtid="{D5CDD505-2E9C-101B-9397-08002B2CF9AE}" pid="18" name="Roles">
    <vt:lpwstr/>
  </property>
  <property fmtid="{D5CDD505-2E9C-101B-9397-08002B2CF9AE}" pid="19" name="Competitors">
    <vt:lpwstr/>
  </property>
  <property fmtid="{D5CDD505-2E9C-101B-9397-08002B2CF9AE}" pid="20" name="SMSGDomain">
    <vt:lpwstr>2654;#Cloud and Enterprise|adc2fe87-c79a-4ded-a449-3f86b954069d;#217;#Microsoft Azure Domain|d600a391-d529-4311-892b-2c05c1ab2538</vt:lpwstr>
  </property>
  <property fmtid="{D5CDD505-2E9C-101B-9397-08002B2CF9AE}" pid="21" name="BusinessArchitecture">
    <vt:lpwstr>2658;#machine learning|912b89bd-3197-4d37-838b-dea3c299099a</vt:lpwstr>
  </property>
  <property fmtid="{D5CDD505-2E9C-101B-9397-08002B2CF9AE}" pid="22" name="Products">
    <vt:lpwstr>218;#Microsoft Azure|669a3112-5edf-444b-a003-630063601f07;#3468;#Cortana|9ddf2d0d-10f8-4f45-a03c-9a1a5aa2df6a</vt:lpwstr>
  </property>
  <property fmtid="{D5CDD505-2E9C-101B-9397-08002B2CF9AE}" pid="23" name="ActivitiesAndPrograms">
    <vt:lpwstr/>
  </property>
  <property fmtid="{D5CDD505-2E9C-101B-9397-08002B2CF9AE}" pid="24" name="Segments">
    <vt:lpwstr/>
  </property>
  <property fmtid="{D5CDD505-2E9C-101B-9397-08002B2CF9AE}" pid="25" name="Partners">
    <vt:lpwstr/>
  </property>
  <property fmtid="{D5CDD505-2E9C-101B-9397-08002B2CF9AE}" pid="26" name="Topics">
    <vt:lpwstr>2716;#features|94b87768-f145-4764-adbd-fec700e47348</vt:lpwstr>
  </property>
  <property fmtid="{D5CDD505-2E9C-101B-9397-08002B2CF9AE}" pid="27" name="Groups">
    <vt:lpwstr>222;#Microsoft Azure Marketing|0958c357-5252-473f-8b4e-42f27525a99d</vt:lpwstr>
  </property>
  <property fmtid="{D5CDD505-2E9C-101B-9397-08002B2CF9AE}" pid="28" name="_dlc_policyId">
    <vt:lpwstr/>
  </property>
  <property fmtid="{D5CDD505-2E9C-101B-9397-08002B2CF9AE}" pid="29" name="ItemRetentionFormula">
    <vt:lpwstr/>
  </property>
  <property fmtid="{D5CDD505-2E9C-101B-9397-08002B2CF9AE}" pid="30" name="_dlc_DocIdItemGuid">
    <vt:lpwstr>c1753fd1-10e6-46e6-965f-19b2e621da6c</vt:lpwstr>
  </property>
  <property fmtid="{D5CDD505-2E9C-101B-9397-08002B2CF9AE}" pid="31" name="p1cd454bacc149bfbcfd764edd279de7">
    <vt:lpwstr/>
  </property>
  <property fmtid="{D5CDD505-2E9C-101B-9397-08002B2CF9AE}" pid="32" name="ItemType">
    <vt:lpwstr>3;#customer presentations|18e9ae94-e321-4eea-82d2-ad5b2f470f3c</vt:lpwstr>
  </property>
  <property fmtid="{D5CDD505-2E9C-101B-9397-08002B2CF9AE}" pid="33" name="bc28b5f076654a3b96073bbbebfeb8c9">
    <vt:lpwstr/>
  </property>
  <property fmtid="{D5CDD505-2E9C-101B-9397-08002B2CF9AE}" pid="34" name="j4d667fb28274e85b2214f6e751c8d1f">
    <vt:lpwstr/>
  </property>
  <property fmtid="{D5CDD505-2E9C-101B-9397-08002B2CF9AE}" pid="35" name="MSProducts">
    <vt:lpwstr/>
  </property>
  <property fmtid="{D5CDD505-2E9C-101B-9397-08002B2CF9AE}" pid="36" name="SMSGTags">
    <vt:lpwstr/>
  </property>
  <property fmtid="{D5CDD505-2E9C-101B-9397-08002B2CF9AE}" pid="37" name="j031aa32f4154c8c9a646efae715ebde">
    <vt:lpwstr/>
  </property>
  <property fmtid="{D5CDD505-2E9C-101B-9397-08002B2CF9AE}" pid="38" name="EnterpriseDomainTags">
    <vt:lpwstr/>
  </property>
  <property fmtid="{D5CDD505-2E9C-101B-9397-08002B2CF9AE}" pid="39" name="l311460e3fdf46688abc31ddb7bdc05a">
    <vt:lpwstr/>
  </property>
  <property fmtid="{D5CDD505-2E9C-101B-9397-08002B2CF9AE}" pid="40" name="la4444b61d19467597d63190b69ac227">
    <vt:lpwstr/>
  </property>
  <property fmtid="{D5CDD505-2E9C-101B-9397-08002B2CF9AE}" pid="41" name="MSProductsTaxHTField0">
    <vt:lpwstr/>
  </property>
  <property fmtid="{D5CDD505-2E9C-101B-9397-08002B2CF9AE}" pid="42" name="_docset_NoMedatataSyncRequired">
    <vt:lpwstr>False</vt:lpwstr>
  </property>
  <property fmtid="{D5CDD505-2E9C-101B-9397-08002B2CF9AE}" pid="43" name="Languages">
    <vt:lpwstr/>
  </property>
  <property fmtid="{D5CDD505-2E9C-101B-9397-08002B2CF9AE}" pid="44" name="messageframeworktype">
    <vt:lpwstr/>
  </property>
  <property fmtid="{D5CDD505-2E9C-101B-9397-08002B2CF9AE}" pid="45" name="MSLanguage">
    <vt:lpwstr/>
  </property>
  <property fmtid="{D5CDD505-2E9C-101B-9397-08002B2CF9AE}" pid="46" name="cb7870d3641f4a52807a63577a9c1b08">
    <vt:lpwstr/>
  </property>
  <property fmtid="{D5CDD505-2E9C-101B-9397-08002B2CF9AE}" pid="47" name="TechnicalLevel">
    <vt:lpwstr/>
  </property>
  <property fmtid="{D5CDD505-2E9C-101B-9397-08002B2CF9AE}" pid="48" name="LearningOrganization">
    <vt:lpwstr/>
  </property>
  <property fmtid="{D5CDD505-2E9C-101B-9397-08002B2CF9AE}" pid="49" name="EmployeeRole">
    <vt:lpwstr/>
  </property>
  <property fmtid="{D5CDD505-2E9C-101B-9397-08002B2CF9AE}" pid="50" name="LearningDeliveryMethod">
    <vt:lpwstr/>
  </property>
  <property fmtid="{D5CDD505-2E9C-101B-9397-08002B2CF9AE}" pid="51" name="SalesGeography">
    <vt:lpwstr/>
  </property>
  <property fmtid="{D5CDD505-2E9C-101B-9397-08002B2CF9AE}" pid="52" name="WorkflowChangePath">
    <vt:lpwstr>4c942473-d120-4286-a51a-b65ad3d92ffb,11;4c942473-d120-4286-a51a-b65ad3d92ffb,17;</vt:lpwstr>
  </property>
</Properties>
</file>